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4"/>
  </p:notesMasterIdLst>
  <p:sldIdLst>
    <p:sldId id="372" r:id="rId5"/>
    <p:sldId id="484" r:id="rId6"/>
    <p:sldId id="448" r:id="rId7"/>
    <p:sldId id="450" r:id="rId8"/>
    <p:sldId id="428" r:id="rId9"/>
    <p:sldId id="374" r:id="rId10"/>
    <p:sldId id="375" r:id="rId11"/>
    <p:sldId id="376" r:id="rId12"/>
    <p:sldId id="377" r:id="rId13"/>
    <p:sldId id="378" r:id="rId14"/>
    <p:sldId id="432" r:id="rId15"/>
    <p:sldId id="433" r:id="rId16"/>
    <p:sldId id="381" r:id="rId17"/>
    <p:sldId id="307" r:id="rId18"/>
    <p:sldId id="308" r:id="rId19"/>
    <p:sldId id="420" r:id="rId20"/>
    <p:sldId id="421" r:id="rId21"/>
    <p:sldId id="310" r:id="rId22"/>
    <p:sldId id="422" r:id="rId23"/>
    <p:sldId id="423" r:id="rId24"/>
    <p:sldId id="311" r:id="rId25"/>
    <p:sldId id="313" r:id="rId26"/>
    <p:sldId id="424" r:id="rId27"/>
    <p:sldId id="344" r:id="rId28"/>
    <p:sldId id="314" r:id="rId29"/>
    <p:sldId id="315" r:id="rId30"/>
    <p:sldId id="426" r:id="rId31"/>
    <p:sldId id="425" r:id="rId32"/>
    <p:sldId id="427" r:id="rId33"/>
    <p:sldId id="435" r:id="rId34"/>
    <p:sldId id="267" r:id="rId35"/>
    <p:sldId id="323" r:id="rId36"/>
    <p:sldId id="325" r:id="rId37"/>
    <p:sldId id="326" r:id="rId38"/>
    <p:sldId id="327" r:id="rId39"/>
    <p:sldId id="328" r:id="rId40"/>
    <p:sldId id="330" r:id="rId41"/>
    <p:sldId id="429" r:id="rId42"/>
    <p:sldId id="336" r:id="rId43"/>
    <p:sldId id="430" r:id="rId44"/>
    <p:sldId id="43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485" r:id="rId58"/>
    <p:sldId id="394" r:id="rId59"/>
    <p:sldId id="395" r:id="rId60"/>
    <p:sldId id="482" r:id="rId61"/>
    <p:sldId id="396" r:id="rId62"/>
    <p:sldId id="397" r:id="rId63"/>
    <p:sldId id="398" r:id="rId64"/>
    <p:sldId id="399" r:id="rId65"/>
    <p:sldId id="400" r:id="rId66"/>
    <p:sldId id="287" r:id="rId67"/>
    <p:sldId id="288" r:id="rId68"/>
    <p:sldId id="403" r:id="rId69"/>
    <p:sldId id="405" r:id="rId70"/>
    <p:sldId id="406" r:id="rId71"/>
    <p:sldId id="407" r:id="rId72"/>
    <p:sldId id="408" r:id="rId73"/>
    <p:sldId id="488" r:id="rId74"/>
    <p:sldId id="410" r:id="rId75"/>
    <p:sldId id="486" r:id="rId76"/>
    <p:sldId id="412" r:id="rId77"/>
    <p:sldId id="489" r:id="rId78"/>
    <p:sldId id="644" r:id="rId79"/>
    <p:sldId id="492" r:id="rId80"/>
    <p:sldId id="491" r:id="rId81"/>
    <p:sldId id="490" r:id="rId82"/>
    <p:sldId id="417" r:id="rId83"/>
  </p:sldIdLst>
  <p:sldSz cx="5221288" cy="3779838"/>
  <p:notesSz cx="6858000" cy="9144000"/>
  <p:defaultTextStyle>
    <a:defPPr>
      <a:defRPr lang="es-CO"/>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1">
          <p15:clr>
            <a:srgbClr val="A4A3A4"/>
          </p15:clr>
        </p15:guide>
        <p15:guide id="2" pos="16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Sebastian Gomez Mejia" initials="J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EDEEEF"/>
    <a:srgbClr val="F5F5F5"/>
    <a:srgbClr val="EAEAEA"/>
    <a:srgbClr val="D9D9D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3060" autoAdjust="0"/>
  </p:normalViewPr>
  <p:slideViewPr>
    <p:cSldViewPr>
      <p:cViewPr varScale="1">
        <p:scale>
          <a:sx n="142" d="100"/>
          <a:sy n="142" d="100"/>
        </p:scale>
        <p:origin x="1326" y="120"/>
      </p:cViewPr>
      <p:guideLst>
        <p:guide orient="horz" pos="1191"/>
        <p:guide pos="1645"/>
      </p:guideLst>
    </p:cSldViewPr>
  </p:slideViewPr>
  <p:outlineViewPr>
    <p:cViewPr>
      <p:scale>
        <a:sx n="33" d="100"/>
        <a:sy n="33" d="100"/>
      </p:scale>
      <p:origin x="0" y="600"/>
    </p:cViewPr>
  </p:outlineViewPr>
  <p:notesTextViewPr>
    <p:cViewPr>
      <p:scale>
        <a:sx n="1" d="1"/>
        <a:sy n="1" d="1"/>
      </p:scale>
      <p:origin x="0" y="0"/>
    </p:cViewPr>
  </p:notesTextViewPr>
  <p:sorterViewPr>
    <p:cViewPr>
      <p:scale>
        <a:sx n="150" d="100"/>
        <a:sy n="150" d="100"/>
      </p:scale>
      <p:origin x="0" y="4464"/>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31E6E-BA3D-4DF7-86C4-82F77929CCC3}" type="datetimeFigureOut">
              <a:rPr lang="es-CO" smtClean="0"/>
              <a:t>22/08/2025</a:t>
            </a:fld>
            <a:endParaRPr lang="es-CO" dirty="0"/>
          </a:p>
        </p:txBody>
      </p:sp>
      <p:sp>
        <p:nvSpPr>
          <p:cNvPr id="4" name="3 Marcador de imagen de diapositiva"/>
          <p:cNvSpPr>
            <a:spLocks noGrp="1" noRot="1" noChangeAspect="1"/>
          </p:cNvSpPr>
          <p:nvPr>
            <p:ph type="sldImg" idx="2"/>
          </p:nvPr>
        </p:nvSpPr>
        <p:spPr>
          <a:xfrm>
            <a:off x="1062038" y="685800"/>
            <a:ext cx="4733925"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6A702-8B88-4A44-A887-F5C540BAA1A8}" type="slidenum">
              <a:rPr lang="es-CO" smtClean="0"/>
              <a:t>‹Nº›</a:t>
            </a:fld>
            <a:endParaRPr lang="es-CO" dirty="0"/>
          </a:p>
        </p:txBody>
      </p:sp>
    </p:spTree>
    <p:extLst>
      <p:ext uri="{BB962C8B-B14F-4D97-AF65-F5344CB8AC3E}">
        <p14:creationId xmlns:p14="http://schemas.microsoft.com/office/powerpoint/2010/main" val="5882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36A702-8B88-4A44-A887-F5C540BAA1A8}" type="slidenum">
              <a:rPr lang="es-CO" smtClean="0"/>
              <a:t>17</a:t>
            </a:fld>
            <a:endParaRPr lang="es-CO" dirty="0"/>
          </a:p>
        </p:txBody>
      </p:sp>
    </p:spTree>
    <p:extLst>
      <p:ext uri="{BB962C8B-B14F-4D97-AF65-F5344CB8AC3E}">
        <p14:creationId xmlns:p14="http://schemas.microsoft.com/office/powerpoint/2010/main" val="390634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36A702-8B88-4A44-A887-F5C540BAA1A8}" type="slidenum">
              <a:rPr lang="es-CO" smtClean="0"/>
              <a:t>25</a:t>
            </a:fld>
            <a:endParaRPr lang="es-CO" dirty="0"/>
          </a:p>
        </p:txBody>
      </p:sp>
    </p:spTree>
    <p:extLst>
      <p:ext uri="{BB962C8B-B14F-4D97-AF65-F5344CB8AC3E}">
        <p14:creationId xmlns:p14="http://schemas.microsoft.com/office/powerpoint/2010/main" val="207938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91597" y="1174200"/>
            <a:ext cx="4438095" cy="81021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783193" y="2141908"/>
            <a:ext cx="3654902" cy="965959"/>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3059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191182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85434" y="151369"/>
            <a:ext cx="1174790" cy="322511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261064" y="151369"/>
            <a:ext cx="3437348" cy="3225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259754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35564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61944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12446" y="2428896"/>
            <a:ext cx="4438095" cy="750718"/>
          </a:xfrm>
        </p:spPr>
        <p:txBody>
          <a:bodyPr anchor="t"/>
          <a:lstStyle>
            <a:lvl1pPr algn="l">
              <a:defRPr sz="23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412446" y="1602057"/>
            <a:ext cx="4438095" cy="826839"/>
          </a:xfrm>
        </p:spPr>
        <p:txBody>
          <a:bodyPr anchor="b"/>
          <a:lstStyle>
            <a:lvl1pPr marL="0" indent="0">
              <a:buNone/>
              <a:defRPr sz="1100">
                <a:solidFill>
                  <a:schemeClr val="tx1">
                    <a:tint val="75000"/>
                  </a:schemeClr>
                </a:solidFill>
              </a:defRPr>
            </a:lvl1pPr>
            <a:lvl2pPr marL="257175" indent="0">
              <a:buNone/>
              <a:defRPr sz="10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22916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261064" y="881963"/>
            <a:ext cx="2306069" cy="249451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2654155" y="881963"/>
            <a:ext cx="2306069" cy="249451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241026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261064" y="846089"/>
            <a:ext cx="2306976" cy="352610"/>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3 Marcador de contenido"/>
          <p:cNvSpPr>
            <a:spLocks noGrp="1"/>
          </p:cNvSpPr>
          <p:nvPr>
            <p:ph sz="half" idx="2"/>
          </p:nvPr>
        </p:nvSpPr>
        <p:spPr>
          <a:xfrm>
            <a:off x="261064" y="1198699"/>
            <a:ext cx="2306976" cy="2177782"/>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2652342" y="846089"/>
            <a:ext cx="2307882" cy="352610"/>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5 Marcador de contenido"/>
          <p:cNvSpPr>
            <a:spLocks noGrp="1"/>
          </p:cNvSpPr>
          <p:nvPr>
            <p:ph sz="quarter" idx="4"/>
          </p:nvPr>
        </p:nvSpPr>
        <p:spPr>
          <a:xfrm>
            <a:off x="2652342" y="1198699"/>
            <a:ext cx="2307882" cy="2177782"/>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108923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323520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74605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1065" y="150493"/>
            <a:ext cx="1717768" cy="640473"/>
          </a:xfrm>
        </p:spPr>
        <p:txBody>
          <a:bodyPr anchor="b"/>
          <a:lstStyle>
            <a:lvl1pPr algn="l">
              <a:defRPr sz="1100" b="1"/>
            </a:lvl1pPr>
          </a:lstStyle>
          <a:p>
            <a:r>
              <a:rPr lang="es-ES"/>
              <a:t>Haga clic para modificar el estilo de título del patrón</a:t>
            </a:r>
            <a:endParaRPr lang="es-CO"/>
          </a:p>
        </p:txBody>
      </p:sp>
      <p:sp>
        <p:nvSpPr>
          <p:cNvPr id="3" name="2 Marcador de contenido"/>
          <p:cNvSpPr>
            <a:spLocks noGrp="1"/>
          </p:cNvSpPr>
          <p:nvPr>
            <p:ph idx="1"/>
          </p:nvPr>
        </p:nvSpPr>
        <p:spPr>
          <a:xfrm>
            <a:off x="2041379" y="150494"/>
            <a:ext cx="2918845" cy="3225987"/>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261065" y="790967"/>
            <a:ext cx="1717768" cy="2585514"/>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226326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23409" y="2645887"/>
            <a:ext cx="3132773" cy="312362"/>
          </a:xfrm>
        </p:spPr>
        <p:txBody>
          <a:bodyPr anchor="b"/>
          <a:lstStyle>
            <a:lvl1pPr algn="l">
              <a:defRPr sz="11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023409" y="337735"/>
            <a:ext cx="3132773" cy="2267903"/>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endParaRPr lang="es-CO" dirty="0"/>
          </a:p>
        </p:txBody>
      </p:sp>
      <p:sp>
        <p:nvSpPr>
          <p:cNvPr id="4" name="3 Marcador de texto"/>
          <p:cNvSpPr>
            <a:spLocks noGrp="1"/>
          </p:cNvSpPr>
          <p:nvPr>
            <p:ph type="body" sz="half" idx="2"/>
          </p:nvPr>
        </p:nvSpPr>
        <p:spPr>
          <a:xfrm>
            <a:off x="1023409" y="2958248"/>
            <a:ext cx="3132773" cy="443606"/>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8485CEE-168B-485F-8E02-CB57276EC5C1}" type="datetimeFigureOut">
              <a:rPr lang="es-CO" smtClean="0"/>
              <a:t>22/08/2025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057BA3E-ED6D-4D42-A95B-18FD398BB174}" type="slidenum">
              <a:rPr lang="es-CO" smtClean="0"/>
              <a:t>‹Nº›</a:t>
            </a:fld>
            <a:endParaRPr lang="es-CO" dirty="0"/>
          </a:p>
        </p:txBody>
      </p:sp>
    </p:spTree>
    <p:extLst>
      <p:ext uri="{BB962C8B-B14F-4D97-AF65-F5344CB8AC3E}">
        <p14:creationId xmlns:p14="http://schemas.microsoft.com/office/powerpoint/2010/main" val="412122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61065" y="151369"/>
            <a:ext cx="4699159" cy="629973"/>
          </a:xfrm>
          <a:prstGeom prst="rect">
            <a:avLst/>
          </a:prstGeom>
        </p:spPr>
        <p:txBody>
          <a:bodyPr vert="horz" lIns="51435" tIns="25718" rIns="51435" bIns="25718" rtlCol="0" anchor="ctr">
            <a:norm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261065" y="881963"/>
            <a:ext cx="4699159" cy="2494518"/>
          </a:xfrm>
          <a:prstGeom prst="rect">
            <a:avLst/>
          </a:prstGeom>
        </p:spPr>
        <p:txBody>
          <a:bodyPr vert="horz" lIns="51435" tIns="25718" rIns="51435" bIns="25718"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261064" y="3503350"/>
            <a:ext cx="1218301" cy="201241"/>
          </a:xfrm>
          <a:prstGeom prst="rect">
            <a:avLst/>
          </a:prstGeom>
        </p:spPr>
        <p:txBody>
          <a:bodyPr vert="horz" lIns="51435" tIns="25718" rIns="51435" bIns="25718" rtlCol="0" anchor="ctr"/>
          <a:lstStyle>
            <a:lvl1pPr algn="l">
              <a:defRPr sz="700">
                <a:solidFill>
                  <a:schemeClr val="tx1">
                    <a:tint val="75000"/>
                  </a:schemeClr>
                </a:solidFill>
              </a:defRPr>
            </a:lvl1pPr>
          </a:lstStyle>
          <a:p>
            <a:fld id="{08485CEE-168B-485F-8E02-CB57276EC5C1}" type="datetimeFigureOut">
              <a:rPr lang="es-CO" smtClean="0"/>
              <a:t>22/08/2025</a:t>
            </a:fld>
            <a:endParaRPr lang="es-CO" dirty="0"/>
          </a:p>
        </p:txBody>
      </p:sp>
      <p:sp>
        <p:nvSpPr>
          <p:cNvPr id="5" name="4 Marcador de pie de página"/>
          <p:cNvSpPr>
            <a:spLocks noGrp="1"/>
          </p:cNvSpPr>
          <p:nvPr>
            <p:ph type="ftr" sz="quarter" idx="3"/>
          </p:nvPr>
        </p:nvSpPr>
        <p:spPr>
          <a:xfrm>
            <a:off x="1783940" y="3503350"/>
            <a:ext cx="1653408" cy="201241"/>
          </a:xfrm>
          <a:prstGeom prst="rect">
            <a:avLst/>
          </a:prstGeom>
        </p:spPr>
        <p:txBody>
          <a:bodyPr vert="horz" lIns="51435" tIns="25718" rIns="51435" bIns="25718" rtlCol="0" anchor="ctr"/>
          <a:lstStyle>
            <a:lvl1pPr algn="ctr">
              <a:defRPr sz="7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3741923" y="3503350"/>
            <a:ext cx="1218301" cy="201241"/>
          </a:xfrm>
          <a:prstGeom prst="rect">
            <a:avLst/>
          </a:prstGeom>
        </p:spPr>
        <p:txBody>
          <a:bodyPr vert="horz" lIns="51435" tIns="25718" rIns="51435" bIns="25718" rtlCol="0" anchor="ctr"/>
          <a:lstStyle>
            <a:lvl1pPr algn="r">
              <a:defRPr sz="700">
                <a:solidFill>
                  <a:schemeClr val="tx1">
                    <a:tint val="75000"/>
                  </a:schemeClr>
                </a:solidFill>
              </a:defRPr>
            </a:lvl1pPr>
          </a:lstStyle>
          <a:p>
            <a:fld id="{1057BA3E-ED6D-4D42-A95B-18FD398BB174}" type="slidenum">
              <a:rPr lang="es-CO" smtClean="0"/>
              <a:t>‹Nº›</a:t>
            </a:fld>
            <a:endParaRPr lang="es-CO" dirty="0"/>
          </a:p>
        </p:txBody>
      </p:sp>
    </p:spTree>
    <p:extLst>
      <p:ext uri="{BB962C8B-B14F-4D97-AF65-F5344CB8AC3E}">
        <p14:creationId xmlns:p14="http://schemas.microsoft.com/office/powerpoint/2010/main" val="3437708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514350" rtl="0" eaLnBrk="1" latinLnBrk="0" hangingPunct="1">
        <a:spcBef>
          <a:spcPct val="0"/>
        </a:spcBef>
        <a:buNone/>
        <a:defRPr sz="2500" kern="1200">
          <a:solidFill>
            <a:schemeClr val="tx1"/>
          </a:solidFill>
          <a:latin typeface="Montserrat ExtraBold" panose="00000900000000000000" pitchFamily="2" charset="0"/>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1pPr>
      <a:lvl2pPr marL="417909" indent="-160734" algn="l" defTabSz="514350" rtl="0" eaLnBrk="1" latinLnBrk="0" hangingPunct="1">
        <a:spcBef>
          <a:spcPct val="200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2pPr>
      <a:lvl3pPr marL="642938" indent="-128588" algn="l" defTabSz="514350" rtl="0" eaLnBrk="1" latinLnBrk="0" hangingPunct="1">
        <a:spcBef>
          <a:spcPct val="200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3pPr>
      <a:lvl4pPr marL="900113" indent="-128588" algn="l" defTabSz="514350" rtl="0" eaLnBrk="1" latinLnBrk="0" hangingPunct="1">
        <a:spcBef>
          <a:spcPct val="20000"/>
        </a:spcBef>
        <a:buFont typeface="Arial" panose="020B0604020202020204" pitchFamily="34" charset="0"/>
        <a:buChar char="–"/>
        <a:defRPr sz="1100" kern="1200">
          <a:solidFill>
            <a:schemeClr val="tx1"/>
          </a:solidFill>
          <a:latin typeface="Montserrat" panose="00000500000000000000" pitchFamily="2" charset="0"/>
          <a:ea typeface="+mn-ea"/>
          <a:cs typeface="+mn-cs"/>
        </a:defRPr>
      </a:lvl4pPr>
      <a:lvl5pPr marL="1157288" indent="-128588" algn="l" defTabSz="514350" rtl="0" eaLnBrk="1" latinLnBrk="0" hangingPunct="1">
        <a:spcBef>
          <a:spcPct val="20000"/>
        </a:spcBef>
        <a:buFont typeface="Arial" panose="020B0604020202020204" pitchFamily="34" charset="0"/>
        <a:buChar char="»"/>
        <a:defRPr sz="1100" kern="1200">
          <a:solidFill>
            <a:schemeClr val="tx1"/>
          </a:solidFill>
          <a:latin typeface="Montserrat" panose="00000500000000000000" pitchFamily="2"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s-CO"/>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llantas-certificadas?r=qr"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3.wdp"/><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53.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hyperlink" Target="https://www.auteco.com.co/donde-estamo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auteco.com.co/repuestos-originales-para-motos/" TargetMode="External"/><Relationship Id="rId2" Type="http://schemas.openxmlformats.org/officeDocument/2006/relationships/image" Target="../media/image8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50.xml"/><Relationship Id="rId18" Type="http://schemas.openxmlformats.org/officeDocument/2006/relationships/slide" Target="slide67.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42.xml"/><Relationship Id="rId17" Type="http://schemas.openxmlformats.org/officeDocument/2006/relationships/slide" Target="slide66.xml"/><Relationship Id="rId2" Type="http://schemas.openxmlformats.org/officeDocument/2006/relationships/slide" Target="slide7.xml"/><Relationship Id="rId16" Type="http://schemas.openxmlformats.org/officeDocument/2006/relationships/slide" Target="slide64.xml"/><Relationship Id="rId20" Type="http://schemas.openxmlformats.org/officeDocument/2006/relationships/slide" Target="slide79.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37.xml"/><Relationship Id="rId5" Type="http://schemas.openxmlformats.org/officeDocument/2006/relationships/slide" Target="slide11.xml"/><Relationship Id="rId15" Type="http://schemas.openxmlformats.org/officeDocument/2006/relationships/slide" Target="slide55.xml"/><Relationship Id="rId10" Type="http://schemas.openxmlformats.org/officeDocument/2006/relationships/slide" Target="slide35.xml"/><Relationship Id="rId19" Type="http://schemas.openxmlformats.org/officeDocument/2006/relationships/slide" Target="slide69.xml"/><Relationship Id="rId4" Type="http://schemas.openxmlformats.org/officeDocument/2006/relationships/slide" Target="slide10.xml"/><Relationship Id="rId9" Type="http://schemas.openxmlformats.org/officeDocument/2006/relationships/slide" Target="slide32.xml"/><Relationship Id="rId14" Type="http://schemas.openxmlformats.org/officeDocument/2006/relationships/slide" Target="slide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mailto:servicioalcliente@auteco.com.co"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auteco.com.co/" TargetMode="External"/><Relationship Id="rId2" Type="http://schemas.openxmlformats.org/officeDocument/2006/relationships/hyperlink" Target="mailto:servicioalcliente@auteco.com.co"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gomez\Desktop\portada manual de usuario TVS K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7" r="837"/>
          <a:stretch/>
        </p:blipFill>
        <p:spPr bwMode="auto">
          <a:xfrm>
            <a:off x="0" y="0"/>
            <a:ext cx="5221288" cy="377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7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946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SUGERENCIAS PARA CONDUCIR CON SEGURIDAD</a:t>
            </a:r>
            <a:endParaRPr dirty="0">
              <a:latin typeface="Montserrat SemiBold" panose="00000700000000000000" pitchFamily="2" charset="0"/>
            </a:endParaRPr>
          </a:p>
        </p:txBody>
      </p:sp>
      <p:sp>
        <p:nvSpPr>
          <p:cNvPr id="2" name="1 CuadroTexto"/>
          <p:cNvSpPr txBox="1">
            <a:spLocks noChangeAspect="1"/>
          </p:cNvSpPr>
          <p:nvPr/>
        </p:nvSpPr>
        <p:spPr>
          <a:xfrm>
            <a:off x="180644" y="449759"/>
            <a:ext cx="4860000" cy="3150000"/>
          </a:xfrm>
          <a:prstGeom prst="rect">
            <a:avLst/>
          </a:prstGeom>
          <a:noFill/>
        </p:spPr>
        <p:txBody>
          <a:bodyPr wrap="square" numCol="1" spcCol="180000" rtlCol="0">
            <a:noAutofit/>
          </a:bodyPr>
          <a:lstStyle/>
          <a:p>
            <a:pPr marL="12700" marR="38735" algn="just"/>
            <a:r>
              <a:rPr lang="es-MX" sz="750" b="1" dirty="0">
                <a:solidFill>
                  <a:srgbClr val="231F20"/>
                </a:solidFill>
                <a:latin typeface="Montserrat" panose="00000500000000000000" pitchFamily="2" charset="0"/>
                <a:cs typeface="Calibri"/>
              </a:rPr>
              <a:t>Un motociclista inteligente es aquel que quiere seguir disfrutando su pasión por muchos años y por eso, no se arriesga inútilmente. Auteco presenta el top 10 del motociclista seguro.</a:t>
            </a:r>
            <a:endParaRPr lang="es-MX" sz="750" b="1" dirty="0">
              <a:latin typeface="Montserrat" panose="00000500000000000000" pitchFamily="2" charset="0"/>
              <a:cs typeface="Calibri"/>
            </a:endParaRPr>
          </a:p>
          <a:p>
            <a:pPr marL="13970" marR="39370" algn="just">
              <a:tabLst>
                <a:tab pos="89535" algn="l"/>
              </a:tabLst>
            </a:pPr>
            <a:endParaRPr lang="es-MX" sz="700" dirty="0">
              <a:latin typeface="Montserrat" panose="00000500000000000000" pitchFamily="2" charset="0"/>
              <a:cs typeface="Times New Roman"/>
            </a:endParaRPr>
          </a:p>
          <a:p>
            <a:pPr marL="13970" marR="39370" algn="just">
              <a:spcBef>
                <a:spcPts val="5"/>
              </a:spcBef>
              <a:buSzPct val="90000"/>
              <a:tabLst>
                <a:tab pos="89535" algn="l"/>
              </a:tabLst>
            </a:pPr>
            <a:r>
              <a:rPr lang="es-MX" sz="700" b="1" dirty="0">
                <a:solidFill>
                  <a:srgbClr val="231F20"/>
                </a:solidFill>
                <a:latin typeface="Montserrat" panose="00000500000000000000" pitchFamily="2" charset="0"/>
                <a:cs typeface="Calibri"/>
              </a:rPr>
              <a:t>1.</a:t>
            </a:r>
            <a:r>
              <a:rPr lang="es-MX" sz="700" dirty="0">
                <a:solidFill>
                  <a:srgbClr val="231F20"/>
                </a:solidFill>
                <a:latin typeface="Montserrat" panose="00000500000000000000" pitchFamily="2" charset="0"/>
                <a:cs typeface="Calibri"/>
              </a:rPr>
              <a:t> Use un buen casco de seguridad y manténgalo siempre abrochado. El casco no es únicamente para evitar una infracción de tránsito, use uno que realmente ofrezca protección en caso de un accidente.</a:t>
            </a:r>
            <a:endParaRPr lang="es-MX" sz="700" dirty="0">
              <a:latin typeface="Montserrat" panose="00000500000000000000" pitchFamily="2" charset="0"/>
              <a:cs typeface="Calibri"/>
            </a:endParaRPr>
          </a:p>
          <a:p>
            <a:pPr marL="13970" marR="39370" algn="just">
              <a:spcBef>
                <a:spcPts val="5"/>
              </a:spcBef>
              <a:tabLst>
                <a:tab pos="89535" algn="l"/>
              </a:tabLst>
            </a:pPr>
            <a:r>
              <a:rPr lang="es-MX" sz="700" b="1" dirty="0">
                <a:solidFill>
                  <a:srgbClr val="231F20"/>
                </a:solidFill>
                <a:latin typeface="Montserrat" panose="00000500000000000000" pitchFamily="2" charset="0"/>
                <a:cs typeface="Calibri"/>
              </a:rPr>
              <a:t>2.</a:t>
            </a:r>
            <a:r>
              <a:rPr lang="es-MX" sz="700" dirty="0">
                <a:solidFill>
                  <a:srgbClr val="231F20"/>
                </a:solidFill>
                <a:latin typeface="Montserrat" panose="00000500000000000000" pitchFamily="2" charset="0"/>
                <a:cs typeface="Calibri"/>
              </a:rPr>
              <a:t> Maneje a la defensiva, asuma que nadie lo ha visto en la vía para que pueda anticiparse a las emergencias.</a:t>
            </a:r>
            <a:endParaRPr lang="es-MX" sz="700" dirty="0">
              <a:latin typeface="Montserrat" panose="00000500000000000000" pitchFamily="2" charset="0"/>
              <a:cs typeface="Calibri"/>
            </a:endParaRPr>
          </a:p>
          <a:p>
            <a:pPr marL="12700" marR="36830" algn="just">
              <a:tabLst>
                <a:tab pos="87630" algn="l"/>
              </a:tabLst>
            </a:pPr>
            <a:r>
              <a:rPr lang="es-MX" sz="700" b="1" dirty="0">
                <a:solidFill>
                  <a:srgbClr val="231F20"/>
                </a:solidFill>
                <a:latin typeface="Montserrat" panose="00000500000000000000" pitchFamily="2" charset="0"/>
                <a:cs typeface="Calibri"/>
              </a:rPr>
              <a:t>3.</a:t>
            </a:r>
            <a:r>
              <a:rPr lang="es-MX" sz="700" dirty="0">
                <a:solidFill>
                  <a:srgbClr val="231F20"/>
                </a:solidFill>
                <a:latin typeface="Montserrat" panose="00000500000000000000" pitchFamily="2" charset="0"/>
                <a:cs typeface="Calibri"/>
              </a:rPr>
              <a:t> Nunca adelante entre dos vehículos en movimiento. Cualquier movimiento inesperado de uno de ellos puede hacer que pierda el control del Vehículo y sufrir un accidente.</a:t>
            </a:r>
            <a:endParaRPr lang="es-MX" sz="700" dirty="0">
              <a:latin typeface="Montserrat" panose="00000500000000000000" pitchFamily="2" charset="0"/>
              <a:cs typeface="Calibri"/>
            </a:endParaRPr>
          </a:p>
          <a:p>
            <a:pPr marL="12700" marR="34925" algn="just">
              <a:tabLst>
                <a:tab pos="87630" algn="l"/>
              </a:tabLst>
            </a:pPr>
            <a:r>
              <a:rPr lang="es-MX" sz="700" b="1" dirty="0">
                <a:solidFill>
                  <a:srgbClr val="231F20"/>
                </a:solidFill>
                <a:latin typeface="Montserrat" panose="00000500000000000000" pitchFamily="2" charset="0"/>
                <a:cs typeface="Calibri"/>
              </a:rPr>
              <a:t>4.</a:t>
            </a:r>
            <a:r>
              <a:rPr lang="es-MX" sz="700" dirty="0">
                <a:solidFill>
                  <a:srgbClr val="231F20"/>
                </a:solidFill>
                <a:latin typeface="Montserrat" panose="00000500000000000000" pitchFamily="2" charset="0"/>
                <a:cs typeface="Calibri"/>
              </a:rPr>
              <a:t> Evite transitar sobre las líneas y señales blancas y amarillas cuando la vía se encuentre mojada y manténgase atento a las manchas de aceite dejados por otros vehículos.</a:t>
            </a:r>
            <a:endParaRPr lang="es-MX" sz="700" dirty="0">
              <a:latin typeface="Montserrat" panose="00000500000000000000" pitchFamily="2" charset="0"/>
              <a:cs typeface="Calibri"/>
            </a:endParaRPr>
          </a:p>
          <a:p>
            <a:pPr marL="13335" marR="33655" algn="just">
              <a:spcBef>
                <a:spcPts val="10"/>
              </a:spcBef>
              <a:tabLst>
                <a:tab pos="88900" algn="l"/>
              </a:tabLst>
            </a:pPr>
            <a:r>
              <a:rPr lang="es-MX" sz="700" b="1" dirty="0">
                <a:solidFill>
                  <a:srgbClr val="231F20"/>
                </a:solidFill>
                <a:latin typeface="Montserrat" panose="00000500000000000000" pitchFamily="2" charset="0"/>
                <a:cs typeface="Calibri"/>
              </a:rPr>
              <a:t>5.</a:t>
            </a:r>
            <a:r>
              <a:rPr lang="es-MX" sz="700" dirty="0">
                <a:solidFill>
                  <a:srgbClr val="231F20"/>
                </a:solidFill>
                <a:latin typeface="Montserrat" panose="00000500000000000000" pitchFamily="2" charset="0"/>
                <a:cs typeface="Calibri"/>
              </a:rPr>
              <a:t> Use siempre las direccionales, stop, luz frontal para indicar a otros conductores cuál será su próxima maniobra, apóyese visualmente en los retrovisores para una conducción más segura y tenga en cuenta que es posible que los objetos se vean más cerca de lo que realmente se encuentran.</a:t>
            </a:r>
            <a:endParaRPr lang="es-MX" sz="700" dirty="0">
              <a:latin typeface="Montserrat" panose="00000500000000000000" pitchFamily="2" charset="0"/>
              <a:cs typeface="Calibri"/>
            </a:endParaRPr>
          </a:p>
          <a:p>
            <a:pPr marL="12700" marR="5080" algn="just">
              <a:spcBef>
                <a:spcPts val="15"/>
              </a:spcBef>
              <a:tabLst>
                <a:tab pos="87630" algn="l"/>
              </a:tabLst>
            </a:pPr>
            <a:r>
              <a:rPr lang="es-MX" sz="700" b="1" dirty="0">
                <a:solidFill>
                  <a:srgbClr val="231F20"/>
                </a:solidFill>
                <a:latin typeface="Montserrat" panose="00000500000000000000" pitchFamily="2" charset="0"/>
                <a:cs typeface="Calibri"/>
              </a:rPr>
              <a:t>6.</a:t>
            </a:r>
            <a:r>
              <a:rPr lang="es-MX" sz="700" dirty="0">
                <a:solidFill>
                  <a:srgbClr val="231F20"/>
                </a:solidFill>
                <a:latin typeface="Montserrat" panose="00000500000000000000" pitchFamily="2" charset="0"/>
                <a:cs typeface="Calibri"/>
              </a:rPr>
              <a:t> Mantenga la presión de aire de las llantas según la recomendación de este Manual (Ver cuadro de especificaciones técnicas). Las llantas con exceso o falta de presión comprometen la adherencia del Vehículo al piso y hacen que la conducción se vuelva inestable y peligrosa. Además aumenta el consumo de combustible si la presión es baja.</a:t>
            </a:r>
            <a:endParaRPr lang="es-MX" sz="700" dirty="0">
              <a:latin typeface="Montserrat" panose="00000500000000000000" pitchFamily="2" charset="0"/>
              <a:cs typeface="Calibri"/>
            </a:endParaRPr>
          </a:p>
          <a:p>
            <a:pPr marL="12700" marR="5080" algn="just">
              <a:spcBef>
                <a:spcPts val="15"/>
              </a:spcBef>
              <a:tabLst>
                <a:tab pos="87630" algn="l"/>
              </a:tabLst>
            </a:pPr>
            <a:r>
              <a:rPr lang="es-MX" sz="700" b="1" dirty="0">
                <a:solidFill>
                  <a:srgbClr val="231F20"/>
                </a:solidFill>
                <a:latin typeface="Montserrat" panose="00000500000000000000" pitchFamily="2" charset="0"/>
                <a:cs typeface="Calibri"/>
              </a:rPr>
              <a:t>7.</a:t>
            </a:r>
            <a:r>
              <a:rPr lang="es-MX" sz="700" dirty="0">
                <a:solidFill>
                  <a:srgbClr val="231F20"/>
                </a:solidFill>
                <a:latin typeface="Montserrat" panose="00000500000000000000" pitchFamily="2" charset="0"/>
                <a:cs typeface="Calibri"/>
              </a:rPr>
              <a:t> Utilice siempre ambos frenos a la hora de detenerse. Recuerde que el freno delantero lleva el 70% de la potencia de</a:t>
            </a:r>
            <a:r>
              <a:rPr lang="es-MX" sz="700" dirty="0">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frenado y el trasero el 30%. Trate de practicar la maniobra de frenado en una zona segura y despejada para que a la hora de una emergencia, pueda hacerlo sin problemas.</a:t>
            </a:r>
            <a:endParaRPr lang="es-MX" sz="700" dirty="0">
              <a:latin typeface="Montserrat" panose="00000500000000000000" pitchFamily="2" charset="0"/>
              <a:cs typeface="Calibri"/>
            </a:endParaRPr>
          </a:p>
          <a:p>
            <a:pPr marL="12700" marR="36830" algn="just">
              <a:tabLst>
                <a:tab pos="87630" algn="l"/>
              </a:tabLst>
            </a:pPr>
            <a:r>
              <a:rPr lang="es-MX" sz="700" b="1" dirty="0">
                <a:solidFill>
                  <a:srgbClr val="231F20"/>
                </a:solidFill>
                <a:latin typeface="Montserrat" panose="00000500000000000000" pitchFamily="2" charset="0"/>
                <a:cs typeface="Calibri"/>
              </a:rPr>
              <a:t>8.</a:t>
            </a:r>
            <a:r>
              <a:rPr lang="es-MX" sz="700" dirty="0">
                <a:solidFill>
                  <a:srgbClr val="231F20"/>
                </a:solidFill>
                <a:latin typeface="Montserrat" panose="00000500000000000000" pitchFamily="2" charset="0"/>
                <a:cs typeface="Calibri"/>
              </a:rPr>
              <a:t> Antes de girar o atravesar un cruce, mire a la izquierda, luego a la derecha y nuevamente a la izquierda. Esta maniobra sirve para asegurarse que un vehículo no aparecerá en el último momento.</a:t>
            </a:r>
            <a:endParaRPr lang="es-MX" sz="700" dirty="0">
              <a:latin typeface="Montserrat" panose="00000500000000000000" pitchFamily="2" charset="0"/>
              <a:cs typeface="Calibri"/>
            </a:endParaRPr>
          </a:p>
          <a:p>
            <a:pPr marL="13335" marR="33655" algn="just">
              <a:spcBef>
                <a:spcPts val="10"/>
              </a:spcBef>
              <a:tabLst>
                <a:tab pos="88900" algn="l"/>
              </a:tabLst>
            </a:pPr>
            <a:r>
              <a:rPr lang="es-MX" sz="700" b="1" dirty="0">
                <a:solidFill>
                  <a:srgbClr val="231F20"/>
                </a:solidFill>
                <a:latin typeface="Montserrat" panose="00000500000000000000" pitchFamily="2" charset="0"/>
                <a:cs typeface="Calibri"/>
              </a:rPr>
              <a:t>9.</a:t>
            </a:r>
            <a:r>
              <a:rPr lang="es-MX" sz="700" dirty="0">
                <a:solidFill>
                  <a:srgbClr val="231F20"/>
                </a:solidFill>
                <a:latin typeface="Montserrat" panose="00000500000000000000" pitchFamily="2" charset="0"/>
                <a:cs typeface="Calibri"/>
              </a:rPr>
              <a:t> Al adelantar otro vehículo hágalo solamente por la izquierda. Adelantar por la derecha es extremadamente peligroso.</a:t>
            </a:r>
          </a:p>
          <a:p>
            <a:pPr marL="13335" marR="33655" algn="just">
              <a:spcBef>
                <a:spcPts val="10"/>
              </a:spcBef>
              <a:tabLst>
                <a:tab pos="88900" algn="l"/>
              </a:tabLst>
            </a:pPr>
            <a:r>
              <a:rPr lang="es-MX" sz="700" b="1" dirty="0">
                <a:solidFill>
                  <a:srgbClr val="231F20"/>
                </a:solidFill>
                <a:latin typeface="Montserrat" panose="00000500000000000000" pitchFamily="2" charset="0"/>
                <a:cs typeface="Calibri"/>
              </a:rPr>
              <a:t>10.</a:t>
            </a:r>
            <a:r>
              <a:rPr lang="es-MX" sz="700" dirty="0">
                <a:solidFill>
                  <a:srgbClr val="231F20"/>
                </a:solidFill>
                <a:latin typeface="Montserrat" panose="00000500000000000000" pitchFamily="2" charset="0"/>
                <a:cs typeface="Calibri"/>
              </a:rPr>
              <a:t> Maneje más despacio de lo que su capacidad y la del Vehículo se lo permita. En caso de una imprudencia de un tercero (otro vehículo, peatones, huecos, etc.) tendrá los reflejos y la potencia extra que se necesitan para sortear la situación.</a:t>
            </a: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288462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30592" y="415582"/>
            <a:ext cx="2160104" cy="89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a:spLocks noChangeAspect="1"/>
          </p:cNvSpPr>
          <p:nvPr/>
        </p:nvSpPr>
        <p:spPr>
          <a:xfrm>
            <a:off x="228525" y="1313855"/>
            <a:ext cx="4764239" cy="2258853"/>
          </a:xfrm>
          <a:prstGeom prst="rect">
            <a:avLst/>
          </a:prstGeom>
          <a:noFill/>
        </p:spPr>
        <p:txBody>
          <a:bodyPr wrap="square" numCol="1" spcCol="180000" rtlCol="0">
            <a:noAutofit/>
          </a:bodyPr>
          <a:lstStyle/>
          <a:p>
            <a:pPr marL="20955" algn="ctr">
              <a:lnSpc>
                <a:spcPct val="100000"/>
              </a:lnSpc>
              <a:spcBef>
                <a:spcPts val="459"/>
              </a:spcBef>
            </a:pPr>
            <a:r>
              <a:rPr lang="es-MX" sz="800" b="1" dirty="0">
                <a:latin typeface="Montserrat" panose="00000500000000000000" pitchFamily="2" charset="0"/>
                <a:cs typeface="Calibri"/>
              </a:rPr>
              <a:t>“ENTREGA LAS LLANTAS Y LAS BATERÍAS USADAS Y CONTRIBUYE CON EL CUIDADO DEL AMBIENTE”</a:t>
            </a:r>
          </a:p>
          <a:p>
            <a:pPr marL="20955" algn="just">
              <a:lnSpc>
                <a:spcPct val="100000"/>
              </a:lnSpc>
              <a:spcBef>
                <a:spcPts val="459"/>
              </a:spcBef>
            </a:pPr>
            <a:r>
              <a:rPr lang="es-MX" sz="700" b="1" dirty="0">
                <a:latin typeface="Montserrat" panose="00000500000000000000" pitchFamily="2" charset="0"/>
                <a:cs typeface="Calibri"/>
              </a:rPr>
              <a:t>Procedimiento para la devolución de las llantas y baterías usadas de plomo ácido o gel</a:t>
            </a:r>
          </a:p>
          <a:p>
            <a:pPr marL="20955" algn="just">
              <a:spcBef>
                <a:spcPts val="459"/>
              </a:spcBef>
            </a:pPr>
            <a:r>
              <a:rPr lang="es-MX" sz="700" dirty="0">
                <a:latin typeface="Montserrat" panose="00000500000000000000" pitchFamily="2" charset="0"/>
                <a:cs typeface="Calibri"/>
              </a:rPr>
              <a:t>Somos responsables de cerrar el ciclo de las llantas y las baterías que ponemos en el mercado de forma ambientalmente segura. Esto lo logramos a través de una cadena de logística inversa, recogiendo en los Centros de Servicio Autorizados (CSA) de Auteco en ciudades y municipios de todo el país las llantas y las baterías usadas de plomo ácido de nuestras motocicletas. </a:t>
            </a:r>
          </a:p>
          <a:p>
            <a:pPr marL="20955" algn="just">
              <a:spcBef>
                <a:spcPts val="459"/>
              </a:spcBef>
            </a:pPr>
            <a:r>
              <a:rPr lang="es-MX" sz="700" dirty="0">
                <a:latin typeface="Montserrat" panose="00000500000000000000" pitchFamily="2" charset="0"/>
                <a:cs typeface="Calibri"/>
              </a:rPr>
              <a:t>Para la recolección y reciclaje de las llantas contamos con aliados en el país para lograr que las llantas recolectadas lleguen a la industria cementera para su uso como material combustible reemplazando el carbón; todo esto cumpliendo las exigencias y estándares ambientales. De esta manera cerramos su ciclo y reducimos la huella de carbono.</a:t>
            </a:r>
          </a:p>
          <a:p>
            <a:pPr marL="20955" algn="just">
              <a:spcBef>
                <a:spcPts val="459"/>
              </a:spcBef>
            </a:pPr>
            <a:r>
              <a:rPr lang="es-MX" sz="700" dirty="0">
                <a:solidFill>
                  <a:srgbClr val="231F20"/>
                </a:solidFill>
                <a:latin typeface="Montserrat" panose="00000500000000000000" pitchFamily="2" charset="0"/>
                <a:cs typeface="Calibri"/>
              </a:rPr>
              <a:t>Para la disposición final adecuada de las baterías contamos con la corporación Recoenergy como aliada. Por medio de ella se gestionan las baterías usadas de plomo–ácido de forma ambientalmente segura, las cuales una vez han cumplido su vida útil requieren ser recolectadas y recicladas de manera adecuada y segura para aprovechar nuevamente el plomo que contienen. Recuerde que su Vehículo recibe alimentación eléctrica a través de una batería de tipo plomo – ácido (Pb – ácido) o de tipo gel. Ella permite que su Vehículo funcione adecuadamente. Para ubicar la batería en su Vehículo refiérase al interior de su Manual para identificar el lugar exacto en el modelo que hoy conduce. </a:t>
            </a:r>
            <a:endParaRPr lang="es-MX" sz="700" dirty="0">
              <a:latin typeface="Montserrat" panose="00000500000000000000" pitchFamily="2" charset="0"/>
              <a:cs typeface="Calibri"/>
            </a:endParaRPr>
          </a:p>
        </p:txBody>
      </p:sp>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AUTECO CUIDA NUESTRO PLANETA</a:t>
            </a:r>
            <a:endParaRPr dirty="0">
              <a:latin typeface="Montserrat SemiBold" panose="00000700000000000000" pitchFamily="2" charset="0"/>
            </a:endParaRPr>
          </a:p>
        </p:txBody>
      </p:sp>
    </p:spTree>
    <p:extLst>
      <p:ext uri="{BB962C8B-B14F-4D97-AF65-F5344CB8AC3E}">
        <p14:creationId xmlns:p14="http://schemas.microsoft.com/office/powerpoint/2010/main" val="309197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AUTECO CUIDA NUESTRO PLANETA</a:t>
            </a:r>
            <a:endParaRPr dirty="0">
              <a:latin typeface="Montserrat SemiBold" panose="00000700000000000000" pitchFamily="2" charset="0"/>
            </a:endParaRPr>
          </a:p>
        </p:txBody>
      </p:sp>
      <p:sp>
        <p:nvSpPr>
          <p:cNvPr id="5" name="4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700" dirty="0">
                <a:solidFill>
                  <a:srgbClr val="231F20"/>
                </a:solidFill>
                <a:latin typeface="Montserrat" panose="00000500000000000000" pitchFamily="2" charset="0"/>
                <a:cs typeface="Calibri"/>
              </a:rPr>
              <a:t>Las baterías contienen elementos nocivos para la salud (Plomo y Ácido Sulfúrico), por lo tanto usted no debe manipular su contenido. Evite perforarla o incinerarla, esto puede ser perjudicial para su salud y nocivo para el ambiente. No la deseche junto con los desperdicios domésticos. Entréguela para que sea reciclada en todos los casos. </a:t>
            </a:r>
          </a:p>
          <a:p>
            <a:pPr marL="12700" marR="5080" algn="just"/>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algn="just">
              <a:spcBef>
                <a:spcPts val="5"/>
              </a:spcBef>
            </a:pPr>
            <a:endParaRPr lang="es-MX" sz="700" dirty="0">
              <a:latin typeface="Montserrat" panose="00000500000000000000" pitchFamily="2" charset="0"/>
              <a:cs typeface="Times New Roman"/>
            </a:endParaRPr>
          </a:p>
          <a:p>
            <a:pPr marL="25400" algn="just"/>
            <a:r>
              <a:rPr lang="es-MX" sz="700" b="1" dirty="0">
                <a:solidFill>
                  <a:srgbClr val="231F20"/>
                </a:solidFill>
                <a:latin typeface="Montserrat" panose="00000500000000000000" pitchFamily="2" charset="0"/>
                <a:cs typeface="Calibri"/>
              </a:rPr>
              <a:t>MEDIDAS DE PRECAUCIÓN A SEGUIR PARA PREVENIR RIESGOS A LA SALUD Y AL AMBIENTE.</a:t>
            </a:r>
          </a:p>
          <a:p>
            <a:pPr marL="20955" marR="5080" algn="just">
              <a:spcBef>
                <a:spcPts val="459"/>
              </a:spcBef>
            </a:pPr>
            <a:r>
              <a:rPr lang="es-MX" sz="700" dirty="0">
                <a:latin typeface="Montserrat" panose="00000500000000000000" pitchFamily="2" charset="0"/>
                <a:cs typeface="Calibri"/>
              </a:rPr>
              <a:t>Usted como usuario del Vehículo, al portar una batería en él, según la Resolución 0372 del Ministerio de Ambiente y desarrollo sostenible, deberá cooperar con estos mecanismos de recolección para evitar una mala disposición de este residuo peligroso al igual que tiene la obligación de no disponer como residuo sólido doméstico las llantas usadas de su vehículo según la Resolución 1326 del Ministerio de Ambiente y desarrollo sostenible y entregar estos residuos a los centros de servicio autorizados (CSA) de la red, los cuales serán los centros de acopio autorizados para tal fin. </a:t>
            </a:r>
          </a:p>
          <a:p>
            <a:pPr marL="20955" marR="5080" algn="just">
              <a:spcBef>
                <a:spcPts val="459"/>
              </a:spcBef>
            </a:pPr>
            <a:r>
              <a:rPr lang="es-MX" sz="700" dirty="0">
                <a:latin typeface="Montserrat" panose="00000500000000000000" pitchFamily="2" charset="0"/>
                <a:cs typeface="Calibri"/>
              </a:rPr>
              <a:t>Contamos con su ayuda para evitar una mala disposición de este desecho peligroso y así evitar deteriorar nuestro ambiente y la salud de los habitantes del planeta. </a:t>
            </a:r>
          </a:p>
        </p:txBody>
      </p:sp>
      <p:grpSp>
        <p:nvGrpSpPr>
          <p:cNvPr id="6" name="5 Grupo"/>
          <p:cNvGrpSpPr/>
          <p:nvPr/>
        </p:nvGrpSpPr>
        <p:grpSpPr>
          <a:xfrm>
            <a:off x="273650" y="1529879"/>
            <a:ext cx="2336087" cy="1508381"/>
            <a:chOff x="230099" y="1826882"/>
            <a:chExt cx="2376833" cy="1432255"/>
          </a:xfrm>
        </p:grpSpPr>
        <p:sp>
          <p:nvSpPr>
            <p:cNvPr id="7" name="object 2"/>
            <p:cNvSpPr/>
            <p:nvPr/>
          </p:nvSpPr>
          <p:spPr>
            <a:xfrm>
              <a:off x="409936" y="2997481"/>
              <a:ext cx="2196996" cy="201295"/>
            </a:xfrm>
            <a:custGeom>
              <a:avLst/>
              <a:gdLst/>
              <a:ahLst/>
              <a:cxnLst/>
              <a:rect l="l" t="t" r="r" b="b"/>
              <a:pathLst>
                <a:path w="2007870" h="201294">
                  <a:moveTo>
                    <a:pt x="0" y="200825"/>
                  </a:moveTo>
                  <a:lnTo>
                    <a:pt x="2007425" y="200825"/>
                  </a:lnTo>
                  <a:lnTo>
                    <a:pt x="2007425" y="0"/>
                  </a:lnTo>
                  <a:lnTo>
                    <a:pt x="0" y="0"/>
                  </a:lnTo>
                  <a:lnTo>
                    <a:pt x="0" y="200825"/>
                  </a:lnTo>
                  <a:close/>
                </a:path>
              </a:pathLst>
            </a:custGeom>
            <a:solidFill>
              <a:srgbClr val="231F20"/>
            </a:solidFill>
          </p:spPr>
          <p:txBody>
            <a:bodyPr wrap="square" lIns="0" tIns="0" rIns="0" bIns="0" rtlCol="0"/>
            <a:lstStyle/>
            <a:p>
              <a:endParaRPr dirty="0"/>
            </a:p>
          </p:txBody>
        </p:sp>
        <p:sp>
          <p:nvSpPr>
            <p:cNvPr id="9" name="object 6"/>
            <p:cNvSpPr/>
            <p:nvPr/>
          </p:nvSpPr>
          <p:spPr>
            <a:xfrm>
              <a:off x="230099" y="2924856"/>
              <a:ext cx="400955" cy="334281"/>
            </a:xfrm>
            <a:prstGeom prst="rect">
              <a:avLst/>
            </a:prstGeom>
            <a:blipFill>
              <a:blip r:embed="rId2" cstate="print"/>
              <a:srcRect/>
              <a:stretch>
                <a:fillRect l="-2" r="-269239"/>
              </a:stretch>
            </a:blipFill>
          </p:spPr>
          <p:txBody>
            <a:bodyPr wrap="square" lIns="0" tIns="0" rIns="0" bIns="0" rtlCol="0"/>
            <a:lstStyle/>
            <a:p>
              <a:endParaRPr dirty="0"/>
            </a:p>
          </p:txBody>
        </p:sp>
        <p:sp>
          <p:nvSpPr>
            <p:cNvPr id="12" name="object 8"/>
            <p:cNvSpPr txBox="1"/>
            <p:nvPr/>
          </p:nvSpPr>
          <p:spPr>
            <a:xfrm>
              <a:off x="336672" y="3041631"/>
              <a:ext cx="2244013" cy="102285"/>
            </a:xfrm>
            <a:prstGeom prst="rect">
              <a:avLst/>
            </a:prstGeom>
          </p:spPr>
          <p:txBody>
            <a:bodyPr vert="horz" wrap="square" lIns="0" tIns="0" rIns="0" bIns="0" rtlCol="0">
              <a:spAutoFit/>
            </a:bodyPr>
            <a:lstStyle/>
            <a:p>
              <a:pPr marL="186055" algn="r">
                <a:lnSpc>
                  <a:spcPct val="100000"/>
                </a:lnSpc>
                <a:spcBef>
                  <a:spcPts val="105"/>
                </a:spcBef>
              </a:pPr>
              <a:r>
                <a:rPr lang="es-CO" sz="700" b="1" spc="-20" dirty="0">
                  <a:solidFill>
                    <a:srgbClr val="FFFFFF"/>
                  </a:solidFill>
                  <a:latin typeface="Montserrat" panose="00000500000000000000" pitchFamily="2" charset="0"/>
                  <a:cs typeface="Calibri"/>
                </a:rPr>
                <a:t>PRECAUCIÓN: </a:t>
              </a:r>
              <a:r>
                <a:rPr lang="es-CO" sz="700" b="1" spc="-50" dirty="0">
                  <a:solidFill>
                    <a:srgbClr val="FFFFFF"/>
                  </a:solidFill>
                  <a:latin typeface="Montserrat" panose="00000500000000000000" pitchFamily="2" charset="0"/>
                  <a:cs typeface="Calibri"/>
                </a:rPr>
                <a:t>No </a:t>
              </a:r>
              <a:r>
                <a:rPr lang="es-CO" sz="700" b="1" spc="-40" dirty="0">
                  <a:solidFill>
                    <a:srgbClr val="FFFFFF"/>
                  </a:solidFill>
                  <a:latin typeface="Montserrat" panose="00000500000000000000" pitchFamily="2" charset="0"/>
                  <a:cs typeface="Calibri"/>
                </a:rPr>
                <a:t>perfore ni </a:t>
              </a:r>
              <a:r>
                <a:rPr lang="es-CO" sz="700" b="1" spc="-35" dirty="0">
                  <a:solidFill>
                    <a:srgbClr val="FFFFFF"/>
                  </a:solidFill>
                  <a:latin typeface="Montserrat" panose="00000500000000000000" pitchFamily="2" charset="0"/>
                  <a:cs typeface="Calibri"/>
                </a:rPr>
                <a:t>incinere </a:t>
              </a:r>
              <a:r>
                <a:rPr lang="es-CO" sz="700" b="1" spc="-30" dirty="0">
                  <a:solidFill>
                    <a:srgbClr val="FFFFFF"/>
                  </a:solidFill>
                  <a:latin typeface="Montserrat" panose="00000500000000000000" pitchFamily="2" charset="0"/>
                  <a:cs typeface="Calibri"/>
                </a:rPr>
                <a:t>la </a:t>
              </a:r>
              <a:r>
                <a:rPr lang="es-CO" sz="700" b="1" spc="-40" dirty="0">
                  <a:solidFill>
                    <a:srgbClr val="FFFFFF"/>
                  </a:solidFill>
                  <a:latin typeface="Montserrat" panose="00000500000000000000" pitchFamily="2" charset="0"/>
                  <a:cs typeface="Calibri"/>
                </a:rPr>
                <a:t>batería</a:t>
              </a:r>
              <a:endParaRPr lang="es-CO" sz="700" b="1" dirty="0">
                <a:latin typeface="Montserrat" panose="00000500000000000000" pitchFamily="2" charset="0"/>
                <a:cs typeface="Calibri"/>
              </a:endParaRPr>
            </a:p>
          </p:txBody>
        </p:sp>
        <p:sp>
          <p:nvSpPr>
            <p:cNvPr id="13" name="object 9"/>
            <p:cNvSpPr/>
            <p:nvPr/>
          </p:nvSpPr>
          <p:spPr>
            <a:xfrm>
              <a:off x="556473" y="1826882"/>
              <a:ext cx="328930" cy="328930"/>
            </a:xfrm>
            <a:custGeom>
              <a:avLst/>
              <a:gdLst/>
              <a:ahLst/>
              <a:cxnLst/>
              <a:rect l="l" t="t" r="r" b="b"/>
              <a:pathLst>
                <a:path w="328930" h="328930">
                  <a:moveTo>
                    <a:pt x="164312" y="0"/>
                  </a:moveTo>
                  <a:lnTo>
                    <a:pt x="0" y="164312"/>
                  </a:lnTo>
                  <a:lnTo>
                    <a:pt x="164312" y="328625"/>
                  </a:lnTo>
                  <a:lnTo>
                    <a:pt x="328625" y="164312"/>
                  </a:lnTo>
                  <a:lnTo>
                    <a:pt x="164312" y="0"/>
                  </a:lnTo>
                  <a:close/>
                </a:path>
              </a:pathLst>
            </a:custGeom>
            <a:solidFill>
              <a:srgbClr val="747679"/>
            </a:solidFill>
          </p:spPr>
          <p:txBody>
            <a:bodyPr wrap="square" lIns="0" tIns="0" rIns="0" bIns="0" rtlCol="0"/>
            <a:lstStyle/>
            <a:p>
              <a:endParaRPr dirty="0"/>
            </a:p>
          </p:txBody>
        </p:sp>
        <p:sp>
          <p:nvSpPr>
            <p:cNvPr id="14" name="object 10"/>
            <p:cNvSpPr/>
            <p:nvPr/>
          </p:nvSpPr>
          <p:spPr>
            <a:xfrm>
              <a:off x="551493" y="2183867"/>
              <a:ext cx="328930" cy="328930"/>
            </a:xfrm>
            <a:custGeom>
              <a:avLst/>
              <a:gdLst/>
              <a:ahLst/>
              <a:cxnLst/>
              <a:rect l="l" t="t" r="r" b="b"/>
              <a:pathLst>
                <a:path w="328930" h="328930">
                  <a:moveTo>
                    <a:pt x="164312" y="0"/>
                  </a:moveTo>
                  <a:lnTo>
                    <a:pt x="0" y="164312"/>
                  </a:lnTo>
                  <a:lnTo>
                    <a:pt x="164312" y="328625"/>
                  </a:lnTo>
                  <a:lnTo>
                    <a:pt x="328625" y="164312"/>
                  </a:lnTo>
                  <a:lnTo>
                    <a:pt x="164312" y="0"/>
                  </a:lnTo>
                  <a:close/>
                </a:path>
              </a:pathLst>
            </a:custGeom>
            <a:solidFill>
              <a:srgbClr val="EFF0F0"/>
            </a:solidFill>
          </p:spPr>
          <p:txBody>
            <a:bodyPr wrap="square" lIns="0" tIns="0" rIns="0" bIns="0" rtlCol="0"/>
            <a:lstStyle/>
            <a:p>
              <a:endParaRPr dirty="0"/>
            </a:p>
          </p:txBody>
        </p:sp>
        <p:sp>
          <p:nvSpPr>
            <p:cNvPr id="15" name="object 11"/>
            <p:cNvSpPr/>
            <p:nvPr/>
          </p:nvSpPr>
          <p:spPr>
            <a:xfrm>
              <a:off x="735613" y="2005571"/>
              <a:ext cx="328930" cy="328930"/>
            </a:xfrm>
            <a:custGeom>
              <a:avLst/>
              <a:gdLst/>
              <a:ahLst/>
              <a:cxnLst/>
              <a:rect l="l" t="t" r="r" b="b"/>
              <a:pathLst>
                <a:path w="328930" h="328930">
                  <a:moveTo>
                    <a:pt x="164312" y="0"/>
                  </a:moveTo>
                  <a:lnTo>
                    <a:pt x="0" y="164312"/>
                  </a:lnTo>
                  <a:lnTo>
                    <a:pt x="164312" y="328625"/>
                  </a:lnTo>
                  <a:lnTo>
                    <a:pt x="328625" y="164312"/>
                  </a:lnTo>
                  <a:lnTo>
                    <a:pt x="164312" y="0"/>
                  </a:lnTo>
                  <a:close/>
                </a:path>
              </a:pathLst>
            </a:custGeom>
            <a:solidFill>
              <a:srgbClr val="E2E3E4"/>
            </a:solidFill>
          </p:spPr>
          <p:txBody>
            <a:bodyPr wrap="square" lIns="0" tIns="0" rIns="0" bIns="0" rtlCol="0"/>
            <a:lstStyle/>
            <a:p>
              <a:endParaRPr dirty="0"/>
            </a:p>
          </p:txBody>
        </p:sp>
        <p:sp>
          <p:nvSpPr>
            <p:cNvPr id="16" name="object 12"/>
            <p:cNvSpPr/>
            <p:nvPr/>
          </p:nvSpPr>
          <p:spPr>
            <a:xfrm>
              <a:off x="370959" y="2008772"/>
              <a:ext cx="328930" cy="328930"/>
            </a:xfrm>
            <a:custGeom>
              <a:avLst/>
              <a:gdLst/>
              <a:ahLst/>
              <a:cxnLst/>
              <a:rect l="l" t="t" r="r" b="b"/>
              <a:pathLst>
                <a:path w="328930" h="328930">
                  <a:moveTo>
                    <a:pt x="164299" y="0"/>
                  </a:moveTo>
                  <a:lnTo>
                    <a:pt x="0" y="164312"/>
                  </a:lnTo>
                  <a:lnTo>
                    <a:pt x="164299" y="328625"/>
                  </a:lnTo>
                  <a:lnTo>
                    <a:pt x="328625" y="164312"/>
                  </a:lnTo>
                  <a:lnTo>
                    <a:pt x="164299" y="0"/>
                  </a:lnTo>
                  <a:close/>
                </a:path>
              </a:pathLst>
            </a:custGeom>
            <a:solidFill>
              <a:srgbClr val="231F20"/>
            </a:solidFill>
          </p:spPr>
          <p:txBody>
            <a:bodyPr wrap="square" lIns="0" tIns="0" rIns="0" bIns="0" rtlCol="0"/>
            <a:lstStyle/>
            <a:p>
              <a:endParaRPr dirty="0"/>
            </a:p>
          </p:txBody>
        </p:sp>
        <p:sp>
          <p:nvSpPr>
            <p:cNvPr id="17" name="object 13"/>
            <p:cNvSpPr txBox="1"/>
            <p:nvPr/>
          </p:nvSpPr>
          <p:spPr>
            <a:xfrm>
              <a:off x="489677" y="2091500"/>
              <a:ext cx="83185" cy="130805"/>
            </a:xfrm>
            <a:prstGeom prst="rect">
              <a:avLst/>
            </a:prstGeom>
          </p:spPr>
          <p:txBody>
            <a:bodyPr vert="horz" wrap="square" lIns="0" tIns="0" rIns="0" bIns="0" rtlCol="0">
              <a:spAutoFit/>
            </a:bodyPr>
            <a:lstStyle/>
            <a:p>
              <a:pPr marL="12700">
                <a:lnSpc>
                  <a:spcPct val="100000"/>
                </a:lnSpc>
              </a:pPr>
              <a:r>
                <a:rPr sz="850" spc="10" dirty="0">
                  <a:solidFill>
                    <a:srgbClr val="FFFFFF"/>
                  </a:solidFill>
                  <a:latin typeface="Microsoft Yi Baiti"/>
                  <a:cs typeface="Microsoft Yi Baiti"/>
                </a:rPr>
                <a:t>4</a:t>
              </a:r>
              <a:endParaRPr sz="850" dirty="0">
                <a:latin typeface="Microsoft Yi Baiti"/>
                <a:cs typeface="Microsoft Yi Baiti"/>
              </a:endParaRPr>
            </a:p>
          </p:txBody>
        </p:sp>
        <p:sp>
          <p:nvSpPr>
            <p:cNvPr id="18" name="object 14"/>
            <p:cNvSpPr txBox="1"/>
            <p:nvPr/>
          </p:nvSpPr>
          <p:spPr>
            <a:xfrm>
              <a:off x="672329" y="1918541"/>
              <a:ext cx="83185" cy="130805"/>
            </a:xfrm>
            <a:prstGeom prst="rect">
              <a:avLst/>
            </a:prstGeom>
          </p:spPr>
          <p:txBody>
            <a:bodyPr vert="horz" wrap="square" lIns="0" tIns="0" rIns="0" bIns="0" rtlCol="0">
              <a:spAutoFit/>
            </a:bodyPr>
            <a:lstStyle/>
            <a:p>
              <a:pPr marL="12700">
                <a:lnSpc>
                  <a:spcPct val="100000"/>
                </a:lnSpc>
              </a:pPr>
              <a:r>
                <a:rPr sz="850" spc="10" dirty="0">
                  <a:solidFill>
                    <a:srgbClr val="FFFFFF"/>
                  </a:solidFill>
                  <a:latin typeface="Microsoft Yi Baiti"/>
                  <a:cs typeface="Microsoft Yi Baiti"/>
                </a:rPr>
                <a:t>0</a:t>
              </a:r>
              <a:endParaRPr sz="850" dirty="0">
                <a:latin typeface="Microsoft Yi Baiti"/>
                <a:cs typeface="Microsoft Yi Baiti"/>
              </a:endParaRPr>
            </a:p>
          </p:txBody>
        </p:sp>
        <p:sp>
          <p:nvSpPr>
            <p:cNvPr id="19" name="object 15"/>
            <p:cNvSpPr txBox="1"/>
            <p:nvPr/>
          </p:nvSpPr>
          <p:spPr>
            <a:xfrm>
              <a:off x="852755" y="2090051"/>
              <a:ext cx="83185" cy="130805"/>
            </a:xfrm>
            <a:prstGeom prst="rect">
              <a:avLst/>
            </a:prstGeom>
          </p:spPr>
          <p:txBody>
            <a:bodyPr vert="horz" wrap="square" lIns="0" tIns="0" rIns="0" bIns="0" rtlCol="0">
              <a:spAutoFit/>
            </a:bodyPr>
            <a:lstStyle/>
            <a:p>
              <a:pPr marL="12700">
                <a:lnSpc>
                  <a:spcPct val="100000"/>
                </a:lnSpc>
              </a:pPr>
              <a:r>
                <a:rPr sz="850" spc="10" dirty="0">
                  <a:solidFill>
                    <a:srgbClr val="FFFFFF"/>
                  </a:solidFill>
                  <a:latin typeface="Microsoft Yi Baiti"/>
                  <a:cs typeface="Microsoft Yi Baiti"/>
                </a:rPr>
                <a:t>0</a:t>
              </a:r>
              <a:endParaRPr sz="850" dirty="0">
                <a:latin typeface="Microsoft Yi Baiti"/>
                <a:cs typeface="Microsoft Yi Baiti"/>
              </a:endParaRPr>
            </a:p>
          </p:txBody>
        </p:sp>
        <p:sp>
          <p:nvSpPr>
            <p:cNvPr id="20" name="object 16"/>
            <p:cNvSpPr/>
            <p:nvPr/>
          </p:nvSpPr>
          <p:spPr>
            <a:xfrm>
              <a:off x="2025230" y="1860868"/>
              <a:ext cx="325120" cy="325120"/>
            </a:xfrm>
            <a:custGeom>
              <a:avLst/>
              <a:gdLst/>
              <a:ahLst/>
              <a:cxnLst/>
              <a:rect l="l" t="t" r="r" b="b"/>
              <a:pathLst>
                <a:path w="325119" h="325119">
                  <a:moveTo>
                    <a:pt x="162521" y="0"/>
                  </a:moveTo>
                  <a:lnTo>
                    <a:pt x="0" y="162521"/>
                  </a:lnTo>
                  <a:lnTo>
                    <a:pt x="162521" y="325043"/>
                  </a:lnTo>
                  <a:lnTo>
                    <a:pt x="325043" y="162521"/>
                  </a:lnTo>
                  <a:lnTo>
                    <a:pt x="162521" y="0"/>
                  </a:lnTo>
                  <a:close/>
                </a:path>
              </a:pathLst>
            </a:custGeom>
            <a:solidFill>
              <a:srgbClr val="747679"/>
            </a:solidFill>
          </p:spPr>
          <p:txBody>
            <a:bodyPr wrap="square" lIns="0" tIns="0" rIns="0" bIns="0" rtlCol="0"/>
            <a:lstStyle/>
            <a:p>
              <a:endParaRPr dirty="0"/>
            </a:p>
          </p:txBody>
        </p:sp>
        <p:sp>
          <p:nvSpPr>
            <p:cNvPr id="21" name="object 17"/>
            <p:cNvSpPr/>
            <p:nvPr/>
          </p:nvSpPr>
          <p:spPr>
            <a:xfrm>
              <a:off x="2020303" y="2213965"/>
              <a:ext cx="325120" cy="325120"/>
            </a:xfrm>
            <a:custGeom>
              <a:avLst/>
              <a:gdLst/>
              <a:ahLst/>
              <a:cxnLst/>
              <a:rect l="l" t="t" r="r" b="b"/>
              <a:pathLst>
                <a:path w="325119" h="325119">
                  <a:moveTo>
                    <a:pt x="162521" y="0"/>
                  </a:moveTo>
                  <a:lnTo>
                    <a:pt x="0" y="162521"/>
                  </a:lnTo>
                  <a:lnTo>
                    <a:pt x="162521" y="325043"/>
                  </a:lnTo>
                  <a:lnTo>
                    <a:pt x="325043" y="162521"/>
                  </a:lnTo>
                  <a:lnTo>
                    <a:pt x="162521" y="0"/>
                  </a:lnTo>
                  <a:close/>
                </a:path>
              </a:pathLst>
            </a:custGeom>
            <a:solidFill>
              <a:srgbClr val="EFF0F0"/>
            </a:solidFill>
          </p:spPr>
          <p:txBody>
            <a:bodyPr wrap="square" lIns="0" tIns="0" rIns="0" bIns="0" rtlCol="0"/>
            <a:lstStyle/>
            <a:p>
              <a:endParaRPr dirty="0"/>
            </a:p>
          </p:txBody>
        </p:sp>
        <p:sp>
          <p:nvSpPr>
            <p:cNvPr id="22" name="object 18"/>
            <p:cNvSpPr/>
            <p:nvPr/>
          </p:nvSpPr>
          <p:spPr>
            <a:xfrm>
              <a:off x="2202433" y="2037614"/>
              <a:ext cx="325120" cy="325120"/>
            </a:xfrm>
            <a:custGeom>
              <a:avLst/>
              <a:gdLst/>
              <a:ahLst/>
              <a:cxnLst/>
              <a:rect l="l" t="t" r="r" b="b"/>
              <a:pathLst>
                <a:path w="325119" h="325119">
                  <a:moveTo>
                    <a:pt x="162521" y="0"/>
                  </a:moveTo>
                  <a:lnTo>
                    <a:pt x="0" y="162521"/>
                  </a:lnTo>
                  <a:lnTo>
                    <a:pt x="162521" y="325043"/>
                  </a:lnTo>
                  <a:lnTo>
                    <a:pt x="325043" y="162521"/>
                  </a:lnTo>
                  <a:lnTo>
                    <a:pt x="162521" y="0"/>
                  </a:lnTo>
                  <a:close/>
                </a:path>
              </a:pathLst>
            </a:custGeom>
            <a:solidFill>
              <a:srgbClr val="E2E3E4"/>
            </a:solidFill>
          </p:spPr>
          <p:txBody>
            <a:bodyPr wrap="square" lIns="0" tIns="0" rIns="0" bIns="0" rtlCol="0"/>
            <a:lstStyle/>
            <a:p>
              <a:endParaRPr dirty="0"/>
            </a:p>
          </p:txBody>
        </p:sp>
        <p:sp>
          <p:nvSpPr>
            <p:cNvPr id="23" name="object 19"/>
            <p:cNvSpPr/>
            <p:nvPr/>
          </p:nvSpPr>
          <p:spPr>
            <a:xfrm>
              <a:off x="1841728" y="2040776"/>
              <a:ext cx="325120" cy="325120"/>
            </a:xfrm>
            <a:custGeom>
              <a:avLst/>
              <a:gdLst/>
              <a:ahLst/>
              <a:cxnLst/>
              <a:rect l="l" t="t" r="r" b="b"/>
              <a:pathLst>
                <a:path w="325119" h="325119">
                  <a:moveTo>
                    <a:pt x="162534" y="0"/>
                  </a:moveTo>
                  <a:lnTo>
                    <a:pt x="0" y="162521"/>
                  </a:lnTo>
                  <a:lnTo>
                    <a:pt x="162534" y="325043"/>
                  </a:lnTo>
                  <a:lnTo>
                    <a:pt x="325056" y="162521"/>
                  </a:lnTo>
                  <a:lnTo>
                    <a:pt x="162534" y="0"/>
                  </a:lnTo>
                  <a:close/>
                </a:path>
              </a:pathLst>
            </a:custGeom>
            <a:solidFill>
              <a:srgbClr val="231F20"/>
            </a:solidFill>
          </p:spPr>
          <p:txBody>
            <a:bodyPr wrap="square" lIns="0" tIns="0" rIns="0" bIns="0" rtlCol="0"/>
            <a:lstStyle/>
            <a:p>
              <a:endParaRPr dirty="0"/>
            </a:p>
          </p:txBody>
        </p:sp>
        <p:sp>
          <p:nvSpPr>
            <p:cNvPr id="24" name="object 20"/>
            <p:cNvSpPr txBox="1"/>
            <p:nvPr/>
          </p:nvSpPr>
          <p:spPr>
            <a:xfrm>
              <a:off x="1959025" y="2121434"/>
              <a:ext cx="82550" cy="130805"/>
            </a:xfrm>
            <a:prstGeom prst="rect">
              <a:avLst/>
            </a:prstGeom>
          </p:spPr>
          <p:txBody>
            <a:bodyPr vert="horz" wrap="square" lIns="0" tIns="0" rIns="0" bIns="0" rtlCol="0">
              <a:spAutoFit/>
            </a:bodyPr>
            <a:lstStyle/>
            <a:p>
              <a:pPr marL="12700">
                <a:lnSpc>
                  <a:spcPct val="100000"/>
                </a:lnSpc>
              </a:pPr>
              <a:r>
                <a:rPr sz="850" spc="5" dirty="0">
                  <a:solidFill>
                    <a:srgbClr val="FFFFFF"/>
                  </a:solidFill>
                  <a:latin typeface="Microsoft Yi Baiti"/>
                  <a:cs typeface="Microsoft Yi Baiti"/>
                </a:rPr>
                <a:t>3</a:t>
              </a:r>
              <a:endParaRPr sz="850" dirty="0">
                <a:latin typeface="Microsoft Yi Baiti"/>
                <a:cs typeface="Microsoft Yi Baiti"/>
              </a:endParaRPr>
            </a:p>
          </p:txBody>
        </p:sp>
        <p:sp>
          <p:nvSpPr>
            <p:cNvPr id="25" name="object 21"/>
            <p:cNvSpPr txBox="1"/>
            <p:nvPr/>
          </p:nvSpPr>
          <p:spPr>
            <a:xfrm>
              <a:off x="2139694" y="1950356"/>
              <a:ext cx="82550" cy="130805"/>
            </a:xfrm>
            <a:prstGeom prst="rect">
              <a:avLst/>
            </a:prstGeom>
          </p:spPr>
          <p:txBody>
            <a:bodyPr vert="horz" wrap="square" lIns="0" tIns="0" rIns="0" bIns="0" rtlCol="0">
              <a:spAutoFit/>
            </a:bodyPr>
            <a:lstStyle/>
            <a:p>
              <a:pPr marL="12700">
                <a:lnSpc>
                  <a:spcPct val="100000"/>
                </a:lnSpc>
              </a:pPr>
              <a:r>
                <a:rPr sz="850" spc="5" dirty="0">
                  <a:solidFill>
                    <a:srgbClr val="FFFFFF"/>
                  </a:solidFill>
                  <a:latin typeface="Microsoft Yi Baiti"/>
                  <a:cs typeface="Microsoft Yi Baiti"/>
                </a:rPr>
                <a:t>0</a:t>
              </a:r>
              <a:endParaRPr sz="850" dirty="0">
                <a:latin typeface="Microsoft Yi Baiti"/>
                <a:cs typeface="Microsoft Yi Baiti"/>
              </a:endParaRPr>
            </a:p>
          </p:txBody>
        </p:sp>
        <p:sp>
          <p:nvSpPr>
            <p:cNvPr id="26" name="object 22"/>
            <p:cNvSpPr txBox="1"/>
            <p:nvPr/>
          </p:nvSpPr>
          <p:spPr>
            <a:xfrm>
              <a:off x="2318158" y="2120001"/>
              <a:ext cx="82550" cy="130805"/>
            </a:xfrm>
            <a:prstGeom prst="rect">
              <a:avLst/>
            </a:prstGeom>
          </p:spPr>
          <p:txBody>
            <a:bodyPr vert="horz" wrap="square" lIns="0" tIns="0" rIns="0" bIns="0" rtlCol="0">
              <a:spAutoFit/>
            </a:bodyPr>
            <a:lstStyle/>
            <a:p>
              <a:pPr marL="12700">
                <a:lnSpc>
                  <a:spcPct val="100000"/>
                </a:lnSpc>
              </a:pPr>
              <a:r>
                <a:rPr sz="850" spc="5" dirty="0">
                  <a:solidFill>
                    <a:srgbClr val="FFFFFF"/>
                  </a:solidFill>
                  <a:latin typeface="Microsoft Yi Baiti"/>
                  <a:cs typeface="Microsoft Yi Baiti"/>
                </a:rPr>
                <a:t>2</a:t>
              </a:r>
              <a:endParaRPr sz="850" dirty="0">
                <a:latin typeface="Microsoft Yi Baiti"/>
                <a:cs typeface="Microsoft Yi Baiti"/>
              </a:endParaRPr>
            </a:p>
          </p:txBody>
        </p:sp>
        <p:sp>
          <p:nvSpPr>
            <p:cNvPr id="27" name="object 23"/>
            <p:cNvSpPr txBox="1"/>
            <p:nvPr/>
          </p:nvSpPr>
          <p:spPr>
            <a:xfrm>
              <a:off x="542691" y="2546467"/>
              <a:ext cx="344978" cy="116898"/>
            </a:xfrm>
            <a:prstGeom prst="rect">
              <a:avLst/>
            </a:prstGeom>
          </p:spPr>
          <p:txBody>
            <a:bodyPr vert="horz" wrap="square" lIns="0" tIns="0" rIns="0" bIns="0" rtlCol="0">
              <a:spAutoFit/>
            </a:bodyPr>
            <a:lstStyle/>
            <a:p>
              <a:pPr marL="12700">
                <a:lnSpc>
                  <a:spcPct val="100000"/>
                </a:lnSpc>
              </a:pPr>
              <a:r>
                <a:rPr sz="800" spc="-30" dirty="0">
                  <a:solidFill>
                    <a:srgbClr val="231F20"/>
                  </a:solidFill>
                  <a:latin typeface="Montserrat" panose="00000500000000000000" pitchFamily="2" charset="0"/>
                  <a:cs typeface="Calibri"/>
                </a:rPr>
                <a:t>Plomo</a:t>
              </a:r>
              <a:endParaRPr sz="800" dirty="0">
                <a:latin typeface="Montserrat" panose="00000500000000000000" pitchFamily="2" charset="0"/>
                <a:cs typeface="Calibri"/>
              </a:endParaRPr>
            </a:p>
          </p:txBody>
        </p:sp>
        <p:sp>
          <p:nvSpPr>
            <p:cNvPr id="28" name="object 24"/>
            <p:cNvSpPr txBox="1"/>
            <p:nvPr/>
          </p:nvSpPr>
          <p:spPr>
            <a:xfrm>
              <a:off x="1818265" y="2546467"/>
              <a:ext cx="734204" cy="116898"/>
            </a:xfrm>
            <a:prstGeom prst="rect">
              <a:avLst/>
            </a:prstGeom>
          </p:spPr>
          <p:txBody>
            <a:bodyPr vert="horz" wrap="square" lIns="0" tIns="0" rIns="0" bIns="0" rtlCol="0">
              <a:spAutoFit/>
            </a:bodyPr>
            <a:lstStyle/>
            <a:p>
              <a:pPr marL="12700">
                <a:lnSpc>
                  <a:spcPct val="100000"/>
                </a:lnSpc>
              </a:pPr>
              <a:r>
                <a:rPr sz="800" spc="-20" dirty="0">
                  <a:solidFill>
                    <a:srgbClr val="231F20"/>
                  </a:solidFill>
                  <a:latin typeface="Montserrat" panose="00000500000000000000" pitchFamily="2" charset="0"/>
                  <a:cs typeface="Calibri"/>
                </a:rPr>
                <a:t>Ácido</a:t>
              </a:r>
              <a:r>
                <a:rPr sz="800" spc="-40" dirty="0">
                  <a:solidFill>
                    <a:srgbClr val="231F20"/>
                  </a:solidFill>
                  <a:latin typeface="Montserrat" panose="00000500000000000000" pitchFamily="2" charset="0"/>
                  <a:cs typeface="Calibri"/>
                </a:rPr>
                <a:t> </a:t>
              </a:r>
              <a:r>
                <a:rPr sz="800" spc="-25" dirty="0">
                  <a:solidFill>
                    <a:srgbClr val="231F20"/>
                  </a:solidFill>
                  <a:latin typeface="Montserrat" panose="00000500000000000000" pitchFamily="2" charset="0"/>
                  <a:cs typeface="Calibri"/>
                </a:rPr>
                <a:t>sulfúrico</a:t>
              </a:r>
              <a:endParaRPr sz="800" dirty="0">
                <a:latin typeface="Montserrat" panose="00000500000000000000" pitchFamily="2" charset="0"/>
                <a:cs typeface="Calibri"/>
              </a:endParaRPr>
            </a:p>
          </p:txBody>
        </p:sp>
        <p:sp>
          <p:nvSpPr>
            <p:cNvPr id="29" name="object 25"/>
            <p:cNvSpPr/>
            <p:nvPr/>
          </p:nvSpPr>
          <p:spPr>
            <a:xfrm>
              <a:off x="1133705" y="1831517"/>
              <a:ext cx="666267" cy="781900"/>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264853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810" dirty="0">
                <a:latin typeface="Montserrat SemiBold" panose="00000700000000000000" pitchFamily="2" charset="0"/>
              </a:rPr>
              <a:t>DESPEGUE Y CONSEJOS PARA EL AHORRO DE COMBUSTIBLE</a:t>
            </a:r>
          </a:p>
        </p:txBody>
      </p:sp>
      <p:sp>
        <p:nvSpPr>
          <p:cNvPr id="5" name="4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700" dirty="0">
                <a:latin typeface="Montserrat" panose="00000500000000000000" pitchFamily="2" charset="0"/>
                <a:cs typeface="Arial Narrow"/>
              </a:rPr>
              <a:t>Los primeros 2.000 km de recorrido del Vehículo se denominan período de despegue. </a:t>
            </a:r>
          </a:p>
          <a:p>
            <a:pPr marL="12700" marR="5080" algn="just"/>
            <a:endParaRPr lang="es-MX" sz="700" dirty="0">
              <a:latin typeface="Montserrat" panose="00000500000000000000" pitchFamily="2" charset="0"/>
              <a:cs typeface="Arial Narrow"/>
            </a:endParaRPr>
          </a:p>
          <a:p>
            <a:pPr marL="12700" marR="5080" algn="just"/>
            <a:r>
              <a:rPr lang="es-MX" sz="700" dirty="0">
                <a:latin typeface="Montserrat" panose="00000500000000000000" pitchFamily="2" charset="0"/>
                <a:cs typeface="Arial Narrow"/>
              </a:rPr>
              <a:t>El periodo de despegue es crucial y un manejo adecuado durante este periodo contribuirá a garantizar una mayor vida útil y mejor rendimiento del motor.</a:t>
            </a:r>
          </a:p>
          <a:p>
            <a:pPr marL="12700" marR="5080" algn="just"/>
            <a:endParaRPr lang="es-MX" sz="700" dirty="0">
              <a:latin typeface="Montserrat" panose="00000500000000000000" pitchFamily="2" charset="0"/>
              <a:cs typeface="Arial Narrow"/>
            </a:endParaRPr>
          </a:p>
          <a:p>
            <a:pPr marL="12700" marR="5080" algn="just"/>
            <a:r>
              <a:rPr lang="es-MX" sz="700" dirty="0">
                <a:latin typeface="Montserrat" panose="00000500000000000000" pitchFamily="2" charset="0"/>
                <a:cs typeface="Arial Narrow"/>
              </a:rPr>
              <a:t>La velocidades máximas recomendadas en cada marcha durante el período de despegue son :</a:t>
            </a:r>
          </a:p>
          <a:p>
            <a:pPr marL="12700" marR="5080" algn="just"/>
            <a:endParaRPr lang="es-MX" sz="700" dirty="0">
              <a:latin typeface="Montserrat" panose="00000500000000000000" pitchFamily="2" charset="0"/>
              <a:cs typeface="Arial Narrow"/>
            </a:endParaRPr>
          </a:p>
          <a:p>
            <a:pPr marL="12700" marR="5080" algn="just"/>
            <a:endParaRPr lang="es-MX" sz="700" dirty="0">
              <a:latin typeface="Montserrat" panose="00000500000000000000" pitchFamily="2" charset="0"/>
              <a:cs typeface="Arial Narrow"/>
            </a:endParaRPr>
          </a:p>
          <a:p>
            <a:pPr marL="12700" marR="5080" algn="just"/>
            <a:endParaRPr lang="es-MX" sz="700" dirty="0">
              <a:latin typeface="Montserrat" panose="00000500000000000000" pitchFamily="2" charset="0"/>
              <a:cs typeface="Arial Narrow"/>
            </a:endParaRPr>
          </a:p>
          <a:p>
            <a:pPr marL="12700" marR="5080" algn="just"/>
            <a:endParaRPr lang="es-MX" sz="700" dirty="0">
              <a:latin typeface="Montserrat" panose="00000500000000000000" pitchFamily="2" charset="0"/>
              <a:cs typeface="Arial Narrow"/>
            </a:endParaRPr>
          </a:p>
          <a:p>
            <a:pPr marL="12700" marR="5080" algn="just"/>
            <a:endParaRPr lang="es-MX" sz="700" dirty="0">
              <a:latin typeface="Montserrat" panose="00000500000000000000" pitchFamily="2" charset="0"/>
              <a:cs typeface="Arial Narrow"/>
            </a:endParaRPr>
          </a:p>
          <a:p>
            <a:pPr marL="12700" marR="5080" algn="just"/>
            <a:endParaRPr lang="es-MX" sz="700" dirty="0">
              <a:latin typeface="Montserrat" panose="00000500000000000000" pitchFamily="2" charset="0"/>
              <a:cs typeface="Arial Narrow"/>
            </a:endParaRPr>
          </a:p>
          <a:p>
            <a:pPr marL="12700" marR="5715" algn="just"/>
            <a:r>
              <a:rPr lang="es-MX" sz="700" dirty="0">
                <a:latin typeface="Montserrat" panose="00000500000000000000" pitchFamily="2" charset="0"/>
                <a:cs typeface="Arial Narrow"/>
              </a:rPr>
              <a:t>Varíe constantemente la velocidad indicada sin excederla, para un mejor acoplamiento de los componentes del motor.</a:t>
            </a:r>
          </a:p>
          <a:p>
            <a:pPr marL="12700" marR="5715" algn="just"/>
            <a:endParaRPr lang="es-MX" sz="700" dirty="0">
              <a:latin typeface="Montserrat" panose="00000500000000000000" pitchFamily="2" charset="0"/>
              <a:cs typeface="Arial Narrow"/>
            </a:endParaRPr>
          </a:p>
          <a:p>
            <a:pPr marL="12700" algn="just"/>
            <a:r>
              <a:rPr lang="es-MX" sz="700" dirty="0">
                <a:latin typeface="Montserrat" panose="00000500000000000000" pitchFamily="2" charset="0"/>
                <a:cs typeface="Arial Narrow"/>
              </a:rPr>
              <a:t>No acelere excesivamente el motor, ni lo lleve al limite de revoluciones.</a:t>
            </a:r>
          </a:p>
          <a:p>
            <a:pPr marL="12700" algn="just"/>
            <a:endParaRPr lang="es-MX" sz="700" dirty="0">
              <a:latin typeface="Montserrat" panose="00000500000000000000" pitchFamily="2" charset="0"/>
              <a:cs typeface="Arial Narrow"/>
            </a:endParaRPr>
          </a:p>
          <a:p>
            <a:pPr marL="12700" marR="5080" algn="just">
              <a:spcBef>
                <a:spcPts val="50"/>
              </a:spcBef>
            </a:pPr>
            <a:r>
              <a:rPr lang="es-MX" sz="700" dirty="0">
                <a:solidFill>
                  <a:srgbClr val="231F20"/>
                </a:solidFill>
                <a:latin typeface="Montserrat" panose="00000500000000000000" pitchFamily="2" charset="0"/>
                <a:cs typeface="Arial Narrow"/>
              </a:rPr>
              <a:t>No mueva el Vehículo inmediatamente después de encender el motor. Deje que el motor se caliente al menos por un minuto a bajas revoluciones para permitir que el aceite lubrique la parte superior del motor.</a:t>
            </a:r>
            <a:endParaRPr lang="es-MX" sz="700" dirty="0">
              <a:latin typeface="Montserrat" panose="00000500000000000000" pitchFamily="2" charset="0"/>
              <a:cs typeface="Arial Narrow"/>
            </a:endParaRPr>
          </a:p>
          <a:p>
            <a:pPr marL="12700" marR="5080" algn="just"/>
            <a:r>
              <a:rPr lang="es-MX" sz="700" dirty="0">
                <a:solidFill>
                  <a:srgbClr val="231F20"/>
                </a:solidFill>
                <a:latin typeface="Montserrat" panose="00000500000000000000" pitchFamily="2" charset="0"/>
                <a:cs typeface="Arial Narrow"/>
              </a:rPr>
              <a:t>Después de encender el Vehículo y durante el tiempo de calentamiento del motor, presione y libere lentamente la leva del embrague en tres ocasiones, con el fin de facilitar la lubricación del embrague y otros componentes del motor</a:t>
            </a:r>
          </a:p>
          <a:p>
            <a:pPr marL="12700" marR="5080" algn="just"/>
            <a:endParaRPr lang="es-MX" sz="700" dirty="0">
              <a:solidFill>
                <a:srgbClr val="231F20"/>
              </a:solidFill>
              <a:latin typeface="Montserrat" panose="00000500000000000000" pitchFamily="2" charset="0"/>
              <a:cs typeface="Calibri"/>
            </a:endParaRPr>
          </a:p>
          <a:p>
            <a:pPr marL="12700" marR="5080" algn="just"/>
            <a:r>
              <a:rPr lang="es-MX" sz="700" dirty="0">
                <a:solidFill>
                  <a:srgbClr val="231F20"/>
                </a:solidFill>
                <a:latin typeface="Montserrat" panose="00000500000000000000" pitchFamily="2" charset="0"/>
                <a:cs typeface="Arial Narrow"/>
              </a:rPr>
              <a:t>No deje que se agote el motor, baje al cambio inmediato de más fuerza antes de que se agote.</a:t>
            </a:r>
          </a:p>
          <a:p>
            <a:pPr marL="12700" marR="5080" algn="just"/>
            <a:r>
              <a:rPr lang="es-MX" sz="700" dirty="0">
                <a:solidFill>
                  <a:srgbClr val="231F20"/>
                </a:solidFill>
                <a:latin typeface="Montserrat" panose="00000500000000000000" pitchFamily="2" charset="0"/>
                <a:cs typeface="Arial Narrow"/>
              </a:rPr>
              <a:t>Conducir a la velocidad apropiada y evitar la aceleración y el frenado innecesarios, es importante no solo para la seguridad y bajo consumo de combustible, sino también para prolongar la vida útil del Vehículo y una operación más suave.</a:t>
            </a:r>
          </a:p>
          <a:p>
            <a:pPr marL="12700" marR="5080" algn="just"/>
            <a:r>
              <a:rPr lang="es-MX" sz="700" dirty="0">
                <a:solidFill>
                  <a:srgbClr val="231F20"/>
                </a:solidFill>
                <a:latin typeface="Montserrat" panose="00000500000000000000" pitchFamily="2" charset="0"/>
                <a:cs typeface="Arial Narrow"/>
              </a:rPr>
              <a:t>Si conduce dentro del límite de 60 km/h, se asombrará de la economía en el consumo de combustible.</a:t>
            </a:r>
          </a:p>
          <a:p>
            <a:pPr marL="12700" marR="5080" algn="just">
              <a:spcBef>
                <a:spcPts val="35"/>
              </a:spcBef>
            </a:pPr>
            <a:endParaRPr lang="es-MX" sz="700" dirty="0">
              <a:solidFill>
                <a:srgbClr val="231F20"/>
              </a:solidFill>
              <a:latin typeface="Montserrat" panose="00000500000000000000" pitchFamily="2" charset="0"/>
              <a:cs typeface="Arial Narrow"/>
            </a:endParaRPr>
          </a:p>
          <a:p>
            <a:pPr marL="12700" marR="5080" algn="just"/>
            <a:r>
              <a:rPr lang="es-MX" sz="700" dirty="0">
                <a:solidFill>
                  <a:srgbClr val="231F20"/>
                </a:solidFill>
                <a:latin typeface="Montserrat" panose="00000500000000000000" pitchFamily="2" charset="0"/>
                <a:cs typeface="Arial Narrow"/>
              </a:rPr>
              <a:t>Asegúrese que los frenos no estén impidiendo el giro normal de las llantas, ni tampoco se acostumbre a conducir con el pedal de freno accionado.</a:t>
            </a:r>
          </a:p>
          <a:p>
            <a:pPr marL="12700" marR="5080" algn="just"/>
            <a:r>
              <a:rPr lang="es-MX" sz="700" dirty="0">
                <a:solidFill>
                  <a:srgbClr val="231F20"/>
                </a:solidFill>
                <a:latin typeface="Montserrat" panose="00000500000000000000" pitchFamily="2" charset="0"/>
                <a:cs typeface="Arial Narrow"/>
              </a:rPr>
              <a:t>Apague el motor si va a estar detenido por más de dos minutos.</a:t>
            </a:r>
          </a:p>
          <a:p>
            <a:pPr marL="12700" marR="5080" algn="just"/>
            <a:r>
              <a:rPr lang="es-MX" sz="700" dirty="0">
                <a:solidFill>
                  <a:srgbClr val="231F20"/>
                </a:solidFill>
                <a:latin typeface="Montserrat" panose="00000500000000000000" pitchFamily="2" charset="0"/>
                <a:cs typeface="Arial Narrow"/>
              </a:rPr>
              <a:t>Chequee todas las mangueras y los cables. Inspeccione periódicamente la bujía.</a:t>
            </a:r>
          </a:p>
        </p:txBody>
      </p:sp>
      <p:graphicFrame>
        <p:nvGraphicFramePr>
          <p:cNvPr id="2" name="1 Tabla"/>
          <p:cNvGraphicFramePr>
            <a:graphicFrameLocks noGrp="1"/>
          </p:cNvGraphicFramePr>
          <p:nvPr>
            <p:extLst>
              <p:ext uri="{D42A27DB-BD31-4B8C-83A1-F6EECF244321}">
                <p14:modId xmlns:p14="http://schemas.microsoft.com/office/powerpoint/2010/main" val="4033625045"/>
              </p:ext>
            </p:extLst>
          </p:nvPr>
        </p:nvGraphicFramePr>
        <p:xfrm>
          <a:off x="306388" y="1673895"/>
          <a:ext cx="2159000" cy="403344"/>
        </p:xfrm>
        <a:graphic>
          <a:graphicData uri="http://schemas.openxmlformats.org/drawingml/2006/table">
            <a:tbl>
              <a:tblPr firstRow="1" bandRow="1">
                <a:tableStyleId>{2D5ABB26-0587-4C30-8999-92F81FD0307C}</a:tableStyleId>
              </a:tblPr>
              <a:tblGrid>
                <a:gridCol w="1021715">
                  <a:extLst>
                    <a:ext uri="{9D8B030D-6E8A-4147-A177-3AD203B41FA5}">
                      <a16:colId xmlns:a16="http://schemas.microsoft.com/office/drawing/2014/main" val="20000"/>
                    </a:ext>
                  </a:extLst>
                </a:gridCol>
                <a:gridCol w="288290">
                  <a:extLst>
                    <a:ext uri="{9D8B030D-6E8A-4147-A177-3AD203B41FA5}">
                      <a16:colId xmlns:a16="http://schemas.microsoft.com/office/drawing/2014/main" val="20001"/>
                    </a:ext>
                  </a:extLst>
                </a:gridCol>
                <a:gridCol w="278765">
                  <a:extLst>
                    <a:ext uri="{9D8B030D-6E8A-4147-A177-3AD203B41FA5}">
                      <a16:colId xmlns:a16="http://schemas.microsoft.com/office/drawing/2014/main" val="20002"/>
                    </a:ext>
                  </a:extLst>
                </a:gridCol>
                <a:gridCol w="307340">
                  <a:extLst>
                    <a:ext uri="{9D8B030D-6E8A-4147-A177-3AD203B41FA5}">
                      <a16:colId xmlns:a16="http://schemas.microsoft.com/office/drawing/2014/main" val="20003"/>
                    </a:ext>
                  </a:extLst>
                </a:gridCol>
                <a:gridCol w="262890">
                  <a:extLst>
                    <a:ext uri="{9D8B030D-6E8A-4147-A177-3AD203B41FA5}">
                      <a16:colId xmlns:a16="http://schemas.microsoft.com/office/drawing/2014/main" val="20004"/>
                    </a:ext>
                  </a:extLst>
                </a:gridCol>
              </a:tblGrid>
              <a:tr h="191016">
                <a:tc>
                  <a:txBody>
                    <a:bodyPr/>
                    <a:lstStyle/>
                    <a:p>
                      <a:r>
                        <a:rPr lang="es-CO" sz="700" b="1" dirty="0">
                          <a:latin typeface="Montserrat" panose="00000500000000000000" pitchFamily="2" charset="0"/>
                        </a:rPr>
                        <a:t>MARCHA</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CO" sz="700" b="0" dirty="0">
                          <a:latin typeface="Montserrat" panose="00000500000000000000" pitchFamily="2" charset="0"/>
                        </a:rPr>
                        <a:t>1era</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CO" sz="700" b="0" dirty="0">
                          <a:latin typeface="Montserrat" panose="00000500000000000000" pitchFamily="2" charset="0"/>
                        </a:rPr>
                        <a:t>2da</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CO" sz="700" b="0" dirty="0">
                          <a:latin typeface="Montserrat" panose="00000500000000000000" pitchFamily="2" charset="0"/>
                        </a:rPr>
                        <a:t>3era</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CO" sz="700" b="0" dirty="0">
                          <a:latin typeface="Montserrat" panose="00000500000000000000" pitchFamily="2" charset="0"/>
                        </a:rPr>
                        <a:t>4ta</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05224">
                <a:tc>
                  <a:txBody>
                    <a:bodyPr/>
                    <a:lstStyle/>
                    <a:p>
                      <a:r>
                        <a:rPr lang="es-CO" sz="700" b="1" dirty="0">
                          <a:latin typeface="Montserrat" panose="00000500000000000000" pitchFamily="2" charset="0"/>
                        </a:rPr>
                        <a:t>VELOCIDAD [km/h]</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CO" sz="700" b="0" dirty="0">
                          <a:latin typeface="Montserrat" panose="00000500000000000000" pitchFamily="2" charset="0"/>
                        </a:rPr>
                        <a:t>10</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700" b="0" dirty="0">
                          <a:latin typeface="Montserrat" panose="00000500000000000000" pitchFamily="2" charset="0"/>
                        </a:rPr>
                        <a:t>15</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700" b="0" dirty="0">
                          <a:latin typeface="Montserrat" panose="00000500000000000000" pitchFamily="2" charset="0"/>
                        </a:rPr>
                        <a:t>25</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700" b="0" dirty="0">
                          <a:latin typeface="Montserrat" panose="00000500000000000000" pitchFamily="2" charset="0"/>
                        </a:rPr>
                        <a:t>40</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1483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ESPECIFICACIONES TÉCNICAS DEL VEHÍCULO</a:t>
            </a:r>
          </a:p>
        </p:txBody>
      </p:sp>
      <p:sp>
        <p:nvSpPr>
          <p:cNvPr id="3" name="2 CuadroTexto"/>
          <p:cNvSpPr txBox="1">
            <a:spLocks noChangeAspect="1"/>
          </p:cNvSpPr>
          <p:nvPr/>
        </p:nvSpPr>
        <p:spPr>
          <a:xfrm>
            <a:off x="180644" y="449759"/>
            <a:ext cx="4860000" cy="3150000"/>
          </a:xfrm>
          <a:prstGeom prst="rect">
            <a:avLst/>
          </a:prstGeom>
          <a:noFill/>
        </p:spPr>
        <p:txBody>
          <a:bodyPr wrap="square" numCol="4" spcCol="72000" rtlCol="0">
            <a:noAutofit/>
          </a:bodyPr>
          <a:lstStyle/>
          <a:p>
            <a:pPr lvl="0" fontAlgn="ctr">
              <a:lnSpc>
                <a:spcPts val="850"/>
              </a:lnSpc>
            </a:pPr>
            <a:r>
              <a:rPr lang="es-CO" sz="700" dirty="0">
                <a:solidFill>
                  <a:prstClr val="black"/>
                </a:solidFill>
                <a:latin typeface="Montserrat" panose="00000500000000000000" pitchFamily="2" charset="0"/>
              </a:rPr>
              <a:t>Motor</a:t>
            </a:r>
          </a:p>
          <a:p>
            <a:pPr lvl="0" fontAlgn="ctr">
              <a:lnSpc>
                <a:spcPts val="850"/>
              </a:lnSpc>
            </a:pPr>
            <a:r>
              <a:rPr lang="es-CO" sz="700" dirty="0">
                <a:solidFill>
                  <a:prstClr val="black"/>
                </a:solidFill>
                <a:latin typeface="Montserrat" panose="00000500000000000000" pitchFamily="2" charset="0"/>
              </a:rPr>
              <a:t>Diámetro x Carrera</a:t>
            </a:r>
          </a:p>
          <a:p>
            <a:pPr lvl="0" fontAlgn="ctr">
              <a:lnSpc>
                <a:spcPts val="850"/>
              </a:lnSpc>
            </a:pPr>
            <a:r>
              <a:rPr lang="es-CO" sz="700" dirty="0">
                <a:solidFill>
                  <a:prstClr val="black"/>
                </a:solidFill>
                <a:latin typeface="Montserrat" panose="00000500000000000000" pitchFamily="2" charset="0"/>
              </a:rPr>
              <a:t>Cilindrada</a:t>
            </a:r>
          </a:p>
          <a:p>
            <a:pPr lvl="0" fontAlgn="ctr">
              <a:lnSpc>
                <a:spcPts val="850"/>
              </a:lnSpc>
            </a:pPr>
            <a:r>
              <a:rPr lang="es-CO" sz="700" dirty="0">
                <a:solidFill>
                  <a:prstClr val="black"/>
                </a:solidFill>
                <a:latin typeface="Montserrat" panose="00000500000000000000" pitchFamily="2" charset="0"/>
              </a:rPr>
              <a:t>RPM de ralentí</a:t>
            </a:r>
          </a:p>
          <a:p>
            <a:pPr lvl="0" fontAlgn="ctr">
              <a:lnSpc>
                <a:spcPts val="850"/>
              </a:lnSpc>
            </a:pPr>
            <a:r>
              <a:rPr lang="es-CO" sz="700" dirty="0">
                <a:solidFill>
                  <a:prstClr val="black"/>
                </a:solidFill>
                <a:latin typeface="Montserrat" panose="00000500000000000000" pitchFamily="2" charset="0"/>
              </a:rPr>
              <a:t>Relación de compresión</a:t>
            </a:r>
          </a:p>
          <a:p>
            <a:pPr lvl="0" fontAlgn="ctr">
              <a:lnSpc>
                <a:spcPts val="850"/>
              </a:lnSpc>
            </a:pPr>
            <a:r>
              <a:rPr lang="es-CO" sz="700" dirty="0">
                <a:solidFill>
                  <a:prstClr val="black"/>
                </a:solidFill>
                <a:latin typeface="Montserrat" panose="00000500000000000000" pitchFamily="2" charset="0"/>
              </a:rPr>
              <a:t>Potencia máxima</a:t>
            </a:r>
          </a:p>
          <a:p>
            <a:pPr lvl="0" fontAlgn="ctr">
              <a:lnSpc>
                <a:spcPts val="850"/>
              </a:lnSpc>
            </a:pPr>
            <a:r>
              <a:rPr lang="es-CO" sz="700" dirty="0">
                <a:solidFill>
                  <a:prstClr val="black"/>
                </a:solidFill>
                <a:latin typeface="Montserrat" panose="00000500000000000000" pitchFamily="2" charset="0"/>
              </a:rPr>
              <a:t>Torque máximo</a:t>
            </a:r>
          </a:p>
          <a:p>
            <a:pPr lvl="0" fontAlgn="ctr">
              <a:lnSpc>
                <a:spcPts val="850"/>
              </a:lnSpc>
            </a:pPr>
            <a:r>
              <a:rPr lang="es-CO" sz="700" dirty="0">
                <a:solidFill>
                  <a:prstClr val="black"/>
                </a:solidFill>
                <a:latin typeface="Montserrat" panose="00000500000000000000" pitchFamily="2" charset="0"/>
              </a:rPr>
              <a:t>Sistema de alimentación</a:t>
            </a:r>
          </a:p>
          <a:p>
            <a:pPr lvl="0" fontAlgn="ctr">
              <a:lnSpc>
                <a:spcPts val="850"/>
              </a:lnSpc>
            </a:pPr>
            <a:r>
              <a:rPr lang="es-CO" sz="700" dirty="0">
                <a:solidFill>
                  <a:prstClr val="black"/>
                </a:solidFill>
                <a:latin typeface="Montserrat" panose="00000500000000000000" pitchFamily="2" charset="0"/>
              </a:rPr>
              <a:t>Bujías</a:t>
            </a:r>
          </a:p>
          <a:p>
            <a:pPr lvl="0" fontAlgn="ctr">
              <a:lnSpc>
                <a:spcPts val="850"/>
              </a:lnSpc>
            </a:pPr>
            <a:r>
              <a:rPr lang="es-CO" sz="700" dirty="0">
                <a:solidFill>
                  <a:prstClr val="black"/>
                </a:solidFill>
                <a:latin typeface="Montserrat" panose="00000500000000000000" pitchFamily="2" charset="0"/>
              </a:rPr>
              <a:t>Tolerancia de la bujía</a:t>
            </a:r>
          </a:p>
          <a:p>
            <a:pPr lvl="0" fontAlgn="ctr">
              <a:lnSpc>
                <a:spcPts val="850"/>
              </a:lnSpc>
            </a:pPr>
            <a:r>
              <a:rPr lang="es-CO" sz="700" dirty="0">
                <a:solidFill>
                  <a:prstClr val="black"/>
                </a:solidFill>
                <a:latin typeface="Montserrat" panose="00000500000000000000" pitchFamily="2" charset="0"/>
              </a:rPr>
              <a:t>Arranque</a:t>
            </a:r>
          </a:p>
          <a:p>
            <a:pPr lvl="0" fontAlgn="ctr">
              <a:lnSpc>
                <a:spcPts val="850"/>
              </a:lnSpc>
            </a:pPr>
            <a:r>
              <a:rPr lang="es-CO" sz="700" dirty="0">
                <a:solidFill>
                  <a:prstClr val="black"/>
                </a:solidFill>
                <a:latin typeface="Montserrat" panose="00000500000000000000" pitchFamily="2" charset="0"/>
              </a:rPr>
              <a:t>Transmisión</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Patrón de cambios</a:t>
            </a:r>
          </a:p>
          <a:p>
            <a:pPr lvl="0" fontAlgn="ctr">
              <a:lnSpc>
                <a:spcPts val="850"/>
              </a:lnSpc>
            </a:pPr>
            <a:r>
              <a:rPr lang="es-CO" sz="700" dirty="0">
                <a:solidFill>
                  <a:prstClr val="black"/>
                </a:solidFill>
                <a:latin typeface="Montserrat" panose="00000500000000000000" pitchFamily="2" charset="0"/>
              </a:rPr>
              <a:t>Refrigeración</a:t>
            </a:r>
          </a:p>
          <a:p>
            <a:pPr lvl="0" fontAlgn="ctr">
              <a:lnSpc>
                <a:spcPts val="850"/>
              </a:lnSpc>
            </a:pPr>
            <a:r>
              <a:rPr lang="es-CO" sz="700" dirty="0">
                <a:solidFill>
                  <a:prstClr val="black"/>
                </a:solidFill>
                <a:latin typeface="Montserrat" panose="00000500000000000000" pitchFamily="2" charset="0"/>
              </a:rPr>
              <a:t>Frenos de servicio</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Freno de emergencia</a:t>
            </a:r>
          </a:p>
          <a:p>
            <a:pPr lvl="0" fontAlgn="ctr">
              <a:lnSpc>
                <a:spcPts val="850"/>
              </a:lnSpc>
            </a:pPr>
            <a:r>
              <a:rPr lang="es-CO" sz="700" dirty="0">
                <a:solidFill>
                  <a:prstClr val="black"/>
                </a:solidFill>
                <a:latin typeface="Montserrat" panose="00000500000000000000" pitchFamily="2" charset="0"/>
              </a:rPr>
              <a:t>Tipo de combustible</a:t>
            </a:r>
          </a:p>
          <a:p>
            <a:pPr lvl="0" fontAlgn="ctr">
              <a:lnSpc>
                <a:spcPts val="850"/>
              </a:lnSpc>
            </a:pPr>
            <a:r>
              <a:rPr lang="es-CO" sz="700" dirty="0">
                <a:solidFill>
                  <a:prstClr val="black"/>
                </a:solidFill>
                <a:latin typeface="Montserrat" panose="00000500000000000000" pitchFamily="2" charset="0"/>
              </a:rPr>
              <a:t>Capacidad del depósito</a:t>
            </a:r>
          </a:p>
          <a:p>
            <a:pPr lvl="0" fontAlgn="ctr">
              <a:lnSpc>
                <a:spcPts val="850"/>
              </a:lnSpc>
            </a:pPr>
            <a:r>
              <a:rPr lang="es-CO" sz="700" dirty="0">
                <a:solidFill>
                  <a:prstClr val="black"/>
                </a:solidFill>
                <a:latin typeface="Montserrat" panose="00000500000000000000" pitchFamily="2" charset="0"/>
              </a:rPr>
              <a:t>Capacidad de pasajeros</a:t>
            </a:r>
          </a:p>
          <a:p>
            <a:pPr lvl="0" fontAlgn="ctr">
              <a:lnSpc>
                <a:spcPts val="850"/>
              </a:lnSpc>
            </a:pPr>
            <a:endParaRPr lang="es-CO" sz="700" b="1" dirty="0">
              <a:solidFill>
                <a:prstClr val="black"/>
              </a:solidFill>
              <a:latin typeface="Montserrat" panose="00000500000000000000" pitchFamily="2" charset="0"/>
            </a:endParaRPr>
          </a:p>
          <a:p>
            <a:pPr lvl="0" fontAlgn="ctr">
              <a:lnSpc>
                <a:spcPts val="850"/>
              </a:lnSpc>
            </a:pPr>
            <a:r>
              <a:rPr lang="es-CO" sz="700" b="1" dirty="0">
                <a:solidFill>
                  <a:prstClr val="black"/>
                </a:solidFill>
                <a:latin typeface="Montserrat" panose="00000500000000000000" pitchFamily="2" charset="0"/>
              </a:rPr>
              <a:t>Dimensiones</a:t>
            </a:r>
          </a:p>
          <a:p>
            <a:pPr lvl="0" fontAlgn="ctr">
              <a:lnSpc>
                <a:spcPts val="850"/>
              </a:lnSpc>
            </a:pPr>
            <a:r>
              <a:rPr lang="es-CO" sz="700" dirty="0">
                <a:solidFill>
                  <a:prstClr val="black"/>
                </a:solidFill>
                <a:latin typeface="Montserrat" panose="00000500000000000000" pitchFamily="2" charset="0"/>
              </a:rPr>
              <a:t>Largo</a:t>
            </a:r>
          </a:p>
          <a:p>
            <a:pPr lvl="0" fontAlgn="ctr">
              <a:lnSpc>
                <a:spcPts val="850"/>
              </a:lnSpc>
            </a:pPr>
            <a:r>
              <a:rPr lang="es-CO" sz="700" dirty="0">
                <a:solidFill>
                  <a:prstClr val="black"/>
                </a:solidFill>
                <a:latin typeface="Montserrat" panose="00000500000000000000" pitchFamily="2" charset="0"/>
              </a:rPr>
              <a:t>Alto</a:t>
            </a:r>
          </a:p>
          <a:p>
            <a:pPr lvl="0" fontAlgn="ctr">
              <a:lnSpc>
                <a:spcPts val="850"/>
              </a:lnSpc>
            </a:pPr>
            <a:r>
              <a:rPr lang="es-CO" sz="700" dirty="0">
                <a:solidFill>
                  <a:prstClr val="black"/>
                </a:solidFill>
                <a:latin typeface="Montserrat" panose="00000500000000000000" pitchFamily="2" charset="0"/>
              </a:rPr>
              <a:t>Ancho</a:t>
            </a:r>
          </a:p>
          <a:p>
            <a:pPr lvl="0" fontAlgn="ctr">
              <a:lnSpc>
                <a:spcPts val="850"/>
              </a:lnSpc>
            </a:pPr>
            <a:r>
              <a:rPr lang="es-CO" sz="650" dirty="0">
                <a:solidFill>
                  <a:prstClr val="black"/>
                </a:solidFill>
                <a:latin typeface="Montserrat" panose="00000500000000000000" pitchFamily="2" charset="0"/>
              </a:rPr>
              <a:t>Monocilíndrico, 4 Tiempos</a:t>
            </a:r>
          </a:p>
          <a:p>
            <a:pPr lvl="0" fontAlgn="ctr">
              <a:lnSpc>
                <a:spcPts val="850"/>
              </a:lnSpc>
            </a:pPr>
            <a:r>
              <a:rPr lang="es-CO" sz="700" dirty="0">
                <a:solidFill>
                  <a:prstClr val="black"/>
                </a:solidFill>
                <a:latin typeface="Montserrat" panose="00000500000000000000" pitchFamily="2" charset="0"/>
              </a:rPr>
              <a:t>62 x 66 mm</a:t>
            </a:r>
          </a:p>
          <a:p>
            <a:pPr lvl="0" fontAlgn="ctr">
              <a:lnSpc>
                <a:spcPts val="850"/>
              </a:lnSpc>
            </a:pPr>
            <a:r>
              <a:rPr lang="es-CO" sz="700" dirty="0">
                <a:solidFill>
                  <a:prstClr val="black"/>
                </a:solidFill>
                <a:latin typeface="Montserrat" panose="00000500000000000000" pitchFamily="2" charset="0"/>
              </a:rPr>
              <a:t>199.26 cc</a:t>
            </a:r>
          </a:p>
          <a:p>
            <a:pPr lvl="0" fontAlgn="ctr">
              <a:lnSpc>
                <a:spcPts val="850"/>
              </a:lnSpc>
            </a:pPr>
            <a:r>
              <a:rPr lang="es-CO" sz="700" dirty="0">
                <a:solidFill>
                  <a:prstClr val="black"/>
                </a:solidFill>
                <a:latin typeface="Montserrat" panose="00000500000000000000" pitchFamily="2" charset="0"/>
              </a:rPr>
              <a:t>1150-1350 rpm</a:t>
            </a:r>
          </a:p>
          <a:p>
            <a:pPr lvl="0" fontAlgn="ctr">
              <a:lnSpc>
                <a:spcPts val="850"/>
              </a:lnSpc>
            </a:pPr>
            <a:r>
              <a:rPr lang="es-CO" sz="700" dirty="0">
                <a:solidFill>
                  <a:prstClr val="black"/>
                </a:solidFill>
                <a:latin typeface="Montserrat" panose="00000500000000000000" pitchFamily="2" charset="0"/>
              </a:rPr>
              <a:t>9.6:1</a:t>
            </a:r>
          </a:p>
          <a:p>
            <a:pPr lvl="0" fontAlgn="ctr">
              <a:lnSpc>
                <a:spcPts val="850"/>
              </a:lnSpc>
            </a:pPr>
            <a:r>
              <a:rPr lang="es-CO" sz="700" dirty="0">
                <a:solidFill>
                  <a:prstClr val="black"/>
                </a:solidFill>
                <a:latin typeface="Montserrat" panose="00000500000000000000" pitchFamily="2" charset="0"/>
              </a:rPr>
              <a:t>10.06 HP @ 5500 rpm</a:t>
            </a:r>
          </a:p>
          <a:p>
            <a:pPr lvl="0" fontAlgn="ctr">
              <a:lnSpc>
                <a:spcPts val="850"/>
              </a:lnSpc>
            </a:pPr>
            <a:r>
              <a:rPr lang="es-CO" sz="700" dirty="0">
                <a:solidFill>
                  <a:prstClr val="black"/>
                </a:solidFill>
                <a:latin typeface="Montserrat" panose="00000500000000000000" pitchFamily="2" charset="0"/>
              </a:rPr>
              <a:t>15.5 Nm @ 3250 rpm</a:t>
            </a:r>
          </a:p>
          <a:p>
            <a:pPr lvl="0" fontAlgn="ctr">
              <a:lnSpc>
                <a:spcPts val="850"/>
              </a:lnSpc>
            </a:pPr>
            <a:r>
              <a:rPr lang="es-CO" sz="700" dirty="0">
                <a:solidFill>
                  <a:prstClr val="black"/>
                </a:solidFill>
                <a:latin typeface="Montserrat" panose="00000500000000000000" pitchFamily="2" charset="0"/>
              </a:rPr>
              <a:t>Carburador</a:t>
            </a:r>
          </a:p>
          <a:p>
            <a:pPr lvl="0" fontAlgn="ctr">
              <a:lnSpc>
                <a:spcPts val="850"/>
              </a:lnSpc>
            </a:pPr>
            <a:r>
              <a:rPr lang="es-CO" sz="700" dirty="0">
                <a:solidFill>
                  <a:prstClr val="black"/>
                </a:solidFill>
                <a:latin typeface="Montserrat" panose="00000500000000000000" pitchFamily="2" charset="0"/>
              </a:rPr>
              <a:t>BOSCH - UR6DE</a:t>
            </a:r>
          </a:p>
          <a:p>
            <a:pPr lvl="0" fontAlgn="ctr">
              <a:lnSpc>
                <a:spcPts val="850"/>
              </a:lnSpc>
            </a:pPr>
            <a:r>
              <a:rPr lang="es-CO" sz="700" dirty="0">
                <a:latin typeface="Montserrat" panose="00000500000000000000" pitchFamily="2" charset="0"/>
              </a:rPr>
              <a:t>0.6 – 0.7 mm</a:t>
            </a:r>
          </a:p>
          <a:p>
            <a:pPr lvl="0" fontAlgn="ctr">
              <a:lnSpc>
                <a:spcPts val="850"/>
              </a:lnSpc>
            </a:pPr>
            <a:r>
              <a:rPr lang="es-CO" sz="700" dirty="0">
                <a:solidFill>
                  <a:prstClr val="black"/>
                </a:solidFill>
                <a:latin typeface="Montserrat" panose="00000500000000000000" pitchFamily="2" charset="0"/>
              </a:rPr>
              <a:t>Eléctrico y pedal</a:t>
            </a:r>
          </a:p>
          <a:p>
            <a:pPr lvl="0" fontAlgn="ctr">
              <a:lnSpc>
                <a:spcPts val="850"/>
              </a:lnSpc>
            </a:pPr>
            <a:r>
              <a:rPr lang="es-CO" sz="700" dirty="0">
                <a:solidFill>
                  <a:prstClr val="black"/>
                </a:solidFill>
                <a:latin typeface="Montserrat" panose="00000500000000000000" pitchFamily="2" charset="0"/>
              </a:rPr>
              <a:t>Mecánica 4 velocidades y reversa</a:t>
            </a:r>
          </a:p>
          <a:p>
            <a:pPr lvl="0" fontAlgn="ctr">
              <a:lnSpc>
                <a:spcPts val="850"/>
              </a:lnSpc>
            </a:pPr>
            <a:r>
              <a:rPr lang="es-CO" sz="700" dirty="0">
                <a:solidFill>
                  <a:prstClr val="black"/>
                </a:solidFill>
                <a:latin typeface="Montserrat" panose="00000500000000000000" pitchFamily="2" charset="0"/>
              </a:rPr>
              <a:t>R-A-N-1-2-3-4</a:t>
            </a:r>
          </a:p>
          <a:p>
            <a:pPr lvl="0" fontAlgn="ctr">
              <a:lnSpc>
                <a:spcPts val="850"/>
              </a:lnSpc>
            </a:pPr>
            <a:r>
              <a:rPr lang="es-CO" sz="700" dirty="0">
                <a:solidFill>
                  <a:prstClr val="black"/>
                </a:solidFill>
                <a:latin typeface="Montserrat" panose="00000500000000000000" pitchFamily="2" charset="0"/>
              </a:rPr>
              <a:t>Aire</a:t>
            </a:r>
          </a:p>
          <a:p>
            <a:pPr lvl="0" fontAlgn="ctr">
              <a:lnSpc>
                <a:spcPts val="850"/>
              </a:lnSpc>
            </a:pPr>
            <a:r>
              <a:rPr lang="es-CO" sz="700" dirty="0">
                <a:solidFill>
                  <a:prstClr val="black"/>
                </a:solidFill>
                <a:latin typeface="Montserrat" panose="00000500000000000000" pitchFamily="2" charset="0"/>
              </a:rPr>
              <a:t>Tambor accionamiento por pedal</a:t>
            </a:r>
          </a:p>
          <a:p>
            <a:pPr lvl="0" fontAlgn="ctr">
              <a:lnSpc>
                <a:spcPts val="850"/>
              </a:lnSpc>
            </a:pPr>
            <a:r>
              <a:rPr lang="es-CO" sz="700" dirty="0">
                <a:solidFill>
                  <a:prstClr val="black"/>
                </a:solidFill>
                <a:latin typeface="Montserrat" panose="00000500000000000000" pitchFamily="2" charset="0"/>
              </a:rPr>
              <a:t>Palanca manual</a:t>
            </a:r>
          </a:p>
          <a:p>
            <a:pPr lvl="0" fontAlgn="ctr">
              <a:lnSpc>
                <a:spcPts val="850"/>
              </a:lnSpc>
            </a:pPr>
            <a:r>
              <a:rPr lang="es-CO" sz="700" dirty="0">
                <a:solidFill>
                  <a:prstClr val="black"/>
                </a:solidFill>
                <a:latin typeface="Montserrat" panose="00000500000000000000" pitchFamily="2" charset="0"/>
              </a:rPr>
              <a:t>Corriente</a:t>
            </a:r>
          </a:p>
          <a:p>
            <a:pPr lvl="0" fontAlgn="ctr">
              <a:lnSpc>
                <a:spcPts val="850"/>
              </a:lnSpc>
            </a:pPr>
            <a:r>
              <a:rPr lang="es-CO" sz="700" dirty="0">
                <a:solidFill>
                  <a:prstClr val="black"/>
                </a:solidFill>
                <a:latin typeface="Montserrat" panose="00000500000000000000" pitchFamily="2" charset="0"/>
              </a:rPr>
              <a:t>7.5 l (1.98 gal)</a:t>
            </a:r>
          </a:p>
          <a:p>
            <a:pPr lvl="0" fontAlgn="ctr">
              <a:lnSpc>
                <a:spcPts val="850"/>
              </a:lnSpc>
            </a:pPr>
            <a:r>
              <a:rPr lang="es-CO" sz="700" dirty="0">
                <a:solidFill>
                  <a:prstClr val="black"/>
                </a:solidFill>
                <a:latin typeface="Montserrat" panose="00000500000000000000" pitchFamily="2" charset="0"/>
              </a:rPr>
              <a:t>Conductor + 3 pasajeros</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2724 mm</a:t>
            </a:r>
          </a:p>
          <a:p>
            <a:pPr lvl="0" fontAlgn="ctr">
              <a:lnSpc>
                <a:spcPts val="850"/>
              </a:lnSpc>
            </a:pPr>
            <a:r>
              <a:rPr lang="es-CO" sz="700" dirty="0">
                <a:solidFill>
                  <a:prstClr val="black"/>
                </a:solidFill>
                <a:latin typeface="Montserrat" panose="00000500000000000000" pitchFamily="2" charset="0"/>
              </a:rPr>
              <a:t>1740 mm</a:t>
            </a:r>
          </a:p>
          <a:p>
            <a:pPr lvl="0" fontAlgn="ctr">
              <a:lnSpc>
                <a:spcPts val="850"/>
              </a:lnSpc>
            </a:pPr>
            <a:r>
              <a:rPr lang="es-CO" sz="700" dirty="0">
                <a:solidFill>
                  <a:prstClr val="black"/>
                </a:solidFill>
                <a:latin typeface="Montserrat" panose="00000500000000000000" pitchFamily="2" charset="0"/>
              </a:rPr>
              <a:t>1329 mm</a:t>
            </a:r>
          </a:p>
          <a:p>
            <a:pPr fontAlgn="ctr">
              <a:lnSpc>
                <a:spcPts val="850"/>
              </a:lnSpc>
            </a:pPr>
            <a:r>
              <a:rPr lang="es-CO" sz="700" dirty="0">
                <a:solidFill>
                  <a:prstClr val="black"/>
                </a:solidFill>
                <a:latin typeface="Montserrat" panose="00000500000000000000" pitchFamily="2" charset="0"/>
              </a:rPr>
              <a:t>Distancia entre ejes</a:t>
            </a:r>
          </a:p>
          <a:p>
            <a:pPr lvl="0" fontAlgn="ctr">
              <a:lnSpc>
                <a:spcPts val="850"/>
              </a:lnSpc>
            </a:pPr>
            <a:r>
              <a:rPr lang="es-MX" sz="700" dirty="0">
                <a:solidFill>
                  <a:prstClr val="black"/>
                </a:solidFill>
                <a:latin typeface="Montserrat" panose="00000500000000000000" pitchFamily="2" charset="0"/>
              </a:rPr>
              <a:t>Llanta delantera</a:t>
            </a:r>
          </a:p>
          <a:p>
            <a:pPr lvl="0" fontAlgn="ctr">
              <a:lnSpc>
                <a:spcPts val="850"/>
              </a:lnSpc>
            </a:pPr>
            <a:r>
              <a:rPr lang="es-MX" sz="700" dirty="0">
                <a:solidFill>
                  <a:prstClr val="black"/>
                </a:solidFill>
                <a:latin typeface="Montserrat" panose="00000500000000000000" pitchFamily="2" charset="0"/>
              </a:rPr>
              <a:t>Llantas traseras</a:t>
            </a:r>
          </a:p>
          <a:p>
            <a:pPr lvl="0" fontAlgn="ctr">
              <a:lnSpc>
                <a:spcPts val="850"/>
              </a:lnSpc>
            </a:pPr>
            <a:r>
              <a:rPr lang="es-MX" sz="700" dirty="0">
                <a:solidFill>
                  <a:prstClr val="black"/>
                </a:solidFill>
                <a:latin typeface="Montserrat" panose="00000500000000000000" pitchFamily="2" charset="0"/>
              </a:rPr>
              <a:t>Presión llanta delantera Presión llantas traseras</a:t>
            </a:r>
          </a:p>
          <a:p>
            <a:pPr lvl="0" fontAlgn="ctr">
              <a:lnSpc>
                <a:spcPts val="850"/>
              </a:lnSpc>
            </a:pPr>
            <a:endParaRPr lang="es-MX" sz="700" dirty="0">
              <a:solidFill>
                <a:prstClr val="black"/>
              </a:solidFill>
              <a:latin typeface="Montserrat" panose="00000500000000000000" pitchFamily="2" charset="0"/>
            </a:endParaRPr>
          </a:p>
          <a:p>
            <a:pPr lvl="0" fontAlgn="ctr">
              <a:lnSpc>
                <a:spcPts val="850"/>
              </a:lnSpc>
            </a:pPr>
            <a:r>
              <a:rPr lang="es-MX" sz="700" b="1" dirty="0">
                <a:solidFill>
                  <a:prstClr val="black"/>
                </a:solidFill>
                <a:latin typeface="Montserrat" panose="00000500000000000000" pitchFamily="2" charset="0"/>
              </a:rPr>
              <a:t>Sistema eléctrico</a:t>
            </a:r>
          </a:p>
          <a:p>
            <a:pPr lvl="0" fontAlgn="ctr">
              <a:lnSpc>
                <a:spcPts val="850"/>
              </a:lnSpc>
            </a:pPr>
            <a:r>
              <a:rPr lang="es-MX" sz="700" dirty="0">
                <a:solidFill>
                  <a:prstClr val="black"/>
                </a:solidFill>
                <a:latin typeface="Montserrat" panose="00000500000000000000" pitchFamily="2" charset="0"/>
              </a:rPr>
              <a:t>Lámpara frontal</a:t>
            </a:r>
          </a:p>
          <a:p>
            <a:pPr lvl="0" fontAlgn="ctr">
              <a:lnSpc>
                <a:spcPts val="850"/>
              </a:lnSpc>
            </a:pPr>
            <a:r>
              <a:rPr lang="es-MX" sz="700" dirty="0">
                <a:solidFill>
                  <a:prstClr val="black"/>
                </a:solidFill>
                <a:latin typeface="Montserrat" panose="00000500000000000000" pitchFamily="2" charset="0"/>
              </a:rPr>
              <a:t>Luz de posición</a:t>
            </a:r>
          </a:p>
          <a:p>
            <a:pPr lvl="0" fontAlgn="ctr">
              <a:lnSpc>
                <a:spcPts val="850"/>
              </a:lnSpc>
            </a:pPr>
            <a:r>
              <a:rPr lang="es-MX" sz="700" dirty="0">
                <a:solidFill>
                  <a:prstClr val="black"/>
                </a:solidFill>
                <a:latin typeface="Montserrat" panose="00000500000000000000" pitchFamily="2" charset="0"/>
              </a:rPr>
              <a:t>Luz cola /Stop </a:t>
            </a:r>
          </a:p>
          <a:p>
            <a:pPr lvl="0" fontAlgn="ctr">
              <a:lnSpc>
                <a:spcPts val="850"/>
              </a:lnSpc>
            </a:pPr>
            <a:r>
              <a:rPr lang="es-MX" sz="700" dirty="0">
                <a:solidFill>
                  <a:prstClr val="black"/>
                </a:solidFill>
                <a:latin typeface="Montserrat" panose="00000500000000000000" pitchFamily="2" charset="0"/>
              </a:rPr>
              <a:t>Luz de reversa</a:t>
            </a:r>
          </a:p>
          <a:p>
            <a:pPr lvl="0" fontAlgn="ctr">
              <a:lnSpc>
                <a:spcPts val="850"/>
              </a:lnSpc>
            </a:pPr>
            <a:r>
              <a:rPr lang="es-MX" sz="700" dirty="0">
                <a:solidFill>
                  <a:prstClr val="black"/>
                </a:solidFill>
                <a:latin typeface="Montserrat" panose="00000500000000000000" pitchFamily="2" charset="0"/>
              </a:rPr>
              <a:t>Direccionales </a:t>
            </a:r>
          </a:p>
          <a:p>
            <a:pPr lvl="0" fontAlgn="ctr">
              <a:lnSpc>
                <a:spcPts val="850"/>
              </a:lnSpc>
            </a:pPr>
            <a:r>
              <a:rPr lang="es-MX" sz="700" dirty="0">
                <a:solidFill>
                  <a:prstClr val="black"/>
                </a:solidFill>
                <a:latin typeface="Montserrat" panose="00000500000000000000" pitchFamily="2" charset="0"/>
              </a:rPr>
              <a:t>Luz placa</a:t>
            </a:r>
          </a:p>
          <a:p>
            <a:pPr lvl="0" fontAlgn="ctr">
              <a:lnSpc>
                <a:spcPts val="850"/>
              </a:lnSpc>
            </a:pPr>
            <a:r>
              <a:rPr lang="es-MX" sz="700" dirty="0">
                <a:solidFill>
                  <a:prstClr val="black"/>
                </a:solidFill>
                <a:latin typeface="Montserrat" panose="00000500000000000000" pitchFamily="2" charset="0"/>
              </a:rPr>
              <a:t>Luces del panel de instrumentos</a:t>
            </a:r>
          </a:p>
          <a:p>
            <a:pPr lvl="0" fontAlgn="ctr">
              <a:lnSpc>
                <a:spcPts val="850"/>
              </a:lnSpc>
            </a:pPr>
            <a:r>
              <a:rPr lang="es-MX" sz="700" dirty="0">
                <a:solidFill>
                  <a:prstClr val="black"/>
                </a:solidFill>
                <a:latin typeface="Montserrat" panose="00000500000000000000" pitchFamily="2" charset="0"/>
              </a:rPr>
              <a:t>Luz velocímetro</a:t>
            </a:r>
          </a:p>
          <a:p>
            <a:pPr lvl="0" fontAlgn="ctr">
              <a:lnSpc>
                <a:spcPts val="850"/>
              </a:lnSpc>
            </a:pPr>
            <a:r>
              <a:rPr lang="es-MX" sz="700" dirty="0">
                <a:solidFill>
                  <a:prstClr val="black"/>
                </a:solidFill>
                <a:latin typeface="Montserrat" panose="00000500000000000000" pitchFamily="2" charset="0"/>
              </a:rPr>
              <a:t>Pito </a:t>
            </a:r>
          </a:p>
          <a:p>
            <a:pPr lvl="0" fontAlgn="ctr">
              <a:lnSpc>
                <a:spcPts val="850"/>
              </a:lnSpc>
            </a:pPr>
            <a:r>
              <a:rPr lang="es-MX" sz="700" dirty="0">
                <a:solidFill>
                  <a:prstClr val="black"/>
                </a:solidFill>
                <a:latin typeface="Montserrat" panose="00000500000000000000" pitchFamily="2" charset="0"/>
              </a:rPr>
              <a:t>Batería</a:t>
            </a:r>
          </a:p>
          <a:p>
            <a:pPr lvl="0" fontAlgn="ctr">
              <a:lnSpc>
                <a:spcPts val="850"/>
              </a:lnSpc>
            </a:pPr>
            <a:r>
              <a:rPr lang="es-MX" sz="700" dirty="0">
                <a:solidFill>
                  <a:prstClr val="black"/>
                </a:solidFill>
                <a:latin typeface="Montserrat" panose="00000500000000000000" pitchFamily="2" charset="0"/>
              </a:rPr>
              <a:t>Peso neto</a:t>
            </a:r>
          </a:p>
          <a:p>
            <a:pPr lvl="0" fontAlgn="ctr">
              <a:lnSpc>
                <a:spcPts val="850"/>
              </a:lnSpc>
            </a:pPr>
            <a:r>
              <a:rPr lang="es-MX" sz="700" dirty="0">
                <a:solidFill>
                  <a:prstClr val="black"/>
                </a:solidFill>
                <a:latin typeface="Montserrat" panose="00000500000000000000" pitchFamily="2" charset="0"/>
              </a:rPr>
              <a:t>Capacidad de carga</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fontAlgn="ctr">
              <a:lnSpc>
                <a:spcPts val="850"/>
              </a:lnSpc>
            </a:pPr>
            <a:endParaRPr lang="es-CO" sz="700" dirty="0">
              <a:solidFill>
                <a:prstClr val="black"/>
              </a:solidFill>
              <a:latin typeface="Montserrat" panose="00000500000000000000" pitchFamily="2" charset="0"/>
            </a:endParaRPr>
          </a:p>
          <a:p>
            <a:pPr fontAlgn="ctr">
              <a:lnSpc>
                <a:spcPts val="850"/>
              </a:lnSpc>
            </a:pPr>
            <a:r>
              <a:rPr lang="es-CO" sz="700" dirty="0">
                <a:solidFill>
                  <a:prstClr val="black"/>
                </a:solidFill>
                <a:latin typeface="Montserrat" panose="00000500000000000000" pitchFamily="2" charset="0"/>
              </a:rPr>
              <a:t>1990 mm</a:t>
            </a:r>
            <a:endParaRPr lang="es-CO" sz="700" dirty="0">
              <a:solidFill>
                <a:srgbClr val="FF0000"/>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4.00 – R8 76F 6PR</a:t>
            </a:r>
          </a:p>
          <a:p>
            <a:pPr lvl="0" fontAlgn="ctr">
              <a:lnSpc>
                <a:spcPts val="850"/>
              </a:lnSpc>
            </a:pPr>
            <a:r>
              <a:rPr lang="es-CO" sz="700" dirty="0">
                <a:solidFill>
                  <a:prstClr val="black"/>
                </a:solidFill>
                <a:latin typeface="Montserrat" panose="00000500000000000000" pitchFamily="2" charset="0"/>
              </a:rPr>
              <a:t>4.00D – R8 76E 6pr</a:t>
            </a:r>
          </a:p>
          <a:p>
            <a:pPr lvl="0" fontAlgn="ctr">
              <a:lnSpc>
                <a:spcPts val="850"/>
              </a:lnSpc>
            </a:pPr>
            <a:r>
              <a:rPr lang="es-CO" sz="700" dirty="0">
                <a:solidFill>
                  <a:prstClr val="black"/>
                </a:solidFill>
                <a:latin typeface="Montserrat" panose="00000500000000000000" pitchFamily="2" charset="0"/>
              </a:rPr>
              <a:t>30 psi</a:t>
            </a:r>
          </a:p>
          <a:p>
            <a:pPr lvl="0" fontAlgn="ctr">
              <a:lnSpc>
                <a:spcPts val="850"/>
              </a:lnSpc>
            </a:pPr>
            <a:r>
              <a:rPr lang="es-CO" sz="700" dirty="0">
                <a:solidFill>
                  <a:prstClr val="black"/>
                </a:solidFill>
                <a:latin typeface="Montserrat" panose="00000500000000000000" pitchFamily="2" charset="0"/>
              </a:rPr>
              <a:t>34 psi</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12V, 35/35W x 2 unds</a:t>
            </a:r>
          </a:p>
          <a:p>
            <a:pPr lvl="0" fontAlgn="ctr">
              <a:lnSpc>
                <a:spcPts val="850"/>
              </a:lnSpc>
            </a:pPr>
            <a:r>
              <a:rPr lang="es-CO" sz="700" dirty="0">
                <a:solidFill>
                  <a:prstClr val="black"/>
                </a:solidFill>
                <a:latin typeface="Montserrat" panose="00000500000000000000" pitchFamily="2" charset="0"/>
              </a:rPr>
              <a:t>12V, 4W x 2 unds</a:t>
            </a:r>
          </a:p>
          <a:p>
            <a:pPr lvl="0" fontAlgn="ctr">
              <a:lnSpc>
                <a:spcPts val="850"/>
              </a:lnSpc>
            </a:pPr>
            <a:r>
              <a:rPr lang="es-CO" sz="700" dirty="0">
                <a:solidFill>
                  <a:prstClr val="black"/>
                </a:solidFill>
                <a:latin typeface="Montserrat" panose="00000500000000000000" pitchFamily="2" charset="0"/>
              </a:rPr>
              <a:t>12V, 5/21W x 2 unds</a:t>
            </a:r>
          </a:p>
          <a:p>
            <a:pPr lvl="0" fontAlgn="ctr">
              <a:lnSpc>
                <a:spcPts val="850"/>
              </a:lnSpc>
            </a:pPr>
            <a:r>
              <a:rPr lang="es-CO" sz="700" dirty="0">
                <a:solidFill>
                  <a:prstClr val="black"/>
                </a:solidFill>
                <a:latin typeface="Montserrat" panose="00000500000000000000" pitchFamily="2" charset="0"/>
              </a:rPr>
              <a:t>12V, 21W</a:t>
            </a:r>
          </a:p>
          <a:p>
            <a:pPr lvl="0" fontAlgn="ctr">
              <a:lnSpc>
                <a:spcPts val="850"/>
              </a:lnSpc>
            </a:pPr>
            <a:r>
              <a:rPr lang="es-CO" sz="700" dirty="0">
                <a:solidFill>
                  <a:prstClr val="black"/>
                </a:solidFill>
                <a:latin typeface="Montserrat" panose="00000500000000000000" pitchFamily="2" charset="0"/>
              </a:rPr>
              <a:t>12V, 10W x 4 unds</a:t>
            </a:r>
          </a:p>
          <a:p>
            <a:pPr lvl="0" fontAlgn="ctr">
              <a:lnSpc>
                <a:spcPts val="850"/>
              </a:lnSpc>
            </a:pPr>
            <a:r>
              <a:rPr lang="es-CO" sz="700" dirty="0">
                <a:solidFill>
                  <a:prstClr val="black"/>
                </a:solidFill>
                <a:latin typeface="Montserrat" panose="00000500000000000000" pitchFamily="2" charset="0"/>
              </a:rPr>
              <a:t>12V, 5W</a:t>
            </a:r>
          </a:p>
          <a:p>
            <a:pPr lvl="0" fontAlgn="ctr">
              <a:lnSpc>
                <a:spcPts val="850"/>
              </a:lnSpc>
            </a:pPr>
            <a:r>
              <a:rPr lang="es-CO" sz="700" dirty="0">
                <a:solidFill>
                  <a:prstClr val="black"/>
                </a:solidFill>
                <a:latin typeface="Montserrat" panose="00000500000000000000" pitchFamily="2" charset="0"/>
              </a:rPr>
              <a:t>12V, 2W x 5 unds</a:t>
            </a:r>
          </a:p>
          <a:p>
            <a:pPr lvl="0" fontAlgn="ctr">
              <a:lnSpc>
                <a:spcPts val="850"/>
              </a:lnSpc>
            </a:pPr>
            <a:endParaRPr lang="es-CO" sz="700" dirty="0">
              <a:solidFill>
                <a:prstClr val="black"/>
              </a:solidFill>
              <a:latin typeface="Montserrat" panose="00000500000000000000" pitchFamily="2" charset="0"/>
            </a:endParaRPr>
          </a:p>
          <a:p>
            <a:pPr lvl="0" fontAlgn="ctr">
              <a:lnSpc>
                <a:spcPts val="850"/>
              </a:lnSpc>
            </a:pPr>
            <a:r>
              <a:rPr lang="es-CO" sz="700" dirty="0">
                <a:solidFill>
                  <a:prstClr val="black"/>
                </a:solidFill>
                <a:latin typeface="Montserrat" panose="00000500000000000000" pitchFamily="2" charset="0"/>
              </a:rPr>
              <a:t>12V, 5W</a:t>
            </a:r>
          </a:p>
          <a:p>
            <a:pPr lvl="0" fontAlgn="ctr">
              <a:lnSpc>
                <a:spcPts val="850"/>
              </a:lnSpc>
            </a:pPr>
            <a:r>
              <a:rPr lang="es-CO" sz="700" dirty="0">
                <a:solidFill>
                  <a:prstClr val="black"/>
                </a:solidFill>
                <a:latin typeface="Montserrat" panose="00000500000000000000" pitchFamily="2" charset="0"/>
              </a:rPr>
              <a:t>12V DC</a:t>
            </a:r>
          </a:p>
          <a:p>
            <a:pPr lvl="0" fontAlgn="ctr">
              <a:lnSpc>
                <a:spcPts val="850"/>
              </a:lnSpc>
            </a:pPr>
            <a:r>
              <a:rPr lang="es-CO" sz="700" dirty="0">
                <a:solidFill>
                  <a:prstClr val="black"/>
                </a:solidFill>
                <a:latin typeface="Montserrat" panose="00000500000000000000" pitchFamily="2" charset="0"/>
              </a:rPr>
              <a:t>12V, 32</a:t>
            </a:r>
            <a:r>
              <a:rPr lang="es-CO" sz="700" dirty="0">
                <a:latin typeface="Montserrat" panose="00000500000000000000" pitchFamily="2" charset="0"/>
              </a:rPr>
              <a:t> Ah</a:t>
            </a:r>
          </a:p>
          <a:p>
            <a:pPr lvl="0" fontAlgn="ctr">
              <a:lnSpc>
                <a:spcPts val="850"/>
              </a:lnSpc>
            </a:pPr>
            <a:r>
              <a:rPr lang="es-CO" sz="700" dirty="0">
                <a:solidFill>
                  <a:prstClr val="black"/>
                </a:solidFill>
                <a:latin typeface="Montserrat" panose="00000500000000000000" pitchFamily="2" charset="0"/>
              </a:rPr>
              <a:t>347 kg</a:t>
            </a:r>
          </a:p>
          <a:p>
            <a:pPr lvl="0" fontAlgn="ctr">
              <a:lnSpc>
                <a:spcPts val="850"/>
              </a:lnSpc>
            </a:pPr>
            <a:r>
              <a:rPr lang="es-CO" sz="700" dirty="0">
                <a:solidFill>
                  <a:prstClr val="black"/>
                </a:solidFill>
                <a:latin typeface="Montserrat" panose="00000500000000000000" pitchFamily="2" charset="0"/>
              </a:rPr>
              <a:t>677 kg</a:t>
            </a:r>
          </a:p>
          <a:p>
            <a:pPr fontAlgn="ctr">
              <a:lnSpc>
                <a:spcPts val="850"/>
              </a:lnSpc>
            </a:pPr>
            <a:endParaRPr lang="es-CO" sz="800" dirty="0">
              <a:latin typeface="Montserrat" panose="00000500000000000000" pitchFamily="2" charset="0"/>
            </a:endParaRPr>
          </a:p>
        </p:txBody>
      </p:sp>
    </p:spTree>
    <p:extLst>
      <p:ext uri="{BB962C8B-B14F-4D97-AF65-F5344CB8AC3E}">
        <p14:creationId xmlns:p14="http://schemas.microsoft.com/office/powerpoint/2010/main" val="2685631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4" name="object 4"/>
          <p:cNvSpPr txBox="1"/>
          <p:nvPr/>
        </p:nvSpPr>
        <p:spPr>
          <a:xfrm>
            <a:off x="3395360" y="1193961"/>
            <a:ext cx="1709920" cy="1538883"/>
          </a:xfrm>
          <a:prstGeom prst="rect">
            <a:avLst/>
          </a:prstGeom>
        </p:spPr>
        <p:txBody>
          <a:bodyPr vert="horz" wrap="square" lIns="0" tIns="0" rIns="0" bIns="0" rtlCol="0">
            <a:spAutoFit/>
          </a:bodyPr>
          <a:lstStyle/>
          <a:p>
            <a:pPr marL="228600" indent="-215900">
              <a:spcBef>
                <a:spcPts val="275"/>
              </a:spcBef>
              <a:buAutoNum type="arabicPeriod"/>
              <a:tabLst>
                <a:tab pos="229235" algn="l"/>
              </a:tabLst>
            </a:pPr>
            <a:r>
              <a:rPr lang="es-MX" sz="800" dirty="0">
                <a:latin typeface="Montserrat" panose="00000500000000000000" pitchFamily="2" charset="0"/>
              </a:rPr>
              <a:t>Limpia parabrisas</a:t>
            </a:r>
            <a:endParaRPr sz="800" dirty="0">
              <a:latin typeface="Montserrat" panose="00000500000000000000" pitchFamily="2" charset="0"/>
            </a:endParaRPr>
          </a:p>
          <a:p>
            <a:pPr marL="228600" indent="-215900">
              <a:spcBef>
                <a:spcPts val="275"/>
              </a:spcBef>
              <a:buAutoNum type="arabicPeriod"/>
              <a:tabLst>
                <a:tab pos="229235" algn="l"/>
              </a:tabLst>
            </a:pPr>
            <a:r>
              <a:rPr lang="es-MX" sz="800" dirty="0">
                <a:latin typeface="Montserrat" panose="00000500000000000000" pitchFamily="2" charset="0"/>
              </a:rPr>
              <a:t>Direccional izquierda</a:t>
            </a:r>
          </a:p>
          <a:p>
            <a:pPr marL="228600" indent="-215900">
              <a:spcBef>
                <a:spcPts val="275"/>
              </a:spcBef>
              <a:buAutoNum type="arabicPeriod"/>
              <a:tabLst>
                <a:tab pos="229235" algn="l"/>
              </a:tabLst>
            </a:pPr>
            <a:r>
              <a:rPr lang="es-MX" sz="800" dirty="0">
                <a:latin typeface="Montserrat" panose="00000500000000000000" pitchFamily="2" charset="0"/>
              </a:rPr>
              <a:t>Lámpara frontal</a:t>
            </a:r>
            <a:endParaRPr sz="800" dirty="0">
              <a:latin typeface="Montserrat" panose="00000500000000000000" pitchFamily="2" charset="0"/>
            </a:endParaRPr>
          </a:p>
          <a:p>
            <a:pPr marL="228600" indent="-215900">
              <a:spcBef>
                <a:spcPts val="275"/>
              </a:spcBef>
              <a:buFont typeface="+mj-lt"/>
              <a:buAutoNum type="arabicPeriod"/>
              <a:tabLst>
                <a:tab pos="229235" algn="l"/>
              </a:tabLst>
            </a:pPr>
            <a:r>
              <a:rPr lang="es-CO" sz="800" dirty="0">
                <a:latin typeface="Montserrat" panose="00000500000000000000" pitchFamily="2" charset="0"/>
              </a:rPr>
              <a:t>Luz de posición</a:t>
            </a:r>
          </a:p>
          <a:p>
            <a:pPr marL="228600" indent="-215900">
              <a:spcBef>
                <a:spcPts val="275"/>
              </a:spcBef>
              <a:buFont typeface="+mj-lt"/>
              <a:buAutoNum type="arabicPeriod"/>
              <a:tabLst>
                <a:tab pos="229235" algn="l"/>
              </a:tabLst>
            </a:pPr>
            <a:r>
              <a:rPr lang="es-CO" sz="800" dirty="0">
                <a:latin typeface="Montserrat" panose="00000500000000000000" pitchFamily="2" charset="0"/>
              </a:rPr>
              <a:t>Depósito delantero de líquido de frenos</a:t>
            </a:r>
          </a:p>
          <a:p>
            <a:pPr marL="228600" indent="-215900">
              <a:spcBef>
                <a:spcPts val="275"/>
              </a:spcBef>
              <a:buFont typeface="+mj-lt"/>
              <a:buAutoNum type="arabicPeriod"/>
              <a:tabLst>
                <a:tab pos="229235" algn="l"/>
              </a:tabLst>
            </a:pPr>
            <a:r>
              <a:rPr lang="es-CO" sz="800" dirty="0">
                <a:latin typeface="Montserrat" panose="00000500000000000000" pitchFamily="2" charset="0"/>
              </a:rPr>
              <a:t>Logo TVS</a:t>
            </a:r>
          </a:p>
          <a:p>
            <a:pPr marL="228600" indent="-215900">
              <a:spcBef>
                <a:spcPts val="275"/>
              </a:spcBef>
              <a:buFont typeface="+mj-lt"/>
              <a:buAutoNum type="arabicPeriod"/>
              <a:tabLst>
                <a:tab pos="229235" algn="l"/>
              </a:tabLst>
            </a:pPr>
            <a:r>
              <a:rPr lang="es-CO" sz="800" dirty="0">
                <a:latin typeface="Montserrat" panose="00000500000000000000" pitchFamily="2" charset="0"/>
              </a:rPr>
              <a:t>Porta placa delantera</a:t>
            </a:r>
          </a:p>
          <a:p>
            <a:pPr marL="228600" indent="-215900">
              <a:spcBef>
                <a:spcPts val="275"/>
              </a:spcBef>
              <a:buFont typeface="+mj-lt"/>
              <a:buAutoNum type="arabicPeriod"/>
              <a:tabLst>
                <a:tab pos="229235" algn="l"/>
              </a:tabLst>
            </a:pPr>
            <a:r>
              <a:rPr lang="es-CO" sz="800" dirty="0">
                <a:latin typeface="Montserrat" panose="00000500000000000000" pitchFamily="2" charset="0"/>
              </a:rPr>
              <a:t>Parabrisas</a:t>
            </a:r>
          </a:p>
          <a:p>
            <a:pPr marL="228600" indent="-215900">
              <a:spcBef>
                <a:spcPts val="275"/>
              </a:spcBef>
              <a:buFont typeface="+mj-lt"/>
              <a:buAutoNum type="arabicPeriod"/>
              <a:tabLst>
                <a:tab pos="229235" algn="l"/>
              </a:tabLst>
            </a:pPr>
            <a:r>
              <a:rPr lang="es-CO" sz="800" dirty="0">
                <a:latin typeface="Montserrat" panose="00000500000000000000" pitchFamily="2" charset="0"/>
              </a:rPr>
              <a:t>Espejo retrovisor</a:t>
            </a:r>
            <a:endParaRPr sz="800" dirty="0">
              <a:latin typeface="Montserrat" panose="00000500000000000000" pitchFamily="2" charset="0"/>
            </a:endParaRPr>
          </a:p>
        </p:txBody>
      </p:sp>
      <p:grpSp>
        <p:nvGrpSpPr>
          <p:cNvPr id="22" name="21 Grupo"/>
          <p:cNvGrpSpPr/>
          <p:nvPr/>
        </p:nvGrpSpPr>
        <p:grpSpPr>
          <a:xfrm>
            <a:off x="468794" y="806483"/>
            <a:ext cx="2592385" cy="2313839"/>
            <a:chOff x="468794" y="806483"/>
            <a:chExt cx="2592385" cy="2313839"/>
          </a:xfrm>
        </p:grpSpPr>
        <p:sp>
          <p:nvSpPr>
            <p:cNvPr id="92" name="object 18"/>
            <p:cNvSpPr/>
            <p:nvPr/>
          </p:nvSpPr>
          <p:spPr>
            <a:xfrm>
              <a:off x="910909" y="806483"/>
              <a:ext cx="1767764" cy="2313839"/>
            </a:xfrm>
            <a:prstGeom prst="rect">
              <a:avLst/>
            </a:prstGeom>
            <a:blipFill>
              <a:blip r:embed="rId2" cstate="print"/>
              <a:stretch>
                <a:fillRect/>
              </a:stretch>
            </a:blipFill>
          </p:spPr>
          <p:txBody>
            <a:bodyPr wrap="square" lIns="0" tIns="0" rIns="0" bIns="0" rtlCol="0" anchor="ctr"/>
            <a:lstStyle/>
            <a:p>
              <a:pPr algn="ctr"/>
              <a:endParaRPr sz="800" dirty="0">
                <a:latin typeface="Montserrat" panose="00000500000000000000" pitchFamily="2" charset="0"/>
              </a:endParaRPr>
            </a:p>
          </p:txBody>
        </p:sp>
        <p:sp>
          <p:nvSpPr>
            <p:cNvPr id="93" name="object 19"/>
            <p:cNvSpPr/>
            <p:nvPr/>
          </p:nvSpPr>
          <p:spPr>
            <a:xfrm>
              <a:off x="468794" y="1437093"/>
              <a:ext cx="129091" cy="127917"/>
            </a:xfrm>
            <a:custGeom>
              <a:avLst/>
              <a:gdLst/>
              <a:ahLst/>
              <a:cxnLst/>
              <a:rect l="l" t="t" r="r" b="b"/>
              <a:pathLst>
                <a:path w="69850" h="69215">
                  <a:moveTo>
                    <a:pt x="34646" y="69127"/>
                  </a:moveTo>
                  <a:lnTo>
                    <a:pt x="48148" y="66363"/>
                  </a:lnTo>
                  <a:lnTo>
                    <a:pt x="59161" y="58877"/>
                  </a:lnTo>
                  <a:lnTo>
                    <a:pt x="66579" y="47875"/>
                  </a:lnTo>
                  <a:lnTo>
                    <a:pt x="69297" y="34563"/>
                  </a:lnTo>
                  <a:lnTo>
                    <a:pt x="66579" y="21096"/>
                  </a:lnTo>
                  <a:lnTo>
                    <a:pt x="59161" y="10112"/>
                  </a:lnTo>
                  <a:lnTo>
                    <a:pt x="48148" y="2711"/>
                  </a:lnTo>
                  <a:lnTo>
                    <a:pt x="34646" y="0"/>
                  </a:lnTo>
                  <a:lnTo>
                    <a:pt x="21147" y="2711"/>
                  </a:lnTo>
                  <a:lnTo>
                    <a:pt x="10135" y="10112"/>
                  </a:lnTo>
                  <a:lnTo>
                    <a:pt x="2718" y="21096"/>
                  </a:lnTo>
                  <a:lnTo>
                    <a:pt x="0" y="34563"/>
                  </a:lnTo>
                  <a:lnTo>
                    <a:pt x="2718" y="47875"/>
                  </a:lnTo>
                  <a:lnTo>
                    <a:pt x="10135" y="58877"/>
                  </a:lnTo>
                  <a:lnTo>
                    <a:pt x="21147" y="66363"/>
                  </a:lnTo>
                  <a:lnTo>
                    <a:pt x="34646" y="69127"/>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8</a:t>
              </a:r>
              <a:endParaRPr sz="800" dirty="0">
                <a:latin typeface="Montserrat" panose="00000500000000000000" pitchFamily="2" charset="0"/>
              </a:endParaRPr>
            </a:p>
          </p:txBody>
        </p:sp>
        <p:sp>
          <p:nvSpPr>
            <p:cNvPr id="95" name="object 20"/>
            <p:cNvSpPr/>
            <p:nvPr/>
          </p:nvSpPr>
          <p:spPr>
            <a:xfrm>
              <a:off x="468794" y="1817911"/>
              <a:ext cx="129091" cy="127917"/>
            </a:xfrm>
            <a:custGeom>
              <a:avLst/>
              <a:gdLst/>
              <a:ahLst/>
              <a:cxnLst/>
              <a:rect l="l" t="t" r="r" b="b"/>
              <a:pathLst>
                <a:path w="69850" h="69215">
                  <a:moveTo>
                    <a:pt x="34646" y="68756"/>
                  </a:moveTo>
                  <a:lnTo>
                    <a:pt x="48148" y="66102"/>
                  </a:lnTo>
                  <a:lnTo>
                    <a:pt x="59161" y="58829"/>
                  </a:lnTo>
                  <a:lnTo>
                    <a:pt x="66579" y="47972"/>
                  </a:lnTo>
                  <a:lnTo>
                    <a:pt x="69297" y="34564"/>
                  </a:lnTo>
                  <a:lnTo>
                    <a:pt x="66579" y="21252"/>
                  </a:lnTo>
                  <a:lnTo>
                    <a:pt x="59161" y="10249"/>
                  </a:lnTo>
                  <a:lnTo>
                    <a:pt x="48148" y="2763"/>
                  </a:lnTo>
                  <a:lnTo>
                    <a:pt x="34646" y="0"/>
                  </a:lnTo>
                  <a:lnTo>
                    <a:pt x="21147" y="2763"/>
                  </a:lnTo>
                  <a:lnTo>
                    <a:pt x="10135" y="10249"/>
                  </a:lnTo>
                  <a:lnTo>
                    <a:pt x="2718" y="21252"/>
                  </a:lnTo>
                  <a:lnTo>
                    <a:pt x="0" y="34564"/>
                  </a:lnTo>
                  <a:lnTo>
                    <a:pt x="2718" y="47972"/>
                  </a:lnTo>
                  <a:lnTo>
                    <a:pt x="10135" y="58829"/>
                  </a:lnTo>
                  <a:lnTo>
                    <a:pt x="21147" y="66102"/>
                  </a:lnTo>
                  <a:lnTo>
                    <a:pt x="34646" y="68756"/>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7</a:t>
              </a:r>
              <a:endParaRPr sz="800" dirty="0">
                <a:latin typeface="Montserrat" panose="00000500000000000000" pitchFamily="2" charset="0"/>
              </a:endParaRPr>
            </a:p>
          </p:txBody>
        </p:sp>
        <p:sp>
          <p:nvSpPr>
            <p:cNvPr id="97" name="object 22"/>
            <p:cNvSpPr/>
            <p:nvPr/>
          </p:nvSpPr>
          <p:spPr>
            <a:xfrm>
              <a:off x="468794" y="2131583"/>
              <a:ext cx="129091" cy="127917"/>
            </a:xfrm>
            <a:custGeom>
              <a:avLst/>
              <a:gdLst/>
              <a:ahLst/>
              <a:cxnLst/>
              <a:rect l="l" t="t" r="r" b="b"/>
              <a:pathLst>
                <a:path w="69850" h="69214">
                  <a:moveTo>
                    <a:pt x="34646" y="69126"/>
                  </a:moveTo>
                  <a:lnTo>
                    <a:pt x="48148" y="66414"/>
                  </a:lnTo>
                  <a:lnTo>
                    <a:pt x="59161" y="59014"/>
                  </a:lnTo>
                  <a:lnTo>
                    <a:pt x="66579" y="48029"/>
                  </a:lnTo>
                  <a:lnTo>
                    <a:pt x="69297" y="34563"/>
                  </a:lnTo>
                  <a:lnTo>
                    <a:pt x="66579" y="21096"/>
                  </a:lnTo>
                  <a:lnTo>
                    <a:pt x="59161" y="10111"/>
                  </a:lnTo>
                  <a:lnTo>
                    <a:pt x="48148" y="2711"/>
                  </a:lnTo>
                  <a:lnTo>
                    <a:pt x="34646" y="0"/>
                  </a:lnTo>
                  <a:lnTo>
                    <a:pt x="21147" y="2711"/>
                  </a:lnTo>
                  <a:lnTo>
                    <a:pt x="10135" y="10111"/>
                  </a:lnTo>
                  <a:lnTo>
                    <a:pt x="2718" y="21096"/>
                  </a:lnTo>
                  <a:lnTo>
                    <a:pt x="0" y="34563"/>
                  </a:lnTo>
                  <a:lnTo>
                    <a:pt x="2718" y="48029"/>
                  </a:lnTo>
                  <a:lnTo>
                    <a:pt x="10135" y="59014"/>
                  </a:lnTo>
                  <a:lnTo>
                    <a:pt x="21147" y="66414"/>
                  </a:lnTo>
                  <a:lnTo>
                    <a:pt x="34646" y="69126"/>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6</a:t>
              </a:r>
              <a:endParaRPr sz="800" dirty="0">
                <a:latin typeface="Montserrat" panose="00000500000000000000" pitchFamily="2" charset="0"/>
              </a:endParaRPr>
            </a:p>
          </p:txBody>
        </p:sp>
        <p:sp>
          <p:nvSpPr>
            <p:cNvPr id="98" name="object 23"/>
            <p:cNvSpPr/>
            <p:nvPr/>
          </p:nvSpPr>
          <p:spPr>
            <a:xfrm>
              <a:off x="468794" y="2533196"/>
              <a:ext cx="129091" cy="127917"/>
            </a:xfrm>
            <a:custGeom>
              <a:avLst/>
              <a:gdLst/>
              <a:ahLst/>
              <a:cxnLst/>
              <a:rect l="l" t="t" r="r" b="b"/>
              <a:pathLst>
                <a:path w="69850" h="69214">
                  <a:moveTo>
                    <a:pt x="34646" y="69127"/>
                  </a:moveTo>
                  <a:lnTo>
                    <a:pt x="48148" y="66415"/>
                  </a:lnTo>
                  <a:lnTo>
                    <a:pt x="59161" y="59015"/>
                  </a:lnTo>
                  <a:lnTo>
                    <a:pt x="66579" y="48030"/>
                  </a:lnTo>
                  <a:lnTo>
                    <a:pt x="69297" y="34564"/>
                  </a:lnTo>
                  <a:lnTo>
                    <a:pt x="66579" y="21095"/>
                  </a:lnTo>
                  <a:lnTo>
                    <a:pt x="59161" y="10110"/>
                  </a:lnTo>
                  <a:lnTo>
                    <a:pt x="48148" y="2711"/>
                  </a:lnTo>
                  <a:lnTo>
                    <a:pt x="34646" y="0"/>
                  </a:lnTo>
                  <a:lnTo>
                    <a:pt x="21147" y="2711"/>
                  </a:lnTo>
                  <a:lnTo>
                    <a:pt x="10135" y="10110"/>
                  </a:lnTo>
                  <a:lnTo>
                    <a:pt x="2718" y="21095"/>
                  </a:lnTo>
                  <a:lnTo>
                    <a:pt x="0" y="34564"/>
                  </a:lnTo>
                  <a:lnTo>
                    <a:pt x="2718" y="48030"/>
                  </a:lnTo>
                  <a:lnTo>
                    <a:pt x="10135" y="59015"/>
                  </a:lnTo>
                  <a:lnTo>
                    <a:pt x="21147" y="66415"/>
                  </a:lnTo>
                  <a:lnTo>
                    <a:pt x="34646" y="69127"/>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5</a:t>
              </a:r>
              <a:endParaRPr sz="800" dirty="0">
                <a:latin typeface="Montserrat" panose="00000500000000000000" pitchFamily="2" charset="0"/>
              </a:endParaRPr>
            </a:p>
          </p:txBody>
        </p:sp>
        <p:sp>
          <p:nvSpPr>
            <p:cNvPr id="99" name="object 24"/>
            <p:cNvSpPr/>
            <p:nvPr/>
          </p:nvSpPr>
          <p:spPr>
            <a:xfrm>
              <a:off x="2932088" y="1935198"/>
              <a:ext cx="129091" cy="129091"/>
            </a:xfrm>
            <a:custGeom>
              <a:avLst/>
              <a:gdLst/>
              <a:ahLst/>
              <a:cxnLst/>
              <a:rect l="l" t="t" r="r" b="b"/>
              <a:pathLst>
                <a:path w="69850" h="69850">
                  <a:moveTo>
                    <a:pt x="34645" y="69494"/>
                  </a:moveTo>
                  <a:lnTo>
                    <a:pt x="48147" y="66731"/>
                  </a:lnTo>
                  <a:lnTo>
                    <a:pt x="59159" y="59245"/>
                  </a:lnTo>
                  <a:lnTo>
                    <a:pt x="66577" y="48243"/>
                  </a:lnTo>
                  <a:lnTo>
                    <a:pt x="69296" y="34931"/>
                  </a:lnTo>
                  <a:lnTo>
                    <a:pt x="66577" y="21407"/>
                  </a:lnTo>
                  <a:lnTo>
                    <a:pt x="59159" y="10295"/>
                  </a:lnTo>
                  <a:lnTo>
                    <a:pt x="48147" y="2769"/>
                  </a:lnTo>
                  <a:lnTo>
                    <a:pt x="34645" y="0"/>
                  </a:lnTo>
                  <a:lnTo>
                    <a:pt x="21302" y="2769"/>
                  </a:lnTo>
                  <a:lnTo>
                    <a:pt x="10274" y="10295"/>
                  </a:lnTo>
                  <a:lnTo>
                    <a:pt x="2770" y="21407"/>
                  </a:lnTo>
                  <a:lnTo>
                    <a:pt x="0" y="34931"/>
                  </a:lnTo>
                  <a:lnTo>
                    <a:pt x="2770" y="48243"/>
                  </a:lnTo>
                  <a:lnTo>
                    <a:pt x="10274" y="59245"/>
                  </a:lnTo>
                  <a:lnTo>
                    <a:pt x="21302" y="66731"/>
                  </a:lnTo>
                  <a:lnTo>
                    <a:pt x="34645" y="69494"/>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2</a:t>
              </a:r>
              <a:endParaRPr sz="800" dirty="0">
                <a:latin typeface="Montserrat" panose="00000500000000000000" pitchFamily="2" charset="0"/>
              </a:endParaRPr>
            </a:p>
          </p:txBody>
        </p:sp>
        <p:sp>
          <p:nvSpPr>
            <p:cNvPr id="100" name="object 25"/>
            <p:cNvSpPr/>
            <p:nvPr/>
          </p:nvSpPr>
          <p:spPr>
            <a:xfrm>
              <a:off x="2932088" y="1374580"/>
              <a:ext cx="129091" cy="127917"/>
            </a:xfrm>
            <a:custGeom>
              <a:avLst/>
              <a:gdLst/>
              <a:ahLst/>
              <a:cxnLst/>
              <a:rect l="l" t="t" r="r" b="b"/>
              <a:pathLst>
                <a:path w="69850" h="69215">
                  <a:moveTo>
                    <a:pt x="34645" y="69123"/>
                  </a:moveTo>
                  <a:lnTo>
                    <a:pt x="48147" y="66412"/>
                  </a:lnTo>
                  <a:lnTo>
                    <a:pt x="59159" y="59012"/>
                  </a:lnTo>
                  <a:lnTo>
                    <a:pt x="66577" y="48027"/>
                  </a:lnTo>
                  <a:lnTo>
                    <a:pt x="69296" y="34559"/>
                  </a:lnTo>
                  <a:lnTo>
                    <a:pt x="66577" y="21093"/>
                  </a:lnTo>
                  <a:lnTo>
                    <a:pt x="59159" y="10109"/>
                  </a:lnTo>
                  <a:lnTo>
                    <a:pt x="48147" y="2711"/>
                  </a:lnTo>
                  <a:lnTo>
                    <a:pt x="34645" y="0"/>
                  </a:lnTo>
                  <a:lnTo>
                    <a:pt x="21302" y="2711"/>
                  </a:lnTo>
                  <a:lnTo>
                    <a:pt x="10274" y="10109"/>
                  </a:lnTo>
                  <a:lnTo>
                    <a:pt x="2770" y="21093"/>
                  </a:lnTo>
                  <a:lnTo>
                    <a:pt x="0" y="34559"/>
                  </a:lnTo>
                  <a:lnTo>
                    <a:pt x="2770" y="48027"/>
                  </a:lnTo>
                  <a:lnTo>
                    <a:pt x="10274" y="59012"/>
                  </a:lnTo>
                  <a:lnTo>
                    <a:pt x="21302" y="66412"/>
                  </a:lnTo>
                  <a:lnTo>
                    <a:pt x="34645" y="69123"/>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1</a:t>
              </a:r>
              <a:endParaRPr sz="800" dirty="0">
                <a:latin typeface="Montserrat" panose="00000500000000000000" pitchFamily="2" charset="0"/>
              </a:endParaRPr>
            </a:p>
          </p:txBody>
        </p:sp>
        <p:sp>
          <p:nvSpPr>
            <p:cNvPr id="104" name="object 28"/>
            <p:cNvSpPr/>
            <p:nvPr/>
          </p:nvSpPr>
          <p:spPr>
            <a:xfrm>
              <a:off x="2932088" y="2202937"/>
              <a:ext cx="129091" cy="127917"/>
            </a:xfrm>
            <a:custGeom>
              <a:avLst/>
              <a:gdLst/>
              <a:ahLst/>
              <a:cxnLst/>
              <a:rect l="l" t="t" r="r" b="b"/>
              <a:pathLst>
                <a:path w="69850" h="69214">
                  <a:moveTo>
                    <a:pt x="34645" y="69127"/>
                  </a:moveTo>
                  <a:lnTo>
                    <a:pt x="48147" y="66415"/>
                  </a:lnTo>
                  <a:lnTo>
                    <a:pt x="59159" y="59015"/>
                  </a:lnTo>
                  <a:lnTo>
                    <a:pt x="66577" y="48030"/>
                  </a:lnTo>
                  <a:lnTo>
                    <a:pt x="69296" y="34564"/>
                  </a:lnTo>
                  <a:lnTo>
                    <a:pt x="66577" y="21097"/>
                  </a:lnTo>
                  <a:lnTo>
                    <a:pt x="59159" y="10112"/>
                  </a:lnTo>
                  <a:lnTo>
                    <a:pt x="48147" y="2711"/>
                  </a:lnTo>
                  <a:lnTo>
                    <a:pt x="34645" y="0"/>
                  </a:lnTo>
                  <a:lnTo>
                    <a:pt x="21302" y="2711"/>
                  </a:lnTo>
                  <a:lnTo>
                    <a:pt x="10274" y="10112"/>
                  </a:lnTo>
                  <a:lnTo>
                    <a:pt x="2770" y="21097"/>
                  </a:lnTo>
                  <a:lnTo>
                    <a:pt x="0" y="34564"/>
                  </a:lnTo>
                  <a:lnTo>
                    <a:pt x="2770" y="48030"/>
                  </a:lnTo>
                  <a:lnTo>
                    <a:pt x="10274" y="59015"/>
                  </a:lnTo>
                  <a:lnTo>
                    <a:pt x="21302" y="66415"/>
                  </a:lnTo>
                  <a:lnTo>
                    <a:pt x="34645" y="69127"/>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3</a:t>
              </a:r>
              <a:endParaRPr sz="800" dirty="0">
                <a:latin typeface="Montserrat" panose="00000500000000000000" pitchFamily="2" charset="0"/>
              </a:endParaRPr>
            </a:p>
          </p:txBody>
        </p:sp>
        <p:sp>
          <p:nvSpPr>
            <p:cNvPr id="106" name="object 30"/>
            <p:cNvSpPr/>
            <p:nvPr/>
          </p:nvSpPr>
          <p:spPr>
            <a:xfrm>
              <a:off x="2932088" y="2470677"/>
              <a:ext cx="129091" cy="127917"/>
            </a:xfrm>
            <a:custGeom>
              <a:avLst/>
              <a:gdLst/>
              <a:ahLst/>
              <a:cxnLst/>
              <a:rect l="l" t="t" r="r" b="b"/>
              <a:pathLst>
                <a:path w="69850" h="69214">
                  <a:moveTo>
                    <a:pt x="34645" y="69127"/>
                  </a:moveTo>
                  <a:lnTo>
                    <a:pt x="48147" y="66415"/>
                  </a:lnTo>
                  <a:lnTo>
                    <a:pt x="59159" y="59015"/>
                  </a:lnTo>
                  <a:lnTo>
                    <a:pt x="66577" y="48029"/>
                  </a:lnTo>
                  <a:lnTo>
                    <a:pt x="69296" y="34563"/>
                  </a:lnTo>
                  <a:lnTo>
                    <a:pt x="66577" y="21096"/>
                  </a:lnTo>
                  <a:lnTo>
                    <a:pt x="59159" y="10112"/>
                  </a:lnTo>
                  <a:lnTo>
                    <a:pt x="48147" y="2711"/>
                  </a:lnTo>
                  <a:lnTo>
                    <a:pt x="34645" y="0"/>
                  </a:lnTo>
                  <a:lnTo>
                    <a:pt x="21302" y="2711"/>
                  </a:lnTo>
                  <a:lnTo>
                    <a:pt x="10274" y="10112"/>
                  </a:lnTo>
                  <a:lnTo>
                    <a:pt x="2770" y="21096"/>
                  </a:lnTo>
                  <a:lnTo>
                    <a:pt x="0" y="34563"/>
                  </a:lnTo>
                  <a:lnTo>
                    <a:pt x="2770" y="48029"/>
                  </a:lnTo>
                  <a:lnTo>
                    <a:pt x="10274" y="59015"/>
                  </a:lnTo>
                  <a:lnTo>
                    <a:pt x="21302" y="66415"/>
                  </a:lnTo>
                  <a:lnTo>
                    <a:pt x="34645" y="69127"/>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4</a:t>
              </a:r>
              <a:endParaRPr sz="800" dirty="0">
                <a:latin typeface="Montserrat" panose="00000500000000000000" pitchFamily="2" charset="0"/>
              </a:endParaRPr>
            </a:p>
          </p:txBody>
        </p:sp>
        <p:sp>
          <p:nvSpPr>
            <p:cNvPr id="107" name="object 31"/>
            <p:cNvSpPr/>
            <p:nvPr/>
          </p:nvSpPr>
          <p:spPr>
            <a:xfrm>
              <a:off x="468794" y="1119069"/>
              <a:ext cx="129091" cy="127917"/>
            </a:xfrm>
            <a:custGeom>
              <a:avLst/>
              <a:gdLst/>
              <a:ahLst/>
              <a:cxnLst/>
              <a:rect l="l" t="t" r="r" b="b"/>
              <a:pathLst>
                <a:path w="69850" h="69215">
                  <a:moveTo>
                    <a:pt x="34646" y="69127"/>
                  </a:moveTo>
                  <a:lnTo>
                    <a:pt x="48148" y="66415"/>
                  </a:lnTo>
                  <a:lnTo>
                    <a:pt x="59161" y="59015"/>
                  </a:lnTo>
                  <a:lnTo>
                    <a:pt x="66579" y="48029"/>
                  </a:lnTo>
                  <a:lnTo>
                    <a:pt x="69297" y="34563"/>
                  </a:lnTo>
                  <a:lnTo>
                    <a:pt x="66579" y="21251"/>
                  </a:lnTo>
                  <a:lnTo>
                    <a:pt x="59161" y="10249"/>
                  </a:lnTo>
                  <a:lnTo>
                    <a:pt x="48148" y="2763"/>
                  </a:lnTo>
                  <a:lnTo>
                    <a:pt x="34646" y="0"/>
                  </a:lnTo>
                  <a:lnTo>
                    <a:pt x="21147" y="2763"/>
                  </a:lnTo>
                  <a:lnTo>
                    <a:pt x="10135" y="10249"/>
                  </a:lnTo>
                  <a:lnTo>
                    <a:pt x="2718" y="21251"/>
                  </a:lnTo>
                  <a:lnTo>
                    <a:pt x="0" y="34563"/>
                  </a:lnTo>
                  <a:lnTo>
                    <a:pt x="2718" y="48029"/>
                  </a:lnTo>
                  <a:lnTo>
                    <a:pt x="10135" y="59015"/>
                  </a:lnTo>
                  <a:lnTo>
                    <a:pt x="21147" y="66415"/>
                  </a:lnTo>
                  <a:lnTo>
                    <a:pt x="34646" y="69127"/>
                  </a:lnTo>
                  <a:close/>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9</a:t>
              </a:r>
              <a:endParaRPr sz="800" dirty="0">
                <a:latin typeface="Montserrat" panose="00000500000000000000" pitchFamily="2" charset="0"/>
              </a:endParaRPr>
            </a:p>
          </p:txBody>
        </p:sp>
        <p:cxnSp>
          <p:nvCxnSpPr>
            <p:cNvPr id="6" name="5 Conector recto"/>
            <p:cNvCxnSpPr/>
            <p:nvPr/>
          </p:nvCxnSpPr>
          <p:spPr>
            <a:xfrm flipV="1">
              <a:off x="1962572" y="1438538"/>
              <a:ext cx="96951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117 Conector recto"/>
            <p:cNvCxnSpPr/>
            <p:nvPr/>
          </p:nvCxnSpPr>
          <p:spPr>
            <a:xfrm>
              <a:off x="2394620" y="1999743"/>
              <a:ext cx="54204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a:off x="596865" y="2597154"/>
              <a:ext cx="86165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162 Conector recto"/>
            <p:cNvCxnSpPr/>
            <p:nvPr/>
          </p:nvCxnSpPr>
          <p:spPr>
            <a:xfrm flipV="1">
              <a:off x="596865" y="1881869"/>
              <a:ext cx="1149683" cy="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163 Conector recto"/>
            <p:cNvCxnSpPr/>
            <p:nvPr/>
          </p:nvCxnSpPr>
          <p:spPr>
            <a:xfrm>
              <a:off x="596864" y="1501051"/>
              <a:ext cx="717636" cy="7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164 Conector recto"/>
            <p:cNvCxnSpPr/>
            <p:nvPr/>
          </p:nvCxnSpPr>
          <p:spPr>
            <a:xfrm>
              <a:off x="596864" y="1183027"/>
              <a:ext cx="42960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2200025" y="2073813"/>
              <a:ext cx="736640" cy="195211"/>
              <a:chOff x="2200025" y="2073813"/>
              <a:chExt cx="736640" cy="195211"/>
            </a:xfrm>
          </p:grpSpPr>
          <p:cxnSp>
            <p:nvCxnSpPr>
              <p:cNvPr id="166" name="165 Conector recto"/>
              <p:cNvCxnSpPr/>
              <p:nvPr/>
            </p:nvCxnSpPr>
            <p:spPr>
              <a:xfrm>
                <a:off x="2200025" y="2264262"/>
                <a:ext cx="7366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166 Conector recto"/>
              <p:cNvCxnSpPr/>
              <p:nvPr/>
            </p:nvCxnSpPr>
            <p:spPr>
              <a:xfrm>
                <a:off x="2202406" y="2073813"/>
                <a:ext cx="0" cy="1952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167 Grupo"/>
            <p:cNvGrpSpPr/>
            <p:nvPr/>
          </p:nvGrpSpPr>
          <p:grpSpPr>
            <a:xfrm>
              <a:off x="2137542" y="2073814"/>
              <a:ext cx="788400" cy="460822"/>
              <a:chOff x="2227644" y="2073813"/>
              <a:chExt cx="703530" cy="195211"/>
            </a:xfrm>
          </p:grpSpPr>
          <p:cxnSp>
            <p:nvCxnSpPr>
              <p:cNvPr id="169" name="168 Conector recto"/>
              <p:cNvCxnSpPr/>
              <p:nvPr/>
            </p:nvCxnSpPr>
            <p:spPr>
              <a:xfrm>
                <a:off x="2227644" y="2268297"/>
                <a:ext cx="7035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169 Conector recto"/>
              <p:cNvCxnSpPr/>
              <p:nvPr/>
            </p:nvCxnSpPr>
            <p:spPr>
              <a:xfrm>
                <a:off x="2230031" y="2073813"/>
                <a:ext cx="0" cy="1952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170 Grupo"/>
            <p:cNvGrpSpPr/>
            <p:nvPr/>
          </p:nvGrpSpPr>
          <p:grpSpPr>
            <a:xfrm flipH="1">
              <a:off x="595006" y="2064289"/>
              <a:ext cx="1206133" cy="138648"/>
              <a:chOff x="2200025" y="2073813"/>
              <a:chExt cx="736640" cy="195211"/>
            </a:xfrm>
          </p:grpSpPr>
          <p:cxnSp>
            <p:nvCxnSpPr>
              <p:cNvPr id="172" name="171 Conector recto"/>
              <p:cNvCxnSpPr/>
              <p:nvPr/>
            </p:nvCxnSpPr>
            <p:spPr>
              <a:xfrm>
                <a:off x="2200025" y="2264262"/>
                <a:ext cx="7366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172 Conector recto"/>
              <p:cNvCxnSpPr/>
              <p:nvPr/>
            </p:nvCxnSpPr>
            <p:spPr>
              <a:xfrm>
                <a:off x="2202406" y="2073813"/>
                <a:ext cx="0" cy="1952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2148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4" name="object 4"/>
          <p:cNvSpPr txBox="1"/>
          <p:nvPr/>
        </p:nvSpPr>
        <p:spPr>
          <a:xfrm>
            <a:off x="3395360" y="1336307"/>
            <a:ext cx="1709920" cy="1254189"/>
          </a:xfrm>
          <a:prstGeom prst="rect">
            <a:avLst/>
          </a:prstGeom>
        </p:spPr>
        <p:txBody>
          <a:bodyPr vert="horz" wrap="square" lIns="0" tIns="0" rIns="0" bIns="0" rtlCol="0">
            <a:spAutoFit/>
          </a:bodyPr>
          <a:lstStyle/>
          <a:p>
            <a:pPr marL="228600" indent="-215900">
              <a:spcBef>
                <a:spcPts val="275"/>
              </a:spcBef>
              <a:buAutoNum type="arabicPeriod"/>
              <a:tabLst>
                <a:tab pos="229235" algn="l"/>
              </a:tabLst>
            </a:pPr>
            <a:r>
              <a:rPr lang="es-MX" sz="800" dirty="0">
                <a:latin typeface="Montserrat" panose="00000500000000000000" pitchFamily="2" charset="0"/>
              </a:rPr>
              <a:t>Manubrio</a:t>
            </a:r>
            <a:endParaRPr sz="800" dirty="0">
              <a:latin typeface="Montserrat" panose="00000500000000000000" pitchFamily="2" charset="0"/>
            </a:endParaRPr>
          </a:p>
          <a:p>
            <a:pPr marL="228600" indent="-215900">
              <a:spcBef>
                <a:spcPts val="275"/>
              </a:spcBef>
              <a:buAutoNum type="arabicPeriod"/>
              <a:tabLst>
                <a:tab pos="229235" algn="l"/>
              </a:tabLst>
            </a:pPr>
            <a:r>
              <a:rPr lang="es-MX" sz="800" dirty="0">
                <a:latin typeface="Montserrat" panose="00000500000000000000" pitchFamily="2" charset="0"/>
              </a:rPr>
              <a:t>Motor del limpia parabrisas</a:t>
            </a:r>
          </a:p>
          <a:p>
            <a:pPr marL="228600" indent="-215900">
              <a:spcBef>
                <a:spcPts val="275"/>
              </a:spcBef>
              <a:buAutoNum type="arabicPeriod"/>
              <a:tabLst>
                <a:tab pos="229235" algn="l"/>
              </a:tabLst>
            </a:pPr>
            <a:r>
              <a:rPr lang="es-MX" sz="800" dirty="0">
                <a:latin typeface="Montserrat" panose="00000500000000000000" pitchFamily="2" charset="0"/>
              </a:rPr>
              <a:t>Panel de control</a:t>
            </a:r>
            <a:endParaRPr sz="800" dirty="0">
              <a:latin typeface="Montserrat" panose="00000500000000000000" pitchFamily="2" charset="0"/>
            </a:endParaRPr>
          </a:p>
          <a:p>
            <a:pPr marL="228600" indent="-215900">
              <a:spcBef>
                <a:spcPts val="275"/>
              </a:spcBef>
              <a:buFont typeface="+mj-lt"/>
              <a:buAutoNum type="arabicPeriod"/>
              <a:tabLst>
                <a:tab pos="229235" algn="l"/>
              </a:tabLst>
            </a:pPr>
            <a:r>
              <a:rPr lang="es-CO" sz="800" dirty="0">
                <a:latin typeface="Montserrat" panose="00000500000000000000" pitchFamily="2" charset="0"/>
              </a:rPr>
              <a:t>Freno de emergencia</a:t>
            </a:r>
          </a:p>
          <a:p>
            <a:pPr marL="228600" indent="-215900">
              <a:spcBef>
                <a:spcPts val="275"/>
              </a:spcBef>
              <a:buFont typeface="+mj-lt"/>
              <a:buAutoNum type="arabicPeriod"/>
              <a:tabLst>
                <a:tab pos="229235" algn="l"/>
              </a:tabLst>
            </a:pPr>
            <a:r>
              <a:rPr lang="es-CO" sz="800" dirty="0">
                <a:latin typeface="Montserrat" panose="00000500000000000000" pitchFamily="2" charset="0"/>
              </a:rPr>
              <a:t>Cilindro de freno maestro</a:t>
            </a:r>
          </a:p>
          <a:p>
            <a:pPr marL="228600" indent="-215900">
              <a:spcBef>
                <a:spcPts val="275"/>
              </a:spcBef>
              <a:buFont typeface="+mj-lt"/>
              <a:buAutoNum type="arabicPeriod"/>
              <a:tabLst>
                <a:tab pos="229235" algn="l"/>
              </a:tabLst>
            </a:pPr>
            <a:r>
              <a:rPr lang="es-CO" sz="800" dirty="0">
                <a:latin typeface="Montserrat" panose="00000500000000000000" pitchFamily="2" charset="0"/>
              </a:rPr>
              <a:t>Pedal de freno</a:t>
            </a:r>
          </a:p>
          <a:p>
            <a:pPr marL="228600" indent="-215900">
              <a:spcBef>
                <a:spcPts val="275"/>
              </a:spcBef>
              <a:buFont typeface="+mj-lt"/>
              <a:buAutoNum type="arabicPeriod"/>
              <a:tabLst>
                <a:tab pos="229235" algn="l"/>
              </a:tabLst>
            </a:pPr>
            <a:r>
              <a:rPr lang="es-CO" sz="800" dirty="0">
                <a:latin typeface="Montserrat" panose="00000500000000000000" pitchFamily="2" charset="0"/>
              </a:rPr>
              <a:t>Llanta de repuesto</a:t>
            </a:r>
          </a:p>
          <a:p>
            <a:pPr marL="228600" indent="-215900">
              <a:spcBef>
                <a:spcPts val="275"/>
              </a:spcBef>
              <a:buFont typeface="+mj-lt"/>
              <a:buAutoNum type="arabicPeriod"/>
              <a:tabLst>
                <a:tab pos="229235" algn="l"/>
              </a:tabLst>
            </a:pPr>
            <a:r>
              <a:rPr lang="es-CO" sz="800" dirty="0">
                <a:latin typeface="Montserrat" panose="00000500000000000000" pitchFamily="2" charset="0"/>
              </a:rPr>
              <a:t>Silla del conductor</a:t>
            </a:r>
          </a:p>
        </p:txBody>
      </p:sp>
      <p:grpSp>
        <p:nvGrpSpPr>
          <p:cNvPr id="24" name="23 Grupo"/>
          <p:cNvGrpSpPr/>
          <p:nvPr/>
        </p:nvGrpSpPr>
        <p:grpSpPr>
          <a:xfrm>
            <a:off x="437012" y="763808"/>
            <a:ext cx="2893712" cy="2399187"/>
            <a:chOff x="437012" y="763808"/>
            <a:chExt cx="2893712" cy="2399187"/>
          </a:xfrm>
        </p:grpSpPr>
        <p:sp>
          <p:nvSpPr>
            <p:cNvPr id="26" name="object 2"/>
            <p:cNvSpPr/>
            <p:nvPr/>
          </p:nvSpPr>
          <p:spPr>
            <a:xfrm>
              <a:off x="437012" y="763808"/>
              <a:ext cx="2893712" cy="2396482"/>
            </a:xfrm>
            <a:custGeom>
              <a:avLst/>
              <a:gdLst/>
              <a:ahLst/>
              <a:cxnLst/>
              <a:rect l="l" t="t" r="r" b="b"/>
              <a:pathLst>
                <a:path w="2376170" h="1371600">
                  <a:moveTo>
                    <a:pt x="0" y="1371588"/>
                  </a:moveTo>
                  <a:lnTo>
                    <a:pt x="2375707" y="1371588"/>
                  </a:lnTo>
                  <a:lnTo>
                    <a:pt x="2375707" y="0"/>
                  </a:lnTo>
                  <a:lnTo>
                    <a:pt x="0" y="0"/>
                  </a:lnTo>
                  <a:lnTo>
                    <a:pt x="0" y="1371588"/>
                  </a:lnTo>
                  <a:close/>
                </a:path>
              </a:pathLst>
            </a:custGeom>
            <a:solidFill>
              <a:srgbClr val="D2D2D2"/>
            </a:solidFill>
          </p:spPr>
          <p:txBody>
            <a:bodyPr wrap="square" lIns="0" tIns="0" rIns="0" bIns="0" rtlCol="0" anchor="ctr"/>
            <a:lstStyle/>
            <a:p>
              <a:pPr algn="ctr"/>
              <a:endParaRPr sz="800" dirty="0">
                <a:latin typeface="Montserrat" panose="00000500000000000000" pitchFamily="2" charset="0"/>
              </a:endParaRPr>
            </a:p>
          </p:txBody>
        </p:sp>
        <p:sp>
          <p:nvSpPr>
            <p:cNvPr id="27" name="object 3"/>
            <p:cNvSpPr/>
            <p:nvPr/>
          </p:nvSpPr>
          <p:spPr>
            <a:xfrm>
              <a:off x="437014" y="763815"/>
              <a:ext cx="2144420" cy="2399180"/>
            </a:xfrm>
            <a:prstGeom prst="rect">
              <a:avLst/>
            </a:prstGeom>
            <a:blipFill>
              <a:blip r:embed="rId2" cstate="print"/>
              <a:stretch>
                <a:fillRect/>
              </a:stretch>
            </a:blipFill>
          </p:spPr>
          <p:txBody>
            <a:bodyPr wrap="square" lIns="0" tIns="0" rIns="0" bIns="0" rtlCol="0" anchor="ctr"/>
            <a:lstStyle/>
            <a:p>
              <a:pPr algn="ctr"/>
              <a:endParaRPr sz="800" dirty="0">
                <a:latin typeface="Montserrat" panose="00000500000000000000" pitchFamily="2" charset="0"/>
              </a:endParaRPr>
            </a:p>
          </p:txBody>
        </p:sp>
        <p:sp>
          <p:nvSpPr>
            <p:cNvPr id="28" name="object 39"/>
            <p:cNvSpPr/>
            <p:nvPr/>
          </p:nvSpPr>
          <p:spPr>
            <a:xfrm>
              <a:off x="1131892" y="1365280"/>
              <a:ext cx="120934" cy="123153"/>
            </a:xfrm>
            <a:custGeom>
              <a:avLst/>
              <a:gdLst/>
              <a:ahLst/>
              <a:cxnLst/>
              <a:rect l="l" t="t" r="r" b="b"/>
              <a:pathLst>
                <a:path w="69215" h="70485">
                  <a:moveTo>
                    <a:pt x="34519" y="70416"/>
                  </a:moveTo>
                  <a:lnTo>
                    <a:pt x="47871" y="67635"/>
                  </a:lnTo>
                  <a:lnTo>
                    <a:pt x="58713" y="60065"/>
                  </a:lnTo>
                  <a:lnTo>
                    <a:pt x="65991" y="48869"/>
                  </a:lnTo>
                  <a:lnTo>
                    <a:pt x="68651" y="35208"/>
                  </a:lnTo>
                  <a:lnTo>
                    <a:pt x="65991" y="21544"/>
                  </a:lnTo>
                  <a:lnTo>
                    <a:pt x="58713" y="10348"/>
                  </a:lnTo>
                  <a:lnTo>
                    <a:pt x="47871" y="2780"/>
                  </a:lnTo>
                  <a:lnTo>
                    <a:pt x="34519" y="0"/>
                  </a:lnTo>
                  <a:lnTo>
                    <a:pt x="21108" y="2780"/>
                  </a:lnTo>
                  <a:lnTo>
                    <a:pt x="10133" y="10348"/>
                  </a:lnTo>
                  <a:lnTo>
                    <a:pt x="2721" y="21544"/>
                  </a:lnTo>
                  <a:lnTo>
                    <a:pt x="0" y="35208"/>
                  </a:lnTo>
                  <a:lnTo>
                    <a:pt x="2721" y="48869"/>
                  </a:lnTo>
                  <a:lnTo>
                    <a:pt x="10133" y="60065"/>
                  </a:lnTo>
                  <a:lnTo>
                    <a:pt x="21108" y="67635"/>
                  </a:lnTo>
                  <a:lnTo>
                    <a:pt x="34519" y="7041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8</a:t>
              </a:r>
              <a:endParaRPr sz="800" dirty="0">
                <a:latin typeface="Montserrat" panose="00000500000000000000" pitchFamily="2" charset="0"/>
              </a:endParaRPr>
            </a:p>
          </p:txBody>
        </p:sp>
        <p:sp>
          <p:nvSpPr>
            <p:cNvPr id="35" name="object 46"/>
            <p:cNvSpPr/>
            <p:nvPr/>
          </p:nvSpPr>
          <p:spPr>
            <a:xfrm>
              <a:off x="2898676" y="1131934"/>
              <a:ext cx="120934" cy="123153"/>
            </a:xfrm>
            <a:custGeom>
              <a:avLst/>
              <a:gdLst/>
              <a:ahLst/>
              <a:cxnLst/>
              <a:rect l="l" t="t" r="r" b="b"/>
              <a:pathLst>
                <a:path w="69214" h="70485">
                  <a:moveTo>
                    <a:pt x="34132" y="70416"/>
                  </a:moveTo>
                  <a:lnTo>
                    <a:pt x="47543" y="67635"/>
                  </a:lnTo>
                  <a:lnTo>
                    <a:pt x="58519" y="60067"/>
                  </a:lnTo>
                  <a:lnTo>
                    <a:pt x="65931" y="48871"/>
                  </a:lnTo>
                  <a:lnTo>
                    <a:pt x="68652" y="35208"/>
                  </a:lnTo>
                  <a:lnTo>
                    <a:pt x="65931" y="21545"/>
                  </a:lnTo>
                  <a:lnTo>
                    <a:pt x="58519" y="10349"/>
                  </a:lnTo>
                  <a:lnTo>
                    <a:pt x="47543" y="2780"/>
                  </a:lnTo>
                  <a:lnTo>
                    <a:pt x="34132" y="0"/>
                  </a:lnTo>
                  <a:lnTo>
                    <a:pt x="20944" y="2780"/>
                  </a:lnTo>
                  <a:lnTo>
                    <a:pt x="10083" y="10349"/>
                  </a:lnTo>
                  <a:lnTo>
                    <a:pt x="2714" y="21545"/>
                  </a:lnTo>
                  <a:lnTo>
                    <a:pt x="0" y="35208"/>
                  </a:lnTo>
                  <a:lnTo>
                    <a:pt x="2714" y="48871"/>
                  </a:lnTo>
                  <a:lnTo>
                    <a:pt x="10083" y="60067"/>
                  </a:lnTo>
                  <a:lnTo>
                    <a:pt x="20944" y="67635"/>
                  </a:lnTo>
                  <a:lnTo>
                    <a:pt x="34132" y="7041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1</a:t>
              </a:r>
              <a:endParaRPr sz="800" dirty="0">
                <a:latin typeface="Montserrat" panose="00000500000000000000" pitchFamily="2" charset="0"/>
              </a:endParaRPr>
            </a:p>
          </p:txBody>
        </p:sp>
        <p:sp>
          <p:nvSpPr>
            <p:cNvPr id="36" name="object 47"/>
            <p:cNvSpPr/>
            <p:nvPr/>
          </p:nvSpPr>
          <p:spPr>
            <a:xfrm>
              <a:off x="2898676" y="1982790"/>
              <a:ext cx="120934" cy="123153"/>
            </a:xfrm>
            <a:custGeom>
              <a:avLst/>
              <a:gdLst/>
              <a:ahLst/>
              <a:cxnLst/>
              <a:rect l="l" t="t" r="r" b="b"/>
              <a:pathLst>
                <a:path w="69214" h="70485">
                  <a:moveTo>
                    <a:pt x="34132" y="70027"/>
                  </a:moveTo>
                  <a:lnTo>
                    <a:pt x="47543" y="67247"/>
                  </a:lnTo>
                  <a:lnTo>
                    <a:pt x="58519" y="59678"/>
                  </a:lnTo>
                  <a:lnTo>
                    <a:pt x="65931" y="48482"/>
                  </a:lnTo>
                  <a:lnTo>
                    <a:pt x="68652" y="34819"/>
                  </a:lnTo>
                  <a:lnTo>
                    <a:pt x="65931" y="21217"/>
                  </a:lnTo>
                  <a:lnTo>
                    <a:pt x="58519" y="10155"/>
                  </a:lnTo>
                  <a:lnTo>
                    <a:pt x="47543" y="2720"/>
                  </a:lnTo>
                  <a:lnTo>
                    <a:pt x="34132" y="0"/>
                  </a:lnTo>
                  <a:lnTo>
                    <a:pt x="20944" y="2720"/>
                  </a:lnTo>
                  <a:lnTo>
                    <a:pt x="10083" y="10155"/>
                  </a:lnTo>
                  <a:lnTo>
                    <a:pt x="2714" y="21217"/>
                  </a:lnTo>
                  <a:lnTo>
                    <a:pt x="0" y="34819"/>
                  </a:lnTo>
                  <a:lnTo>
                    <a:pt x="2714" y="48482"/>
                  </a:lnTo>
                  <a:lnTo>
                    <a:pt x="10083" y="59678"/>
                  </a:lnTo>
                  <a:lnTo>
                    <a:pt x="20944" y="67247"/>
                  </a:lnTo>
                  <a:lnTo>
                    <a:pt x="34132" y="70027"/>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3</a:t>
              </a:r>
              <a:endParaRPr sz="800" dirty="0">
                <a:latin typeface="Montserrat" panose="00000500000000000000" pitchFamily="2" charset="0"/>
              </a:endParaRPr>
            </a:p>
          </p:txBody>
        </p:sp>
        <p:sp>
          <p:nvSpPr>
            <p:cNvPr id="37" name="object 48"/>
            <p:cNvSpPr/>
            <p:nvPr/>
          </p:nvSpPr>
          <p:spPr>
            <a:xfrm>
              <a:off x="2898676" y="2129305"/>
              <a:ext cx="120934" cy="123153"/>
            </a:xfrm>
            <a:custGeom>
              <a:avLst/>
              <a:gdLst/>
              <a:ahLst/>
              <a:cxnLst/>
              <a:rect l="l" t="t" r="r" b="b"/>
              <a:pathLst>
                <a:path w="69214" h="70485">
                  <a:moveTo>
                    <a:pt x="34132" y="70418"/>
                  </a:moveTo>
                  <a:lnTo>
                    <a:pt x="47543" y="67637"/>
                  </a:lnTo>
                  <a:lnTo>
                    <a:pt x="58519" y="60068"/>
                  </a:lnTo>
                  <a:lnTo>
                    <a:pt x="65931" y="48873"/>
                  </a:lnTo>
                  <a:lnTo>
                    <a:pt x="68652" y="35212"/>
                  </a:lnTo>
                  <a:lnTo>
                    <a:pt x="65931" y="21548"/>
                  </a:lnTo>
                  <a:lnTo>
                    <a:pt x="58519" y="10350"/>
                  </a:lnTo>
                  <a:lnTo>
                    <a:pt x="47543" y="2781"/>
                  </a:lnTo>
                  <a:lnTo>
                    <a:pt x="34132" y="0"/>
                  </a:lnTo>
                  <a:lnTo>
                    <a:pt x="20944" y="2781"/>
                  </a:lnTo>
                  <a:lnTo>
                    <a:pt x="10083" y="10350"/>
                  </a:lnTo>
                  <a:lnTo>
                    <a:pt x="2714" y="21548"/>
                  </a:lnTo>
                  <a:lnTo>
                    <a:pt x="0" y="35212"/>
                  </a:lnTo>
                  <a:lnTo>
                    <a:pt x="2714" y="48873"/>
                  </a:lnTo>
                  <a:lnTo>
                    <a:pt x="10083" y="60068"/>
                  </a:lnTo>
                  <a:lnTo>
                    <a:pt x="20944" y="67637"/>
                  </a:lnTo>
                  <a:lnTo>
                    <a:pt x="34132" y="70418"/>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4</a:t>
              </a:r>
              <a:endParaRPr sz="800" dirty="0">
                <a:latin typeface="Montserrat" panose="00000500000000000000" pitchFamily="2" charset="0"/>
              </a:endParaRPr>
            </a:p>
          </p:txBody>
        </p:sp>
        <p:sp>
          <p:nvSpPr>
            <p:cNvPr id="38" name="object 49"/>
            <p:cNvSpPr/>
            <p:nvPr/>
          </p:nvSpPr>
          <p:spPr>
            <a:xfrm>
              <a:off x="2898676" y="2289870"/>
              <a:ext cx="120934" cy="123153"/>
            </a:xfrm>
            <a:custGeom>
              <a:avLst/>
              <a:gdLst/>
              <a:ahLst/>
              <a:cxnLst/>
              <a:rect l="l" t="t" r="r" b="b"/>
              <a:pathLst>
                <a:path w="69214" h="70485">
                  <a:moveTo>
                    <a:pt x="34132" y="70416"/>
                  </a:moveTo>
                  <a:lnTo>
                    <a:pt x="47543" y="67635"/>
                  </a:lnTo>
                  <a:lnTo>
                    <a:pt x="58519" y="60067"/>
                  </a:lnTo>
                  <a:lnTo>
                    <a:pt x="65931" y="48871"/>
                  </a:lnTo>
                  <a:lnTo>
                    <a:pt x="68652" y="35208"/>
                  </a:lnTo>
                  <a:lnTo>
                    <a:pt x="65931" y="21545"/>
                  </a:lnTo>
                  <a:lnTo>
                    <a:pt x="58519" y="10349"/>
                  </a:lnTo>
                  <a:lnTo>
                    <a:pt x="47543" y="2780"/>
                  </a:lnTo>
                  <a:lnTo>
                    <a:pt x="34132" y="0"/>
                  </a:lnTo>
                  <a:lnTo>
                    <a:pt x="20944" y="2780"/>
                  </a:lnTo>
                  <a:lnTo>
                    <a:pt x="10083" y="10349"/>
                  </a:lnTo>
                  <a:lnTo>
                    <a:pt x="2714" y="21545"/>
                  </a:lnTo>
                  <a:lnTo>
                    <a:pt x="0" y="35208"/>
                  </a:lnTo>
                  <a:lnTo>
                    <a:pt x="2714" y="48871"/>
                  </a:lnTo>
                  <a:lnTo>
                    <a:pt x="10083" y="60067"/>
                  </a:lnTo>
                  <a:lnTo>
                    <a:pt x="20944" y="67635"/>
                  </a:lnTo>
                  <a:lnTo>
                    <a:pt x="34132" y="7041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5</a:t>
              </a:r>
              <a:endParaRPr sz="800" dirty="0">
                <a:latin typeface="Montserrat" panose="00000500000000000000" pitchFamily="2" charset="0"/>
              </a:endParaRPr>
            </a:p>
          </p:txBody>
        </p:sp>
        <p:sp>
          <p:nvSpPr>
            <p:cNvPr id="39" name="object 50"/>
            <p:cNvSpPr/>
            <p:nvPr/>
          </p:nvSpPr>
          <p:spPr>
            <a:xfrm>
              <a:off x="2898676" y="2477403"/>
              <a:ext cx="120934" cy="123153"/>
            </a:xfrm>
            <a:custGeom>
              <a:avLst/>
              <a:gdLst/>
              <a:ahLst/>
              <a:cxnLst/>
              <a:rect l="l" t="t" r="r" b="b"/>
              <a:pathLst>
                <a:path w="69214" h="70485">
                  <a:moveTo>
                    <a:pt x="34132" y="70415"/>
                  </a:moveTo>
                  <a:lnTo>
                    <a:pt x="47543" y="67634"/>
                  </a:lnTo>
                  <a:lnTo>
                    <a:pt x="58519" y="60064"/>
                  </a:lnTo>
                  <a:lnTo>
                    <a:pt x="65931" y="48869"/>
                  </a:lnTo>
                  <a:lnTo>
                    <a:pt x="68652" y="35208"/>
                  </a:lnTo>
                  <a:lnTo>
                    <a:pt x="65931" y="21544"/>
                  </a:lnTo>
                  <a:lnTo>
                    <a:pt x="58519" y="10348"/>
                  </a:lnTo>
                  <a:lnTo>
                    <a:pt x="47543" y="2780"/>
                  </a:lnTo>
                  <a:lnTo>
                    <a:pt x="34132" y="0"/>
                  </a:lnTo>
                  <a:lnTo>
                    <a:pt x="20944" y="2780"/>
                  </a:lnTo>
                  <a:lnTo>
                    <a:pt x="10083" y="10348"/>
                  </a:lnTo>
                  <a:lnTo>
                    <a:pt x="2714" y="21544"/>
                  </a:lnTo>
                  <a:lnTo>
                    <a:pt x="0" y="35208"/>
                  </a:lnTo>
                  <a:lnTo>
                    <a:pt x="2714" y="48869"/>
                  </a:lnTo>
                  <a:lnTo>
                    <a:pt x="10083" y="60064"/>
                  </a:lnTo>
                  <a:lnTo>
                    <a:pt x="20944" y="67634"/>
                  </a:lnTo>
                  <a:lnTo>
                    <a:pt x="34132" y="70415"/>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6</a:t>
              </a:r>
              <a:endParaRPr sz="800" dirty="0">
                <a:latin typeface="Montserrat" panose="00000500000000000000" pitchFamily="2" charset="0"/>
              </a:endParaRPr>
            </a:p>
          </p:txBody>
        </p:sp>
        <p:sp>
          <p:nvSpPr>
            <p:cNvPr id="40" name="object 51"/>
            <p:cNvSpPr/>
            <p:nvPr/>
          </p:nvSpPr>
          <p:spPr>
            <a:xfrm>
              <a:off x="2898676" y="2658640"/>
              <a:ext cx="120934" cy="123153"/>
            </a:xfrm>
            <a:custGeom>
              <a:avLst/>
              <a:gdLst/>
              <a:ahLst/>
              <a:cxnLst/>
              <a:rect l="l" t="t" r="r" b="b"/>
              <a:pathLst>
                <a:path w="69214" h="70485">
                  <a:moveTo>
                    <a:pt x="34132" y="70418"/>
                  </a:moveTo>
                  <a:lnTo>
                    <a:pt x="47543" y="67637"/>
                  </a:lnTo>
                  <a:lnTo>
                    <a:pt x="58519" y="60068"/>
                  </a:lnTo>
                  <a:lnTo>
                    <a:pt x="65931" y="48872"/>
                  </a:lnTo>
                  <a:lnTo>
                    <a:pt x="68652" y="35210"/>
                  </a:lnTo>
                  <a:lnTo>
                    <a:pt x="65931" y="21547"/>
                  </a:lnTo>
                  <a:lnTo>
                    <a:pt x="58519" y="10350"/>
                  </a:lnTo>
                  <a:lnTo>
                    <a:pt x="47543" y="2781"/>
                  </a:lnTo>
                  <a:lnTo>
                    <a:pt x="34132" y="0"/>
                  </a:lnTo>
                  <a:lnTo>
                    <a:pt x="20944" y="2781"/>
                  </a:lnTo>
                  <a:lnTo>
                    <a:pt x="10083" y="10350"/>
                  </a:lnTo>
                  <a:lnTo>
                    <a:pt x="2714" y="21547"/>
                  </a:lnTo>
                  <a:lnTo>
                    <a:pt x="0" y="35210"/>
                  </a:lnTo>
                  <a:lnTo>
                    <a:pt x="2714" y="48872"/>
                  </a:lnTo>
                  <a:lnTo>
                    <a:pt x="10083" y="60068"/>
                  </a:lnTo>
                  <a:lnTo>
                    <a:pt x="20944" y="67637"/>
                  </a:lnTo>
                  <a:lnTo>
                    <a:pt x="34132" y="70418"/>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7</a:t>
              </a:r>
              <a:endParaRPr sz="800" dirty="0">
                <a:latin typeface="Montserrat" panose="00000500000000000000" pitchFamily="2" charset="0"/>
              </a:endParaRPr>
            </a:p>
          </p:txBody>
        </p:sp>
        <p:sp>
          <p:nvSpPr>
            <p:cNvPr id="41" name="object 52"/>
            <p:cNvSpPr/>
            <p:nvPr/>
          </p:nvSpPr>
          <p:spPr>
            <a:xfrm>
              <a:off x="2898676" y="1563855"/>
              <a:ext cx="120934" cy="123153"/>
            </a:xfrm>
            <a:custGeom>
              <a:avLst/>
              <a:gdLst/>
              <a:ahLst/>
              <a:cxnLst/>
              <a:rect l="l" t="t" r="r" b="b"/>
              <a:pathLst>
                <a:path w="69214" h="70485">
                  <a:moveTo>
                    <a:pt x="34131" y="70030"/>
                  </a:moveTo>
                  <a:lnTo>
                    <a:pt x="47542" y="67249"/>
                  </a:lnTo>
                  <a:lnTo>
                    <a:pt x="58518" y="59679"/>
                  </a:lnTo>
                  <a:lnTo>
                    <a:pt x="65930" y="48482"/>
                  </a:lnTo>
                  <a:lnTo>
                    <a:pt x="68652" y="34818"/>
                  </a:lnTo>
                  <a:lnTo>
                    <a:pt x="65930" y="21218"/>
                  </a:lnTo>
                  <a:lnTo>
                    <a:pt x="58518" y="10155"/>
                  </a:lnTo>
                  <a:lnTo>
                    <a:pt x="47542" y="2720"/>
                  </a:lnTo>
                  <a:lnTo>
                    <a:pt x="34131" y="0"/>
                  </a:lnTo>
                  <a:lnTo>
                    <a:pt x="20943" y="2720"/>
                  </a:lnTo>
                  <a:lnTo>
                    <a:pt x="10083" y="10155"/>
                  </a:lnTo>
                  <a:lnTo>
                    <a:pt x="2714" y="21218"/>
                  </a:lnTo>
                  <a:lnTo>
                    <a:pt x="0" y="34818"/>
                  </a:lnTo>
                  <a:lnTo>
                    <a:pt x="2714" y="48482"/>
                  </a:lnTo>
                  <a:lnTo>
                    <a:pt x="10083" y="59679"/>
                  </a:lnTo>
                  <a:lnTo>
                    <a:pt x="20943" y="67249"/>
                  </a:lnTo>
                  <a:lnTo>
                    <a:pt x="34131" y="70030"/>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2</a:t>
              </a:r>
              <a:endParaRPr sz="800" dirty="0">
                <a:latin typeface="Montserrat" panose="00000500000000000000" pitchFamily="2" charset="0"/>
              </a:endParaRPr>
            </a:p>
          </p:txBody>
        </p:sp>
        <p:grpSp>
          <p:nvGrpSpPr>
            <p:cNvPr id="22" name="21 Grupo"/>
            <p:cNvGrpSpPr/>
            <p:nvPr/>
          </p:nvGrpSpPr>
          <p:grpSpPr>
            <a:xfrm>
              <a:off x="1883868" y="1193510"/>
              <a:ext cx="1014808" cy="370345"/>
              <a:chOff x="1883868" y="1193510"/>
              <a:chExt cx="1014808" cy="370345"/>
            </a:xfrm>
          </p:grpSpPr>
          <p:cxnSp>
            <p:nvCxnSpPr>
              <p:cNvPr id="44" name="43 Conector recto"/>
              <p:cNvCxnSpPr/>
              <p:nvPr/>
            </p:nvCxnSpPr>
            <p:spPr>
              <a:xfrm flipV="1">
                <a:off x="1883868" y="1193510"/>
                <a:ext cx="1014808" cy="4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1888183" y="1193510"/>
                <a:ext cx="0" cy="3703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47 Conector recto"/>
            <p:cNvCxnSpPr/>
            <p:nvPr/>
          </p:nvCxnSpPr>
          <p:spPr>
            <a:xfrm>
              <a:off x="2210496" y="1625431"/>
              <a:ext cx="6881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2106588" y="2043459"/>
              <a:ext cx="7920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1761510" y="2196999"/>
              <a:ext cx="11371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1938436" y="2350885"/>
              <a:ext cx="9602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1850894" y="2537991"/>
              <a:ext cx="104778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1316342" y="2720216"/>
              <a:ext cx="158233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1192359" y="1488434"/>
              <a:ext cx="0" cy="61750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013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4" name="object 4"/>
          <p:cNvSpPr txBox="1"/>
          <p:nvPr/>
        </p:nvSpPr>
        <p:spPr>
          <a:xfrm>
            <a:off x="3474740" y="911275"/>
            <a:ext cx="1584176" cy="2346796"/>
          </a:xfrm>
          <a:prstGeom prst="rect">
            <a:avLst/>
          </a:prstGeom>
        </p:spPr>
        <p:txBody>
          <a:bodyPr vert="horz" wrap="square" lIns="0" tIns="0" rIns="0" bIns="0" rtlCol="0">
            <a:spAutoFit/>
          </a:bodyPr>
          <a:lstStyle/>
          <a:p>
            <a:pPr marL="228600" indent="-215900">
              <a:spcBef>
                <a:spcPts val="275"/>
              </a:spcBef>
              <a:buAutoNum type="arabicPeriod"/>
              <a:tabLst>
                <a:tab pos="229235" algn="l"/>
              </a:tabLst>
            </a:pPr>
            <a:r>
              <a:rPr lang="es-MX" sz="800" dirty="0">
                <a:latin typeface="Montserrat" panose="00000500000000000000" pitchFamily="2" charset="0"/>
              </a:rPr>
              <a:t>Unidad de carga</a:t>
            </a:r>
            <a:endParaRPr sz="800" dirty="0">
              <a:latin typeface="Montserrat" panose="00000500000000000000" pitchFamily="2" charset="0"/>
            </a:endParaRPr>
          </a:p>
          <a:p>
            <a:pPr marL="228600" indent="-215900">
              <a:spcBef>
                <a:spcPts val="275"/>
              </a:spcBef>
              <a:buAutoNum type="arabicPeriod"/>
              <a:tabLst>
                <a:tab pos="229235" algn="l"/>
              </a:tabLst>
            </a:pPr>
            <a:r>
              <a:rPr lang="es-MX" sz="800" dirty="0">
                <a:latin typeface="Montserrat" panose="00000500000000000000" pitchFamily="2" charset="0"/>
              </a:rPr>
              <a:t>Leva del embrague</a:t>
            </a:r>
          </a:p>
          <a:p>
            <a:pPr marL="228600" indent="-215900">
              <a:spcBef>
                <a:spcPts val="275"/>
              </a:spcBef>
              <a:buAutoNum type="arabicPeriod"/>
              <a:tabLst>
                <a:tab pos="229235" algn="l"/>
              </a:tabLst>
            </a:pPr>
            <a:r>
              <a:rPr lang="es-MX" sz="800" dirty="0">
                <a:latin typeface="Montserrat" panose="00000500000000000000" pitchFamily="2" charset="0"/>
              </a:rPr>
              <a:t>Indicador de cambio</a:t>
            </a:r>
            <a:endParaRPr sz="800" dirty="0">
              <a:latin typeface="Montserrat" panose="00000500000000000000" pitchFamily="2" charset="0"/>
            </a:endParaRPr>
          </a:p>
          <a:p>
            <a:pPr marL="228600" indent="-215900">
              <a:spcBef>
                <a:spcPts val="275"/>
              </a:spcBef>
              <a:buFont typeface="+mj-lt"/>
              <a:buAutoNum type="arabicPeriod"/>
              <a:tabLst>
                <a:tab pos="229235" algn="l"/>
              </a:tabLst>
            </a:pPr>
            <a:r>
              <a:rPr lang="es-CO" sz="800" dirty="0">
                <a:latin typeface="Montserrat" panose="00000500000000000000" pitchFamily="2" charset="0"/>
              </a:rPr>
              <a:t>Cuadro de indicadores</a:t>
            </a:r>
          </a:p>
          <a:p>
            <a:pPr marL="228600" indent="-215900">
              <a:spcBef>
                <a:spcPts val="275"/>
              </a:spcBef>
              <a:buFont typeface="+mj-lt"/>
              <a:buAutoNum type="arabicPeriod"/>
              <a:tabLst>
                <a:tab pos="229235" algn="l"/>
              </a:tabLst>
            </a:pPr>
            <a:r>
              <a:rPr lang="es-CO" sz="800" dirty="0">
                <a:latin typeface="Montserrat" panose="00000500000000000000" pitchFamily="2" charset="0"/>
              </a:rPr>
              <a:t>Interruptor luces de parqueo</a:t>
            </a:r>
          </a:p>
          <a:p>
            <a:pPr marL="228600" indent="-215900">
              <a:spcBef>
                <a:spcPts val="275"/>
              </a:spcBef>
              <a:buFont typeface="+mj-lt"/>
              <a:buAutoNum type="arabicPeriod"/>
              <a:tabLst>
                <a:tab pos="229235" algn="l"/>
              </a:tabLst>
            </a:pPr>
            <a:r>
              <a:rPr lang="es-CO" sz="800" dirty="0">
                <a:latin typeface="Montserrat" panose="00000500000000000000" pitchFamily="2" charset="0"/>
              </a:rPr>
              <a:t>Palanca de Choke</a:t>
            </a:r>
          </a:p>
          <a:p>
            <a:pPr marL="228600" indent="-215900">
              <a:spcBef>
                <a:spcPts val="275"/>
              </a:spcBef>
              <a:buFont typeface="+mj-lt"/>
              <a:buAutoNum type="arabicPeriod"/>
              <a:tabLst>
                <a:tab pos="229235" algn="l"/>
              </a:tabLst>
            </a:pPr>
            <a:r>
              <a:rPr lang="es-CO" sz="800" dirty="0">
                <a:latin typeface="Montserrat" panose="00000500000000000000" pitchFamily="2" charset="0"/>
              </a:rPr>
              <a:t>Altavoz</a:t>
            </a:r>
          </a:p>
          <a:p>
            <a:pPr marL="228600" indent="-215900">
              <a:spcBef>
                <a:spcPts val="275"/>
              </a:spcBef>
              <a:buFont typeface="+mj-lt"/>
              <a:buAutoNum type="arabicPeriod"/>
              <a:tabLst>
                <a:tab pos="229235" algn="l"/>
              </a:tabLst>
            </a:pPr>
            <a:r>
              <a:rPr lang="es-CO" sz="800" dirty="0">
                <a:latin typeface="Montserrat" panose="00000500000000000000" pitchFamily="2" charset="0"/>
              </a:rPr>
              <a:t>Guantera</a:t>
            </a:r>
          </a:p>
          <a:p>
            <a:pPr marL="228600" indent="-215900">
              <a:spcBef>
                <a:spcPts val="275"/>
              </a:spcBef>
              <a:buFont typeface="+mj-lt"/>
              <a:buAutoNum type="arabicPeriod"/>
              <a:tabLst>
                <a:tab pos="229235" algn="l"/>
              </a:tabLst>
            </a:pPr>
            <a:r>
              <a:rPr lang="es-CO" sz="800" dirty="0">
                <a:latin typeface="Montserrat" panose="00000500000000000000" pitchFamily="2" charset="0"/>
              </a:rPr>
              <a:t>Interruptor de encendido</a:t>
            </a:r>
          </a:p>
          <a:p>
            <a:pPr marL="228600" indent="-215900">
              <a:spcBef>
                <a:spcPts val="275"/>
              </a:spcBef>
              <a:buFont typeface="+mj-lt"/>
              <a:buAutoNum type="arabicPeriod"/>
              <a:tabLst>
                <a:tab pos="229235" algn="l"/>
              </a:tabLst>
            </a:pPr>
            <a:r>
              <a:rPr lang="es-CO" sz="800" dirty="0">
                <a:latin typeface="Montserrat" panose="00000500000000000000" pitchFamily="2" charset="0"/>
              </a:rPr>
              <a:t>Acelerador</a:t>
            </a:r>
          </a:p>
          <a:p>
            <a:pPr marL="228600" indent="-215900">
              <a:spcBef>
                <a:spcPts val="275"/>
              </a:spcBef>
              <a:buFont typeface="+mj-lt"/>
              <a:buAutoNum type="arabicPeriod"/>
              <a:tabLst>
                <a:tab pos="229235" algn="l"/>
              </a:tabLst>
            </a:pPr>
            <a:r>
              <a:rPr lang="es-CO" sz="800" dirty="0">
                <a:latin typeface="Montserrat" panose="00000500000000000000" pitchFamily="2" charset="0"/>
              </a:rPr>
              <a:t>Comando derecho</a:t>
            </a:r>
          </a:p>
          <a:p>
            <a:pPr marL="228600" indent="-215900">
              <a:spcBef>
                <a:spcPts val="275"/>
              </a:spcBef>
              <a:buFont typeface="+mj-lt"/>
              <a:buAutoNum type="arabicPeriod"/>
              <a:tabLst>
                <a:tab pos="229235" algn="l"/>
              </a:tabLst>
            </a:pPr>
            <a:r>
              <a:rPr lang="es-CO" sz="800" dirty="0">
                <a:latin typeface="Montserrat" panose="00000500000000000000" pitchFamily="2" charset="0"/>
              </a:rPr>
              <a:t>Velocímetro</a:t>
            </a:r>
          </a:p>
          <a:p>
            <a:pPr marL="228600" indent="-215900">
              <a:spcBef>
                <a:spcPts val="275"/>
              </a:spcBef>
              <a:buFont typeface="+mj-lt"/>
              <a:buAutoNum type="arabicPeriod"/>
              <a:tabLst>
                <a:tab pos="229235" algn="l"/>
              </a:tabLst>
            </a:pPr>
            <a:r>
              <a:rPr lang="es-CO" sz="800" dirty="0">
                <a:latin typeface="Montserrat" panose="00000500000000000000" pitchFamily="2" charset="0"/>
              </a:rPr>
              <a:t>Comando izquierdo</a:t>
            </a:r>
          </a:p>
          <a:p>
            <a:pPr marL="228600" indent="-215900">
              <a:spcBef>
                <a:spcPts val="275"/>
              </a:spcBef>
              <a:buFont typeface="+mj-lt"/>
              <a:buAutoNum type="arabicPeriod"/>
              <a:tabLst>
                <a:tab pos="229235" algn="l"/>
              </a:tabLst>
            </a:pPr>
            <a:r>
              <a:rPr lang="es-CO" sz="800" dirty="0">
                <a:latin typeface="Montserrat" panose="00000500000000000000" pitchFamily="2" charset="0"/>
              </a:rPr>
              <a:t>Compartimiento</a:t>
            </a:r>
          </a:p>
        </p:txBody>
      </p:sp>
      <p:grpSp>
        <p:nvGrpSpPr>
          <p:cNvPr id="3" name="2 Grupo"/>
          <p:cNvGrpSpPr>
            <a:grpSpLocks noChangeAspect="1"/>
          </p:cNvGrpSpPr>
          <p:nvPr/>
        </p:nvGrpSpPr>
        <p:grpSpPr>
          <a:xfrm>
            <a:off x="273966" y="917778"/>
            <a:ext cx="3056758" cy="2314472"/>
            <a:chOff x="427474" y="846820"/>
            <a:chExt cx="3128766" cy="2368994"/>
          </a:xfrm>
        </p:grpSpPr>
        <p:sp>
          <p:nvSpPr>
            <p:cNvPr id="25" name="object 5"/>
            <p:cNvSpPr/>
            <p:nvPr/>
          </p:nvSpPr>
          <p:spPr>
            <a:xfrm>
              <a:off x="427474" y="1100268"/>
              <a:ext cx="3128766" cy="2115546"/>
            </a:xfrm>
            <a:prstGeom prst="rect">
              <a:avLst/>
            </a:prstGeom>
            <a:blipFill>
              <a:blip r:embed="rId3" cstate="print"/>
              <a:stretch>
                <a:fillRect/>
              </a:stretch>
            </a:blipFill>
          </p:spPr>
          <p:txBody>
            <a:bodyPr wrap="square" lIns="0" tIns="0" rIns="0" bIns="0" rtlCol="0" anchor="ctr"/>
            <a:lstStyle/>
            <a:p>
              <a:pPr algn="ctr"/>
              <a:endParaRPr sz="800" dirty="0">
                <a:latin typeface="Montserrat" panose="00000500000000000000" pitchFamily="2" charset="0"/>
              </a:endParaRPr>
            </a:p>
          </p:txBody>
        </p:sp>
        <p:sp>
          <p:nvSpPr>
            <p:cNvPr id="29" name="object 11"/>
            <p:cNvSpPr/>
            <p:nvPr/>
          </p:nvSpPr>
          <p:spPr>
            <a:xfrm>
              <a:off x="706409" y="3049619"/>
              <a:ext cx="128905" cy="131445"/>
            </a:xfrm>
            <a:custGeom>
              <a:avLst/>
              <a:gdLst/>
              <a:ahLst/>
              <a:cxnLst/>
              <a:rect l="l" t="t" r="r" b="b"/>
              <a:pathLst>
                <a:path w="128905" h="131444">
                  <a:moveTo>
                    <a:pt x="64317" y="131194"/>
                  </a:moveTo>
                  <a:lnTo>
                    <a:pt x="89305" y="126013"/>
                  </a:lnTo>
                  <a:lnTo>
                    <a:pt x="109753" y="111911"/>
                  </a:lnTo>
                  <a:lnTo>
                    <a:pt x="123562" y="91051"/>
                  </a:lnTo>
                  <a:lnTo>
                    <a:pt x="128631" y="65595"/>
                  </a:lnTo>
                  <a:lnTo>
                    <a:pt x="123562" y="40140"/>
                  </a:lnTo>
                  <a:lnTo>
                    <a:pt x="109753" y="19281"/>
                  </a:lnTo>
                  <a:lnTo>
                    <a:pt x="89305" y="5180"/>
                  </a:lnTo>
                  <a:lnTo>
                    <a:pt x="64317" y="0"/>
                  </a:lnTo>
                  <a:lnTo>
                    <a:pt x="39330" y="5180"/>
                  </a:lnTo>
                  <a:lnTo>
                    <a:pt x="18880" y="19281"/>
                  </a:lnTo>
                  <a:lnTo>
                    <a:pt x="5070" y="40140"/>
                  </a:lnTo>
                  <a:lnTo>
                    <a:pt x="0" y="65595"/>
                  </a:lnTo>
                  <a:lnTo>
                    <a:pt x="5070" y="91051"/>
                  </a:lnTo>
                  <a:lnTo>
                    <a:pt x="18880" y="111911"/>
                  </a:lnTo>
                  <a:lnTo>
                    <a:pt x="39330" y="126013"/>
                  </a:lnTo>
                  <a:lnTo>
                    <a:pt x="64317"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14</a:t>
              </a:r>
              <a:endParaRPr sz="800" dirty="0">
                <a:latin typeface="Montserrat" panose="00000500000000000000" pitchFamily="2" charset="0"/>
              </a:endParaRPr>
            </a:p>
          </p:txBody>
        </p:sp>
        <p:sp>
          <p:nvSpPr>
            <p:cNvPr id="30" name="object 12"/>
            <p:cNvSpPr/>
            <p:nvPr/>
          </p:nvSpPr>
          <p:spPr>
            <a:xfrm>
              <a:off x="1301144" y="3049619"/>
              <a:ext cx="128905" cy="131445"/>
            </a:xfrm>
            <a:custGeom>
              <a:avLst/>
              <a:gdLst/>
              <a:ahLst/>
              <a:cxnLst/>
              <a:rect l="l" t="t" r="r" b="b"/>
              <a:pathLst>
                <a:path w="128905" h="131444">
                  <a:moveTo>
                    <a:pt x="64317" y="131194"/>
                  </a:moveTo>
                  <a:lnTo>
                    <a:pt x="89305" y="126013"/>
                  </a:lnTo>
                  <a:lnTo>
                    <a:pt x="109753" y="111911"/>
                  </a:lnTo>
                  <a:lnTo>
                    <a:pt x="123562" y="91051"/>
                  </a:lnTo>
                  <a:lnTo>
                    <a:pt x="128631" y="65595"/>
                  </a:lnTo>
                  <a:lnTo>
                    <a:pt x="123562" y="40140"/>
                  </a:lnTo>
                  <a:lnTo>
                    <a:pt x="109753" y="19281"/>
                  </a:lnTo>
                  <a:lnTo>
                    <a:pt x="89305" y="5180"/>
                  </a:lnTo>
                  <a:lnTo>
                    <a:pt x="64317" y="0"/>
                  </a:lnTo>
                  <a:lnTo>
                    <a:pt x="39329" y="5180"/>
                  </a:lnTo>
                  <a:lnTo>
                    <a:pt x="18880" y="19281"/>
                  </a:lnTo>
                  <a:lnTo>
                    <a:pt x="5070" y="40140"/>
                  </a:lnTo>
                  <a:lnTo>
                    <a:pt x="0" y="65595"/>
                  </a:lnTo>
                  <a:lnTo>
                    <a:pt x="5070" y="91051"/>
                  </a:lnTo>
                  <a:lnTo>
                    <a:pt x="18880" y="111911"/>
                  </a:lnTo>
                  <a:lnTo>
                    <a:pt x="39329" y="126013"/>
                  </a:lnTo>
                  <a:lnTo>
                    <a:pt x="64317"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13</a:t>
              </a:r>
              <a:endParaRPr sz="800" dirty="0">
                <a:latin typeface="Montserrat" panose="00000500000000000000" pitchFamily="2" charset="0"/>
              </a:endParaRPr>
            </a:p>
          </p:txBody>
        </p:sp>
        <p:sp>
          <p:nvSpPr>
            <p:cNvPr id="31" name="object 13"/>
            <p:cNvSpPr/>
            <p:nvPr/>
          </p:nvSpPr>
          <p:spPr>
            <a:xfrm>
              <a:off x="1811332" y="3049619"/>
              <a:ext cx="128905" cy="131445"/>
            </a:xfrm>
            <a:custGeom>
              <a:avLst/>
              <a:gdLst/>
              <a:ahLst/>
              <a:cxnLst/>
              <a:rect l="l" t="t" r="r" b="b"/>
              <a:pathLst>
                <a:path w="128905" h="131444">
                  <a:moveTo>
                    <a:pt x="64314" y="131194"/>
                  </a:moveTo>
                  <a:lnTo>
                    <a:pt x="89301" y="126013"/>
                  </a:lnTo>
                  <a:lnTo>
                    <a:pt x="109749" y="111911"/>
                  </a:lnTo>
                  <a:lnTo>
                    <a:pt x="123558" y="91051"/>
                  </a:lnTo>
                  <a:lnTo>
                    <a:pt x="128628" y="65595"/>
                  </a:lnTo>
                  <a:lnTo>
                    <a:pt x="123558" y="40140"/>
                  </a:lnTo>
                  <a:lnTo>
                    <a:pt x="109749" y="19281"/>
                  </a:lnTo>
                  <a:lnTo>
                    <a:pt x="89301" y="5180"/>
                  </a:lnTo>
                  <a:lnTo>
                    <a:pt x="64314" y="0"/>
                  </a:lnTo>
                  <a:lnTo>
                    <a:pt x="39326" y="5180"/>
                  </a:lnTo>
                  <a:lnTo>
                    <a:pt x="18878" y="19281"/>
                  </a:lnTo>
                  <a:lnTo>
                    <a:pt x="5069" y="40140"/>
                  </a:lnTo>
                  <a:lnTo>
                    <a:pt x="0" y="65595"/>
                  </a:lnTo>
                  <a:lnTo>
                    <a:pt x="5069" y="91051"/>
                  </a:lnTo>
                  <a:lnTo>
                    <a:pt x="18878" y="111911"/>
                  </a:lnTo>
                  <a:lnTo>
                    <a:pt x="39326" y="126013"/>
                  </a:lnTo>
                  <a:lnTo>
                    <a:pt x="64314"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12</a:t>
              </a:r>
              <a:endParaRPr sz="800" dirty="0">
                <a:latin typeface="Montserrat" panose="00000500000000000000" pitchFamily="2" charset="0"/>
              </a:endParaRPr>
            </a:p>
          </p:txBody>
        </p:sp>
        <p:sp>
          <p:nvSpPr>
            <p:cNvPr id="32" name="object 14"/>
            <p:cNvSpPr/>
            <p:nvPr/>
          </p:nvSpPr>
          <p:spPr>
            <a:xfrm>
              <a:off x="2080155" y="3049619"/>
              <a:ext cx="128905" cy="131445"/>
            </a:xfrm>
            <a:custGeom>
              <a:avLst/>
              <a:gdLst/>
              <a:ahLst/>
              <a:cxnLst/>
              <a:rect l="l" t="t" r="r" b="b"/>
              <a:pathLst>
                <a:path w="128905" h="131444">
                  <a:moveTo>
                    <a:pt x="64314" y="131194"/>
                  </a:moveTo>
                  <a:lnTo>
                    <a:pt x="89301" y="126013"/>
                  </a:lnTo>
                  <a:lnTo>
                    <a:pt x="109749" y="111911"/>
                  </a:lnTo>
                  <a:lnTo>
                    <a:pt x="123558" y="91051"/>
                  </a:lnTo>
                  <a:lnTo>
                    <a:pt x="128628" y="65595"/>
                  </a:lnTo>
                  <a:lnTo>
                    <a:pt x="123558" y="40140"/>
                  </a:lnTo>
                  <a:lnTo>
                    <a:pt x="109749" y="19281"/>
                  </a:lnTo>
                  <a:lnTo>
                    <a:pt x="89301" y="5180"/>
                  </a:lnTo>
                  <a:lnTo>
                    <a:pt x="64314" y="0"/>
                  </a:lnTo>
                  <a:lnTo>
                    <a:pt x="39326" y="5180"/>
                  </a:lnTo>
                  <a:lnTo>
                    <a:pt x="18878" y="19281"/>
                  </a:lnTo>
                  <a:lnTo>
                    <a:pt x="5069" y="40140"/>
                  </a:lnTo>
                  <a:lnTo>
                    <a:pt x="0" y="65595"/>
                  </a:lnTo>
                  <a:lnTo>
                    <a:pt x="5069" y="91051"/>
                  </a:lnTo>
                  <a:lnTo>
                    <a:pt x="18878" y="111911"/>
                  </a:lnTo>
                  <a:lnTo>
                    <a:pt x="39326" y="126013"/>
                  </a:lnTo>
                  <a:lnTo>
                    <a:pt x="64314"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11</a:t>
              </a:r>
              <a:endParaRPr sz="800" dirty="0">
                <a:latin typeface="Montserrat" panose="00000500000000000000" pitchFamily="2" charset="0"/>
              </a:endParaRPr>
            </a:p>
          </p:txBody>
        </p:sp>
        <p:sp>
          <p:nvSpPr>
            <p:cNvPr id="33" name="object 15"/>
            <p:cNvSpPr/>
            <p:nvPr/>
          </p:nvSpPr>
          <p:spPr>
            <a:xfrm>
              <a:off x="2409763" y="3032474"/>
              <a:ext cx="146050" cy="148590"/>
            </a:xfrm>
            <a:custGeom>
              <a:avLst/>
              <a:gdLst/>
              <a:ahLst/>
              <a:cxnLst/>
              <a:rect l="l" t="t" r="r" b="b"/>
              <a:pathLst>
                <a:path w="146050" h="148589">
                  <a:moveTo>
                    <a:pt x="72753" y="148407"/>
                  </a:moveTo>
                  <a:lnTo>
                    <a:pt x="101017" y="142546"/>
                  </a:lnTo>
                  <a:lnTo>
                    <a:pt x="124147" y="126593"/>
                  </a:lnTo>
                  <a:lnTo>
                    <a:pt x="139766" y="102997"/>
                  </a:lnTo>
                  <a:lnTo>
                    <a:pt x="145501" y="74203"/>
                  </a:lnTo>
                  <a:lnTo>
                    <a:pt x="139766" y="45407"/>
                  </a:lnTo>
                  <a:lnTo>
                    <a:pt x="124147" y="21811"/>
                  </a:lnTo>
                  <a:lnTo>
                    <a:pt x="101017" y="5860"/>
                  </a:lnTo>
                  <a:lnTo>
                    <a:pt x="72753" y="0"/>
                  </a:lnTo>
                  <a:lnTo>
                    <a:pt x="44485" y="5860"/>
                  </a:lnTo>
                  <a:lnTo>
                    <a:pt x="21354" y="21811"/>
                  </a:lnTo>
                  <a:lnTo>
                    <a:pt x="5734" y="45407"/>
                  </a:lnTo>
                  <a:lnTo>
                    <a:pt x="0" y="74203"/>
                  </a:lnTo>
                  <a:lnTo>
                    <a:pt x="5734" y="102997"/>
                  </a:lnTo>
                  <a:lnTo>
                    <a:pt x="21354" y="126593"/>
                  </a:lnTo>
                  <a:lnTo>
                    <a:pt x="44485" y="142546"/>
                  </a:lnTo>
                  <a:lnTo>
                    <a:pt x="72753" y="148407"/>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10</a:t>
              </a:r>
              <a:endParaRPr sz="800" dirty="0">
                <a:latin typeface="Montserrat" panose="00000500000000000000" pitchFamily="2" charset="0"/>
              </a:endParaRPr>
            </a:p>
          </p:txBody>
        </p:sp>
        <p:sp>
          <p:nvSpPr>
            <p:cNvPr id="34" name="object 16"/>
            <p:cNvSpPr/>
            <p:nvPr/>
          </p:nvSpPr>
          <p:spPr>
            <a:xfrm>
              <a:off x="2699114" y="3049619"/>
              <a:ext cx="128905" cy="131445"/>
            </a:xfrm>
            <a:custGeom>
              <a:avLst/>
              <a:gdLst/>
              <a:ahLst/>
              <a:cxnLst/>
              <a:rect l="l" t="t" r="r" b="b"/>
              <a:pathLst>
                <a:path w="128905" h="131444">
                  <a:moveTo>
                    <a:pt x="64317" y="131194"/>
                  </a:moveTo>
                  <a:lnTo>
                    <a:pt x="89305" y="126013"/>
                  </a:lnTo>
                  <a:lnTo>
                    <a:pt x="109753" y="111911"/>
                  </a:lnTo>
                  <a:lnTo>
                    <a:pt x="123562" y="91051"/>
                  </a:lnTo>
                  <a:lnTo>
                    <a:pt x="128631" y="65595"/>
                  </a:lnTo>
                  <a:lnTo>
                    <a:pt x="123562" y="40140"/>
                  </a:lnTo>
                  <a:lnTo>
                    <a:pt x="109753" y="19281"/>
                  </a:lnTo>
                  <a:lnTo>
                    <a:pt x="89305" y="5180"/>
                  </a:lnTo>
                  <a:lnTo>
                    <a:pt x="64317" y="0"/>
                  </a:lnTo>
                  <a:lnTo>
                    <a:pt x="39329" y="5180"/>
                  </a:lnTo>
                  <a:lnTo>
                    <a:pt x="18880" y="19281"/>
                  </a:lnTo>
                  <a:lnTo>
                    <a:pt x="5070" y="40140"/>
                  </a:lnTo>
                  <a:lnTo>
                    <a:pt x="0" y="65595"/>
                  </a:lnTo>
                  <a:lnTo>
                    <a:pt x="5070" y="91051"/>
                  </a:lnTo>
                  <a:lnTo>
                    <a:pt x="18880" y="111911"/>
                  </a:lnTo>
                  <a:lnTo>
                    <a:pt x="39329" y="126013"/>
                  </a:lnTo>
                  <a:lnTo>
                    <a:pt x="64317"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9</a:t>
              </a:r>
              <a:endParaRPr sz="800" dirty="0">
                <a:latin typeface="Montserrat" panose="00000500000000000000" pitchFamily="2" charset="0"/>
              </a:endParaRPr>
            </a:p>
          </p:txBody>
        </p:sp>
        <p:sp>
          <p:nvSpPr>
            <p:cNvPr id="43" name="object 18"/>
            <p:cNvSpPr/>
            <p:nvPr/>
          </p:nvSpPr>
          <p:spPr>
            <a:xfrm>
              <a:off x="658717" y="978019"/>
              <a:ext cx="158750" cy="829310"/>
            </a:xfrm>
            <a:custGeom>
              <a:avLst/>
              <a:gdLst/>
              <a:ahLst/>
              <a:cxnLst/>
              <a:rect l="l" t="t" r="r" b="b"/>
              <a:pathLst>
                <a:path w="158750" h="829310">
                  <a:moveTo>
                    <a:pt x="158259" y="828989"/>
                  </a:moveTo>
                  <a:lnTo>
                    <a:pt x="1443" y="810248"/>
                  </a:lnTo>
                  <a:lnTo>
                    <a:pt x="0"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46" name="object 19"/>
            <p:cNvSpPr/>
            <p:nvPr/>
          </p:nvSpPr>
          <p:spPr>
            <a:xfrm>
              <a:off x="1262843" y="978019"/>
              <a:ext cx="0" cy="1108710"/>
            </a:xfrm>
            <a:custGeom>
              <a:avLst/>
              <a:gdLst/>
              <a:ahLst/>
              <a:cxnLst/>
              <a:rect l="l" t="t" r="r" b="b"/>
              <a:pathLst>
                <a:path w="6350" h="1108710">
                  <a:moveTo>
                    <a:pt x="0" y="1108680"/>
                  </a:moveTo>
                  <a:lnTo>
                    <a:pt x="5782"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47" name="object 20"/>
            <p:cNvSpPr/>
            <p:nvPr/>
          </p:nvSpPr>
          <p:spPr>
            <a:xfrm>
              <a:off x="918042" y="978019"/>
              <a:ext cx="7200" cy="745490"/>
            </a:xfrm>
            <a:custGeom>
              <a:avLst/>
              <a:gdLst/>
              <a:ahLst/>
              <a:cxnLst/>
              <a:rect l="l" t="t" r="r" b="b"/>
              <a:pathLst>
                <a:path w="6984" h="745489">
                  <a:moveTo>
                    <a:pt x="6504" y="744973"/>
                  </a:moveTo>
                  <a:lnTo>
                    <a:pt x="0"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49" name="object 21"/>
            <p:cNvSpPr/>
            <p:nvPr/>
          </p:nvSpPr>
          <p:spPr>
            <a:xfrm>
              <a:off x="1489755" y="972972"/>
              <a:ext cx="0" cy="684530"/>
            </a:xfrm>
            <a:custGeom>
              <a:avLst/>
              <a:gdLst/>
              <a:ahLst/>
              <a:cxnLst/>
              <a:rect l="l" t="t" r="r" b="b"/>
              <a:pathLst>
                <a:path w="8255" h="684530">
                  <a:moveTo>
                    <a:pt x="7948" y="684096"/>
                  </a:moveTo>
                  <a:lnTo>
                    <a:pt x="0"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51" name="object 22"/>
            <p:cNvSpPr/>
            <p:nvPr/>
          </p:nvSpPr>
          <p:spPr>
            <a:xfrm>
              <a:off x="1902383" y="978019"/>
              <a:ext cx="0" cy="652145"/>
            </a:xfrm>
            <a:custGeom>
              <a:avLst/>
              <a:gdLst/>
              <a:ahLst/>
              <a:cxnLst/>
              <a:rect l="l" t="t" r="r" b="b"/>
              <a:pathLst>
                <a:path w="6985" h="652144">
                  <a:moveTo>
                    <a:pt x="0" y="651657"/>
                  </a:moveTo>
                  <a:lnTo>
                    <a:pt x="6504"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53" name="object 23"/>
            <p:cNvSpPr/>
            <p:nvPr/>
          </p:nvSpPr>
          <p:spPr>
            <a:xfrm>
              <a:off x="2359094" y="978019"/>
              <a:ext cx="0" cy="957580"/>
            </a:xfrm>
            <a:custGeom>
              <a:avLst/>
              <a:gdLst/>
              <a:ahLst/>
              <a:cxnLst/>
              <a:rect l="l" t="t" r="r" b="b"/>
              <a:pathLst>
                <a:path w="8889" h="957580">
                  <a:moveTo>
                    <a:pt x="8671" y="957304"/>
                  </a:moveTo>
                  <a:lnTo>
                    <a:pt x="0"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55" name="object 24"/>
            <p:cNvSpPr/>
            <p:nvPr/>
          </p:nvSpPr>
          <p:spPr>
            <a:xfrm>
              <a:off x="2776057" y="978019"/>
              <a:ext cx="0" cy="765810"/>
            </a:xfrm>
            <a:custGeom>
              <a:avLst/>
              <a:gdLst/>
              <a:ahLst/>
              <a:cxnLst/>
              <a:rect l="l" t="t" r="r" b="b"/>
              <a:pathLst>
                <a:path w="6350" h="765810">
                  <a:moveTo>
                    <a:pt x="0" y="765554"/>
                  </a:moveTo>
                  <a:lnTo>
                    <a:pt x="5781" y="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56" name="object 25"/>
            <p:cNvSpPr/>
            <p:nvPr/>
          </p:nvSpPr>
          <p:spPr>
            <a:xfrm>
              <a:off x="2449426" y="2239524"/>
              <a:ext cx="316230" cy="807562"/>
            </a:xfrm>
            <a:custGeom>
              <a:avLst/>
              <a:gdLst/>
              <a:ahLst/>
              <a:cxnLst/>
              <a:rect l="l" t="t" r="r" b="b"/>
              <a:pathLst>
                <a:path w="316230" h="794385">
                  <a:moveTo>
                    <a:pt x="0" y="0"/>
                  </a:moveTo>
                  <a:lnTo>
                    <a:pt x="315791" y="267440"/>
                  </a:lnTo>
                  <a:lnTo>
                    <a:pt x="313623" y="794390"/>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59" name="object 26"/>
            <p:cNvSpPr/>
            <p:nvPr/>
          </p:nvSpPr>
          <p:spPr>
            <a:xfrm>
              <a:off x="2481220" y="2743405"/>
              <a:ext cx="0" cy="289560"/>
            </a:xfrm>
            <a:custGeom>
              <a:avLst/>
              <a:gdLst/>
              <a:ahLst/>
              <a:cxnLst/>
              <a:rect l="l" t="t" r="r" b="b"/>
              <a:pathLst>
                <a:path w="3810" h="289560">
                  <a:moveTo>
                    <a:pt x="3614" y="0"/>
                  </a:moveTo>
                  <a:lnTo>
                    <a:pt x="0" y="289068"/>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0" name="object 27"/>
            <p:cNvSpPr/>
            <p:nvPr/>
          </p:nvSpPr>
          <p:spPr>
            <a:xfrm>
              <a:off x="2144469" y="2607031"/>
              <a:ext cx="0" cy="440055"/>
            </a:xfrm>
            <a:custGeom>
              <a:avLst/>
              <a:gdLst/>
              <a:ahLst/>
              <a:cxnLst/>
              <a:rect l="l" t="t" r="r" b="b"/>
              <a:pathLst>
                <a:path h="440055">
                  <a:moveTo>
                    <a:pt x="0" y="0"/>
                  </a:moveTo>
                  <a:lnTo>
                    <a:pt x="0" y="439728"/>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1" name="object 28"/>
            <p:cNvSpPr/>
            <p:nvPr/>
          </p:nvSpPr>
          <p:spPr>
            <a:xfrm>
              <a:off x="1878659" y="1969070"/>
              <a:ext cx="0" cy="1080000"/>
            </a:xfrm>
            <a:custGeom>
              <a:avLst/>
              <a:gdLst/>
              <a:ahLst/>
              <a:cxnLst/>
              <a:rect l="l" t="t" r="r" b="b"/>
              <a:pathLst>
                <a:path w="6985" h="1005839">
                  <a:moveTo>
                    <a:pt x="0" y="0"/>
                  </a:moveTo>
                  <a:lnTo>
                    <a:pt x="6502" y="1005606"/>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2" name="object 29"/>
            <p:cNvSpPr/>
            <p:nvPr/>
          </p:nvSpPr>
          <p:spPr>
            <a:xfrm>
              <a:off x="1359678" y="2398834"/>
              <a:ext cx="0" cy="648228"/>
            </a:xfrm>
            <a:custGeom>
              <a:avLst/>
              <a:gdLst/>
              <a:ahLst/>
              <a:cxnLst/>
              <a:rect l="l" t="t" r="r" b="b"/>
              <a:pathLst>
                <a:path w="1905" h="634364">
                  <a:moveTo>
                    <a:pt x="0" y="0"/>
                  </a:moveTo>
                  <a:lnTo>
                    <a:pt x="1443" y="634359"/>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3" name="object 30"/>
            <p:cNvSpPr/>
            <p:nvPr/>
          </p:nvSpPr>
          <p:spPr>
            <a:xfrm>
              <a:off x="767112" y="2332514"/>
              <a:ext cx="0" cy="717105"/>
            </a:xfrm>
            <a:custGeom>
              <a:avLst/>
              <a:gdLst/>
              <a:ahLst/>
              <a:cxnLst/>
              <a:rect l="l" t="t" r="r" b="b"/>
              <a:pathLst>
                <a:path h="700405">
                  <a:moveTo>
                    <a:pt x="0" y="0"/>
                  </a:moveTo>
                  <a:lnTo>
                    <a:pt x="0" y="699959"/>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4" name="object 31"/>
            <p:cNvSpPr/>
            <p:nvPr/>
          </p:nvSpPr>
          <p:spPr>
            <a:xfrm>
              <a:off x="3208193" y="2563192"/>
              <a:ext cx="1270" cy="483870"/>
            </a:xfrm>
            <a:custGeom>
              <a:avLst/>
              <a:gdLst/>
              <a:ahLst/>
              <a:cxnLst/>
              <a:rect l="l" t="t" r="r" b="b"/>
              <a:pathLst>
                <a:path w="1269" h="483869">
                  <a:moveTo>
                    <a:pt x="723" y="0"/>
                  </a:moveTo>
                  <a:lnTo>
                    <a:pt x="0" y="483696"/>
                  </a:lnTo>
                </a:path>
              </a:pathLst>
            </a:custGeom>
            <a:ln w="9525">
              <a:solidFill>
                <a:schemeClr val="tx1"/>
              </a:solidFill>
            </a:ln>
          </p:spPr>
          <p:txBody>
            <a:bodyPr wrap="square" lIns="0" tIns="0" rIns="0" bIns="0" rtlCol="0" anchor="ctr"/>
            <a:lstStyle/>
            <a:p>
              <a:pPr algn="ctr"/>
              <a:endParaRPr sz="800" dirty="0">
                <a:latin typeface="Montserrat" panose="00000500000000000000" pitchFamily="2" charset="0"/>
              </a:endParaRPr>
            </a:p>
          </p:txBody>
        </p:sp>
        <p:sp>
          <p:nvSpPr>
            <p:cNvPr id="65" name="object 32"/>
            <p:cNvSpPr/>
            <p:nvPr/>
          </p:nvSpPr>
          <p:spPr>
            <a:xfrm>
              <a:off x="594403" y="846820"/>
              <a:ext cx="128905" cy="131445"/>
            </a:xfrm>
            <a:custGeom>
              <a:avLst/>
              <a:gdLst/>
              <a:ahLst/>
              <a:cxnLst/>
              <a:rect l="l" t="t" r="r" b="b"/>
              <a:pathLst>
                <a:path w="128904" h="131444">
                  <a:moveTo>
                    <a:pt x="64314" y="131198"/>
                  </a:moveTo>
                  <a:lnTo>
                    <a:pt x="89301" y="126017"/>
                  </a:lnTo>
                  <a:lnTo>
                    <a:pt x="109749" y="111914"/>
                  </a:lnTo>
                  <a:lnTo>
                    <a:pt x="123558" y="91054"/>
                  </a:lnTo>
                  <a:lnTo>
                    <a:pt x="128628" y="65599"/>
                  </a:lnTo>
                  <a:lnTo>
                    <a:pt x="123558" y="40143"/>
                  </a:lnTo>
                  <a:lnTo>
                    <a:pt x="109749" y="19283"/>
                  </a:lnTo>
                  <a:lnTo>
                    <a:pt x="89301"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1</a:t>
              </a:r>
              <a:endParaRPr sz="800" dirty="0">
                <a:latin typeface="Montserrat" panose="00000500000000000000" pitchFamily="2" charset="0"/>
              </a:endParaRPr>
            </a:p>
          </p:txBody>
        </p:sp>
        <p:sp>
          <p:nvSpPr>
            <p:cNvPr id="66" name="object 33"/>
            <p:cNvSpPr/>
            <p:nvPr/>
          </p:nvSpPr>
          <p:spPr>
            <a:xfrm>
              <a:off x="853729" y="846820"/>
              <a:ext cx="128905" cy="131445"/>
            </a:xfrm>
            <a:custGeom>
              <a:avLst/>
              <a:gdLst/>
              <a:ahLst/>
              <a:cxnLst/>
              <a:rect l="l" t="t" r="r" b="b"/>
              <a:pathLst>
                <a:path w="128905" h="131444">
                  <a:moveTo>
                    <a:pt x="64314" y="131198"/>
                  </a:moveTo>
                  <a:lnTo>
                    <a:pt x="89301" y="126017"/>
                  </a:lnTo>
                  <a:lnTo>
                    <a:pt x="109749" y="111914"/>
                  </a:lnTo>
                  <a:lnTo>
                    <a:pt x="123558" y="91054"/>
                  </a:lnTo>
                  <a:lnTo>
                    <a:pt x="128628" y="65599"/>
                  </a:lnTo>
                  <a:lnTo>
                    <a:pt x="123558" y="40143"/>
                  </a:lnTo>
                  <a:lnTo>
                    <a:pt x="109749" y="19283"/>
                  </a:lnTo>
                  <a:lnTo>
                    <a:pt x="89301"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2</a:t>
              </a:r>
              <a:endParaRPr sz="800" dirty="0">
                <a:latin typeface="Montserrat" panose="00000500000000000000" pitchFamily="2" charset="0"/>
              </a:endParaRPr>
            </a:p>
          </p:txBody>
        </p:sp>
        <p:sp>
          <p:nvSpPr>
            <p:cNvPr id="67" name="object 34"/>
            <p:cNvSpPr/>
            <p:nvPr/>
          </p:nvSpPr>
          <p:spPr>
            <a:xfrm>
              <a:off x="1204311" y="846820"/>
              <a:ext cx="128905" cy="131445"/>
            </a:xfrm>
            <a:custGeom>
              <a:avLst/>
              <a:gdLst/>
              <a:ahLst/>
              <a:cxnLst/>
              <a:rect l="l" t="t" r="r" b="b"/>
              <a:pathLst>
                <a:path w="128905" h="131444">
                  <a:moveTo>
                    <a:pt x="64314" y="131198"/>
                  </a:moveTo>
                  <a:lnTo>
                    <a:pt x="89301" y="126017"/>
                  </a:lnTo>
                  <a:lnTo>
                    <a:pt x="109751" y="111914"/>
                  </a:lnTo>
                  <a:lnTo>
                    <a:pt x="123561" y="91054"/>
                  </a:lnTo>
                  <a:lnTo>
                    <a:pt x="128631" y="65599"/>
                  </a:lnTo>
                  <a:lnTo>
                    <a:pt x="123561" y="40143"/>
                  </a:lnTo>
                  <a:lnTo>
                    <a:pt x="109751" y="19283"/>
                  </a:lnTo>
                  <a:lnTo>
                    <a:pt x="89301"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3</a:t>
              </a:r>
              <a:endParaRPr sz="800" dirty="0">
                <a:latin typeface="Montserrat" panose="00000500000000000000" pitchFamily="2" charset="0"/>
              </a:endParaRPr>
            </a:p>
          </p:txBody>
        </p:sp>
        <p:sp>
          <p:nvSpPr>
            <p:cNvPr id="69" name="object 35"/>
            <p:cNvSpPr/>
            <p:nvPr/>
          </p:nvSpPr>
          <p:spPr>
            <a:xfrm>
              <a:off x="1428582" y="846820"/>
              <a:ext cx="128905" cy="131445"/>
            </a:xfrm>
            <a:custGeom>
              <a:avLst/>
              <a:gdLst/>
              <a:ahLst/>
              <a:cxnLst/>
              <a:rect l="l" t="t" r="r" b="b"/>
              <a:pathLst>
                <a:path w="128905" h="131444">
                  <a:moveTo>
                    <a:pt x="64314" y="131198"/>
                  </a:moveTo>
                  <a:lnTo>
                    <a:pt x="89301" y="126017"/>
                  </a:lnTo>
                  <a:lnTo>
                    <a:pt x="109749" y="111914"/>
                  </a:lnTo>
                  <a:lnTo>
                    <a:pt x="123558" y="91054"/>
                  </a:lnTo>
                  <a:lnTo>
                    <a:pt x="128628" y="65599"/>
                  </a:lnTo>
                  <a:lnTo>
                    <a:pt x="123558" y="40143"/>
                  </a:lnTo>
                  <a:lnTo>
                    <a:pt x="109749" y="19283"/>
                  </a:lnTo>
                  <a:lnTo>
                    <a:pt x="89301"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4</a:t>
              </a:r>
              <a:endParaRPr sz="800" dirty="0">
                <a:latin typeface="Montserrat" panose="00000500000000000000" pitchFamily="2" charset="0"/>
              </a:endParaRPr>
            </a:p>
          </p:txBody>
        </p:sp>
        <p:sp>
          <p:nvSpPr>
            <p:cNvPr id="70" name="object 37"/>
            <p:cNvSpPr/>
            <p:nvPr/>
          </p:nvSpPr>
          <p:spPr>
            <a:xfrm>
              <a:off x="1837429" y="846820"/>
              <a:ext cx="128905" cy="131445"/>
            </a:xfrm>
            <a:custGeom>
              <a:avLst/>
              <a:gdLst/>
              <a:ahLst/>
              <a:cxnLst/>
              <a:rect l="l" t="t" r="r" b="b"/>
              <a:pathLst>
                <a:path w="128905" h="131444">
                  <a:moveTo>
                    <a:pt x="64316" y="131198"/>
                  </a:moveTo>
                  <a:lnTo>
                    <a:pt x="89304" y="126017"/>
                  </a:lnTo>
                  <a:lnTo>
                    <a:pt x="109752" y="111914"/>
                  </a:lnTo>
                  <a:lnTo>
                    <a:pt x="123561" y="91054"/>
                  </a:lnTo>
                  <a:lnTo>
                    <a:pt x="128630" y="65599"/>
                  </a:lnTo>
                  <a:lnTo>
                    <a:pt x="123561" y="40143"/>
                  </a:lnTo>
                  <a:lnTo>
                    <a:pt x="109752" y="19283"/>
                  </a:lnTo>
                  <a:lnTo>
                    <a:pt x="89304" y="5181"/>
                  </a:lnTo>
                  <a:lnTo>
                    <a:pt x="64316" y="0"/>
                  </a:lnTo>
                  <a:lnTo>
                    <a:pt x="39329" y="5181"/>
                  </a:lnTo>
                  <a:lnTo>
                    <a:pt x="18879" y="19283"/>
                  </a:lnTo>
                  <a:lnTo>
                    <a:pt x="5070" y="40143"/>
                  </a:lnTo>
                  <a:lnTo>
                    <a:pt x="0" y="65599"/>
                  </a:lnTo>
                  <a:lnTo>
                    <a:pt x="5070" y="91054"/>
                  </a:lnTo>
                  <a:lnTo>
                    <a:pt x="18879" y="111914"/>
                  </a:lnTo>
                  <a:lnTo>
                    <a:pt x="39329" y="126017"/>
                  </a:lnTo>
                  <a:lnTo>
                    <a:pt x="64316"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5</a:t>
              </a:r>
              <a:endParaRPr sz="800" dirty="0">
                <a:latin typeface="Montserrat" panose="00000500000000000000" pitchFamily="2" charset="0"/>
              </a:endParaRPr>
            </a:p>
          </p:txBody>
        </p:sp>
        <p:sp>
          <p:nvSpPr>
            <p:cNvPr id="72" name="object 39"/>
            <p:cNvSpPr/>
            <p:nvPr/>
          </p:nvSpPr>
          <p:spPr>
            <a:xfrm>
              <a:off x="2294780" y="846820"/>
              <a:ext cx="128905" cy="131445"/>
            </a:xfrm>
            <a:custGeom>
              <a:avLst/>
              <a:gdLst/>
              <a:ahLst/>
              <a:cxnLst/>
              <a:rect l="l" t="t" r="r" b="b"/>
              <a:pathLst>
                <a:path w="128905" h="131444">
                  <a:moveTo>
                    <a:pt x="64314" y="131198"/>
                  </a:moveTo>
                  <a:lnTo>
                    <a:pt x="89301" y="126017"/>
                  </a:lnTo>
                  <a:lnTo>
                    <a:pt x="109749" y="111914"/>
                  </a:lnTo>
                  <a:lnTo>
                    <a:pt x="123558" y="91054"/>
                  </a:lnTo>
                  <a:lnTo>
                    <a:pt x="128628" y="65599"/>
                  </a:lnTo>
                  <a:lnTo>
                    <a:pt x="123558" y="40143"/>
                  </a:lnTo>
                  <a:lnTo>
                    <a:pt x="109749" y="19283"/>
                  </a:lnTo>
                  <a:lnTo>
                    <a:pt x="89301"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6</a:t>
              </a:r>
              <a:endParaRPr sz="800" dirty="0">
                <a:latin typeface="Montserrat" panose="00000500000000000000" pitchFamily="2" charset="0"/>
              </a:endParaRPr>
            </a:p>
          </p:txBody>
        </p:sp>
        <p:sp>
          <p:nvSpPr>
            <p:cNvPr id="74" name="object 41"/>
            <p:cNvSpPr/>
            <p:nvPr/>
          </p:nvSpPr>
          <p:spPr>
            <a:xfrm>
              <a:off x="2717524" y="846820"/>
              <a:ext cx="128905" cy="131445"/>
            </a:xfrm>
            <a:custGeom>
              <a:avLst/>
              <a:gdLst/>
              <a:ahLst/>
              <a:cxnLst/>
              <a:rect l="l" t="t" r="r" b="b"/>
              <a:pathLst>
                <a:path w="128905" h="131444">
                  <a:moveTo>
                    <a:pt x="64314" y="131198"/>
                  </a:moveTo>
                  <a:lnTo>
                    <a:pt x="89302" y="126017"/>
                  </a:lnTo>
                  <a:lnTo>
                    <a:pt x="109751" y="111914"/>
                  </a:lnTo>
                  <a:lnTo>
                    <a:pt x="123561" y="91054"/>
                  </a:lnTo>
                  <a:lnTo>
                    <a:pt x="128631" y="65599"/>
                  </a:lnTo>
                  <a:lnTo>
                    <a:pt x="123561" y="40143"/>
                  </a:lnTo>
                  <a:lnTo>
                    <a:pt x="109751" y="19283"/>
                  </a:lnTo>
                  <a:lnTo>
                    <a:pt x="89302" y="5181"/>
                  </a:lnTo>
                  <a:lnTo>
                    <a:pt x="64314" y="0"/>
                  </a:lnTo>
                  <a:lnTo>
                    <a:pt x="39326" y="5181"/>
                  </a:lnTo>
                  <a:lnTo>
                    <a:pt x="18878" y="19283"/>
                  </a:lnTo>
                  <a:lnTo>
                    <a:pt x="5069" y="40143"/>
                  </a:lnTo>
                  <a:lnTo>
                    <a:pt x="0" y="65599"/>
                  </a:lnTo>
                  <a:lnTo>
                    <a:pt x="5069" y="91054"/>
                  </a:lnTo>
                  <a:lnTo>
                    <a:pt x="18878" y="111914"/>
                  </a:lnTo>
                  <a:lnTo>
                    <a:pt x="39326" y="126017"/>
                  </a:lnTo>
                  <a:lnTo>
                    <a:pt x="64314" y="131198"/>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7</a:t>
              </a:r>
              <a:endParaRPr sz="800" dirty="0">
                <a:latin typeface="Montserrat" panose="00000500000000000000" pitchFamily="2" charset="0"/>
              </a:endParaRPr>
            </a:p>
          </p:txBody>
        </p:sp>
        <p:sp>
          <p:nvSpPr>
            <p:cNvPr id="76" name="object 43"/>
            <p:cNvSpPr/>
            <p:nvPr/>
          </p:nvSpPr>
          <p:spPr>
            <a:xfrm>
              <a:off x="3142732" y="3049619"/>
              <a:ext cx="128905" cy="131445"/>
            </a:xfrm>
            <a:custGeom>
              <a:avLst/>
              <a:gdLst/>
              <a:ahLst/>
              <a:cxnLst/>
              <a:rect l="l" t="t" r="r" b="b"/>
              <a:pathLst>
                <a:path w="128904" h="131444">
                  <a:moveTo>
                    <a:pt x="64314" y="131194"/>
                  </a:moveTo>
                  <a:lnTo>
                    <a:pt x="89301" y="126013"/>
                  </a:lnTo>
                  <a:lnTo>
                    <a:pt x="109749" y="111911"/>
                  </a:lnTo>
                  <a:lnTo>
                    <a:pt x="123558" y="91051"/>
                  </a:lnTo>
                  <a:lnTo>
                    <a:pt x="128628" y="65595"/>
                  </a:lnTo>
                  <a:lnTo>
                    <a:pt x="123558" y="40140"/>
                  </a:lnTo>
                  <a:lnTo>
                    <a:pt x="109749" y="19281"/>
                  </a:lnTo>
                  <a:lnTo>
                    <a:pt x="89301" y="5180"/>
                  </a:lnTo>
                  <a:lnTo>
                    <a:pt x="64314" y="0"/>
                  </a:lnTo>
                  <a:lnTo>
                    <a:pt x="39326" y="5180"/>
                  </a:lnTo>
                  <a:lnTo>
                    <a:pt x="18878" y="19281"/>
                  </a:lnTo>
                  <a:lnTo>
                    <a:pt x="5069" y="40140"/>
                  </a:lnTo>
                  <a:lnTo>
                    <a:pt x="0" y="65595"/>
                  </a:lnTo>
                  <a:lnTo>
                    <a:pt x="5069" y="91051"/>
                  </a:lnTo>
                  <a:lnTo>
                    <a:pt x="18878" y="111911"/>
                  </a:lnTo>
                  <a:lnTo>
                    <a:pt x="39326" y="126013"/>
                  </a:lnTo>
                  <a:lnTo>
                    <a:pt x="64314" y="131194"/>
                  </a:lnTo>
                </a:path>
              </a:pathLst>
            </a:custGeom>
            <a:ln w="9525">
              <a:solidFill>
                <a:schemeClr val="tx1"/>
              </a:solidFill>
            </a:ln>
          </p:spPr>
          <p:txBody>
            <a:bodyPr wrap="square" lIns="0" tIns="0" rIns="0" bIns="0" rtlCol="0" anchor="ctr"/>
            <a:lstStyle/>
            <a:p>
              <a:pPr algn="ctr"/>
              <a:r>
                <a:rPr lang="es-MX" sz="800" dirty="0">
                  <a:latin typeface="Montserrat" panose="00000500000000000000" pitchFamily="2" charset="0"/>
                </a:rPr>
                <a:t>8</a:t>
              </a:r>
              <a:endParaRPr sz="800" dirty="0">
                <a:latin typeface="Montserrat" panose="00000500000000000000" pitchFamily="2" charset="0"/>
              </a:endParaRPr>
            </a:p>
          </p:txBody>
        </p:sp>
      </p:grpSp>
    </p:spTree>
    <p:extLst>
      <p:ext uri="{BB962C8B-B14F-4D97-AF65-F5344CB8AC3E}">
        <p14:creationId xmlns:p14="http://schemas.microsoft.com/office/powerpoint/2010/main" val="324959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30" name="29 Rectángulo"/>
          <p:cNvSpPr/>
          <p:nvPr/>
        </p:nvSpPr>
        <p:spPr>
          <a:xfrm>
            <a:off x="180644" y="521767"/>
            <a:ext cx="4860000" cy="315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object 97"/>
          <p:cNvSpPr txBox="1"/>
          <p:nvPr/>
        </p:nvSpPr>
        <p:spPr>
          <a:xfrm>
            <a:off x="3258728" y="1452849"/>
            <a:ext cx="1781916" cy="1000274"/>
          </a:xfrm>
          <a:prstGeom prst="rect">
            <a:avLst/>
          </a:prstGeom>
        </p:spPr>
        <p:txBody>
          <a:bodyPr vert="horz" wrap="square" lIns="0" tIns="0" rIns="0" bIns="0" rtlCol="0">
            <a:spAutoFit/>
          </a:bodyPr>
          <a:lstStyle/>
          <a:p>
            <a:pPr marL="12700">
              <a:lnSpc>
                <a:spcPct val="100000"/>
              </a:lnSpc>
              <a:tabLst>
                <a:tab pos="228600" algn="l"/>
                <a:tab pos="229235" algn="l"/>
              </a:tabLst>
            </a:pPr>
            <a:r>
              <a:rPr lang="es-MX" sz="800" b="1" dirty="0">
                <a:solidFill>
                  <a:srgbClr val="231F20"/>
                </a:solidFill>
                <a:latin typeface="Montserrat" panose="00000500000000000000" pitchFamily="2" charset="0"/>
                <a:cs typeface="Calibri"/>
              </a:rPr>
              <a:t>VISTA LATERAL IZQUIERDA</a:t>
            </a:r>
          </a:p>
          <a:p>
            <a:pPr marL="228600" indent="-215900">
              <a:lnSpc>
                <a:spcPct val="100000"/>
              </a:lnSpc>
              <a:buAutoNum type="arabicPeriod"/>
              <a:tabLst>
                <a:tab pos="228600" algn="l"/>
                <a:tab pos="229235" algn="l"/>
              </a:tabLst>
            </a:pPr>
            <a:endParaRPr lang="es-MX" sz="700" dirty="0">
              <a:solidFill>
                <a:srgbClr val="231F20"/>
              </a:solidFill>
              <a:latin typeface="Montserrat" panose="00000500000000000000" pitchFamily="2" charset="0"/>
              <a:cs typeface="Calibri"/>
            </a:endParaRPr>
          </a:p>
          <a:p>
            <a:pPr marL="228600" indent="-215900">
              <a:lnSpc>
                <a:spcPct val="100000"/>
              </a:lnSpc>
              <a:buAutoNum type="arabicPeriod"/>
              <a:tabLst>
                <a:tab pos="228600" algn="l"/>
                <a:tab pos="229235" algn="l"/>
              </a:tabLst>
            </a:pPr>
            <a:r>
              <a:rPr lang="es-MX" sz="800" dirty="0">
                <a:solidFill>
                  <a:srgbClr val="231F20"/>
                </a:solidFill>
                <a:latin typeface="Montserrat" panose="00000500000000000000" pitchFamily="2" charset="0"/>
                <a:cs typeface="Calibri"/>
              </a:rPr>
              <a:t>Carpa</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Tapa depósito de combustible</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Llanta de repuesto</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Palanca de arranque</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Espaldar conductor</a:t>
            </a:r>
          </a:p>
        </p:txBody>
      </p:sp>
      <p:grpSp>
        <p:nvGrpSpPr>
          <p:cNvPr id="17" name="16 Grupo"/>
          <p:cNvGrpSpPr>
            <a:grpSpLocks noChangeAspect="1"/>
          </p:cNvGrpSpPr>
          <p:nvPr/>
        </p:nvGrpSpPr>
        <p:grpSpPr>
          <a:xfrm>
            <a:off x="274842" y="863925"/>
            <a:ext cx="2839858" cy="2178122"/>
            <a:chOff x="1184885" y="889332"/>
            <a:chExt cx="1799498" cy="1380184"/>
          </a:xfrm>
        </p:grpSpPr>
        <p:sp>
          <p:nvSpPr>
            <p:cNvPr id="127" name="object 53"/>
            <p:cNvSpPr/>
            <p:nvPr/>
          </p:nvSpPr>
          <p:spPr>
            <a:xfrm>
              <a:off x="1184885" y="1045569"/>
              <a:ext cx="1694876" cy="1119088"/>
            </a:xfrm>
            <a:prstGeom prst="rect">
              <a:avLst/>
            </a:prstGeom>
            <a:blipFill>
              <a:blip r:embed="rId2" cstate="print"/>
              <a:stretch>
                <a:fillRect/>
              </a:stretch>
            </a:blipFill>
          </p:spPr>
          <p:txBody>
            <a:bodyPr wrap="square" lIns="0" tIns="0" rIns="0" bIns="0" rtlCol="0" anchor="ctr"/>
            <a:lstStyle/>
            <a:p>
              <a:pPr algn="ctr"/>
              <a:endParaRPr sz="900" dirty="0">
                <a:latin typeface="Montserrat" panose="00000500000000000000" pitchFamily="2" charset="0"/>
              </a:endParaRPr>
            </a:p>
          </p:txBody>
        </p:sp>
        <p:sp>
          <p:nvSpPr>
            <p:cNvPr id="115" name="object 12"/>
            <p:cNvSpPr/>
            <p:nvPr/>
          </p:nvSpPr>
          <p:spPr>
            <a:xfrm>
              <a:off x="2205071" y="889332"/>
              <a:ext cx="78740" cy="80645"/>
            </a:xfrm>
            <a:custGeom>
              <a:avLst/>
              <a:gdLst/>
              <a:ahLst/>
              <a:cxnLst/>
              <a:rect l="l" t="t" r="r" b="b"/>
              <a:pathLst>
                <a:path w="78739" h="80644">
                  <a:moveTo>
                    <a:pt x="39309" y="80190"/>
                  </a:moveTo>
                  <a:lnTo>
                    <a:pt x="54581" y="77023"/>
                  </a:lnTo>
                  <a:lnTo>
                    <a:pt x="67079" y="68404"/>
                  </a:lnTo>
                  <a:lnTo>
                    <a:pt x="75518" y="55653"/>
                  </a:lnTo>
                  <a:lnTo>
                    <a:pt x="78616" y="40093"/>
                  </a:lnTo>
                  <a:lnTo>
                    <a:pt x="75518" y="24536"/>
                  </a:lnTo>
                  <a:lnTo>
                    <a:pt x="67079" y="11786"/>
                  </a:lnTo>
                  <a:lnTo>
                    <a:pt x="54581" y="3166"/>
                  </a:lnTo>
                  <a:lnTo>
                    <a:pt x="39309" y="0"/>
                  </a:lnTo>
                  <a:lnTo>
                    <a:pt x="24036" y="3166"/>
                  </a:lnTo>
                  <a:lnTo>
                    <a:pt x="11538" y="11786"/>
                  </a:lnTo>
                  <a:lnTo>
                    <a:pt x="3098" y="24536"/>
                  </a:lnTo>
                  <a:lnTo>
                    <a:pt x="0" y="40093"/>
                  </a:lnTo>
                  <a:lnTo>
                    <a:pt x="3098" y="55653"/>
                  </a:lnTo>
                  <a:lnTo>
                    <a:pt x="11538" y="68404"/>
                  </a:lnTo>
                  <a:lnTo>
                    <a:pt x="24036" y="77023"/>
                  </a:lnTo>
                  <a:lnTo>
                    <a:pt x="39309" y="80190"/>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1</a:t>
              </a:r>
              <a:endParaRPr sz="900" dirty="0">
                <a:latin typeface="Montserrat" panose="00000500000000000000" pitchFamily="2" charset="0"/>
              </a:endParaRPr>
            </a:p>
          </p:txBody>
        </p:sp>
        <p:sp>
          <p:nvSpPr>
            <p:cNvPr id="117" name="object 14"/>
            <p:cNvSpPr/>
            <p:nvPr/>
          </p:nvSpPr>
          <p:spPr>
            <a:xfrm>
              <a:off x="2905643" y="1541295"/>
              <a:ext cx="78740" cy="80645"/>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2</a:t>
              </a:r>
              <a:endParaRPr sz="900" dirty="0">
                <a:latin typeface="Montserrat" panose="00000500000000000000" pitchFamily="2" charset="0"/>
              </a:endParaRPr>
            </a:p>
          </p:txBody>
        </p:sp>
        <p:sp>
          <p:nvSpPr>
            <p:cNvPr id="120" name="object 17"/>
            <p:cNvSpPr/>
            <p:nvPr/>
          </p:nvSpPr>
          <p:spPr>
            <a:xfrm>
              <a:off x="1830964" y="2188871"/>
              <a:ext cx="78740" cy="80645"/>
            </a:xfrm>
            <a:custGeom>
              <a:avLst/>
              <a:gdLst/>
              <a:ahLst/>
              <a:cxnLst/>
              <a:rect l="l" t="t" r="r" b="b"/>
              <a:pathLst>
                <a:path w="78739" h="80644">
                  <a:moveTo>
                    <a:pt x="39311" y="80186"/>
                  </a:moveTo>
                  <a:lnTo>
                    <a:pt x="54582" y="77019"/>
                  </a:lnTo>
                  <a:lnTo>
                    <a:pt x="67080" y="68400"/>
                  </a:lnTo>
                  <a:lnTo>
                    <a:pt x="75520" y="55649"/>
                  </a:lnTo>
                  <a:lnTo>
                    <a:pt x="78619" y="40090"/>
                  </a:lnTo>
                  <a:lnTo>
                    <a:pt x="75520" y="24532"/>
                  </a:lnTo>
                  <a:lnTo>
                    <a:pt x="67080" y="11784"/>
                  </a:lnTo>
                  <a:lnTo>
                    <a:pt x="54582" y="3166"/>
                  </a:lnTo>
                  <a:lnTo>
                    <a:pt x="39311" y="0"/>
                  </a:lnTo>
                  <a:lnTo>
                    <a:pt x="24038" y="3166"/>
                  </a:lnTo>
                  <a:lnTo>
                    <a:pt x="11539" y="11784"/>
                  </a:lnTo>
                  <a:lnTo>
                    <a:pt x="3098" y="24532"/>
                  </a:lnTo>
                  <a:lnTo>
                    <a:pt x="0" y="40090"/>
                  </a:lnTo>
                  <a:lnTo>
                    <a:pt x="3098" y="55649"/>
                  </a:lnTo>
                  <a:lnTo>
                    <a:pt x="11539" y="68400"/>
                  </a:lnTo>
                  <a:lnTo>
                    <a:pt x="24038" y="77019"/>
                  </a:lnTo>
                  <a:lnTo>
                    <a:pt x="39311" y="80186"/>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3</a:t>
              </a:r>
              <a:endParaRPr sz="900" dirty="0">
                <a:latin typeface="Montserrat" panose="00000500000000000000" pitchFamily="2" charset="0"/>
              </a:endParaRPr>
            </a:p>
          </p:txBody>
        </p:sp>
        <p:sp>
          <p:nvSpPr>
            <p:cNvPr id="122" name="object 19"/>
            <p:cNvSpPr/>
            <p:nvPr/>
          </p:nvSpPr>
          <p:spPr>
            <a:xfrm>
              <a:off x="1673722" y="2188871"/>
              <a:ext cx="78740" cy="80645"/>
            </a:xfrm>
            <a:custGeom>
              <a:avLst/>
              <a:gdLst/>
              <a:ahLst/>
              <a:cxnLst/>
              <a:rect l="l" t="t" r="r" b="b"/>
              <a:pathLst>
                <a:path w="78739" h="80644">
                  <a:moveTo>
                    <a:pt x="39311" y="80186"/>
                  </a:moveTo>
                  <a:lnTo>
                    <a:pt x="54584" y="77019"/>
                  </a:lnTo>
                  <a:lnTo>
                    <a:pt x="67082" y="68400"/>
                  </a:lnTo>
                  <a:lnTo>
                    <a:pt x="75522" y="55649"/>
                  </a:lnTo>
                  <a:lnTo>
                    <a:pt x="78620" y="40090"/>
                  </a:lnTo>
                  <a:lnTo>
                    <a:pt x="75522" y="24532"/>
                  </a:lnTo>
                  <a:lnTo>
                    <a:pt x="67082" y="11784"/>
                  </a:lnTo>
                  <a:lnTo>
                    <a:pt x="54584" y="3166"/>
                  </a:lnTo>
                  <a:lnTo>
                    <a:pt x="39311" y="0"/>
                  </a:lnTo>
                  <a:lnTo>
                    <a:pt x="24038" y="3166"/>
                  </a:lnTo>
                  <a:lnTo>
                    <a:pt x="11539" y="11784"/>
                  </a:lnTo>
                  <a:lnTo>
                    <a:pt x="3098" y="24532"/>
                  </a:lnTo>
                  <a:lnTo>
                    <a:pt x="0" y="40090"/>
                  </a:lnTo>
                  <a:lnTo>
                    <a:pt x="3098" y="55649"/>
                  </a:lnTo>
                  <a:lnTo>
                    <a:pt x="11539" y="68400"/>
                  </a:lnTo>
                  <a:lnTo>
                    <a:pt x="24038" y="77019"/>
                  </a:lnTo>
                  <a:lnTo>
                    <a:pt x="39311" y="80186"/>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4</a:t>
              </a:r>
              <a:endParaRPr sz="900" dirty="0">
                <a:latin typeface="Montserrat" panose="00000500000000000000" pitchFamily="2" charset="0"/>
              </a:endParaRPr>
            </a:p>
          </p:txBody>
        </p:sp>
        <p:sp>
          <p:nvSpPr>
            <p:cNvPr id="124" name="object 21"/>
            <p:cNvSpPr/>
            <p:nvPr/>
          </p:nvSpPr>
          <p:spPr>
            <a:xfrm>
              <a:off x="1739201" y="1446282"/>
              <a:ext cx="78740" cy="80645"/>
            </a:xfrm>
            <a:custGeom>
              <a:avLst/>
              <a:gdLst/>
              <a:ahLst/>
              <a:cxnLst/>
              <a:rect l="l" t="t" r="r" b="b"/>
              <a:pathLst>
                <a:path w="78739" h="80644">
                  <a:moveTo>
                    <a:pt x="39311" y="80186"/>
                  </a:moveTo>
                  <a:lnTo>
                    <a:pt x="54582" y="77020"/>
                  </a:lnTo>
                  <a:lnTo>
                    <a:pt x="67080" y="68401"/>
                  </a:lnTo>
                  <a:lnTo>
                    <a:pt x="75520" y="55652"/>
                  </a:lnTo>
                  <a:lnTo>
                    <a:pt x="78619" y="40092"/>
                  </a:lnTo>
                  <a:lnTo>
                    <a:pt x="75520" y="24348"/>
                  </a:lnTo>
                  <a:lnTo>
                    <a:pt x="67080" y="11619"/>
                  </a:lnTo>
                  <a:lnTo>
                    <a:pt x="54582" y="3104"/>
                  </a:lnTo>
                  <a:lnTo>
                    <a:pt x="39311" y="0"/>
                  </a:lnTo>
                  <a:lnTo>
                    <a:pt x="24038" y="3104"/>
                  </a:lnTo>
                  <a:lnTo>
                    <a:pt x="11539" y="11619"/>
                  </a:lnTo>
                  <a:lnTo>
                    <a:pt x="3098" y="24348"/>
                  </a:lnTo>
                  <a:lnTo>
                    <a:pt x="0" y="40092"/>
                  </a:lnTo>
                  <a:lnTo>
                    <a:pt x="3098" y="55652"/>
                  </a:lnTo>
                  <a:lnTo>
                    <a:pt x="11539" y="68401"/>
                  </a:lnTo>
                  <a:lnTo>
                    <a:pt x="24038" y="77020"/>
                  </a:lnTo>
                  <a:lnTo>
                    <a:pt x="39311" y="80186"/>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5</a:t>
              </a:r>
              <a:endParaRPr sz="900" dirty="0">
                <a:latin typeface="Montserrat" panose="00000500000000000000" pitchFamily="2" charset="0"/>
              </a:endParaRPr>
            </a:p>
          </p:txBody>
        </p:sp>
        <p:cxnSp>
          <p:nvCxnSpPr>
            <p:cNvPr id="4" name="3 Conector recto"/>
            <p:cNvCxnSpPr/>
            <p:nvPr/>
          </p:nvCxnSpPr>
          <p:spPr>
            <a:xfrm>
              <a:off x="2244441" y="965480"/>
              <a:ext cx="0" cy="16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127 Conector recto"/>
            <p:cNvCxnSpPr/>
            <p:nvPr/>
          </p:nvCxnSpPr>
          <p:spPr>
            <a:xfrm flipH="1">
              <a:off x="2610644" y="1581618"/>
              <a:ext cx="2949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128 Conector recto"/>
            <p:cNvCxnSpPr/>
            <p:nvPr/>
          </p:nvCxnSpPr>
          <p:spPr>
            <a:xfrm flipH="1">
              <a:off x="1867654" y="1817911"/>
              <a:ext cx="0" cy="3709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129 Conector recto"/>
            <p:cNvCxnSpPr/>
            <p:nvPr/>
          </p:nvCxnSpPr>
          <p:spPr>
            <a:xfrm>
              <a:off x="1714065" y="1915271"/>
              <a:ext cx="0" cy="273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130 Conector recto"/>
            <p:cNvCxnSpPr/>
            <p:nvPr/>
          </p:nvCxnSpPr>
          <p:spPr>
            <a:xfrm>
              <a:off x="1814010" y="1489689"/>
              <a:ext cx="19914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706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30" name="29 Rectángulo"/>
          <p:cNvSpPr/>
          <p:nvPr/>
        </p:nvSpPr>
        <p:spPr>
          <a:xfrm>
            <a:off x="180644" y="521767"/>
            <a:ext cx="4860000" cy="315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object 97"/>
          <p:cNvSpPr txBox="1"/>
          <p:nvPr/>
        </p:nvSpPr>
        <p:spPr>
          <a:xfrm>
            <a:off x="3258722" y="703875"/>
            <a:ext cx="1781916" cy="1046440"/>
          </a:xfrm>
          <a:prstGeom prst="rect">
            <a:avLst/>
          </a:prstGeom>
        </p:spPr>
        <p:txBody>
          <a:bodyPr vert="horz" wrap="square" lIns="0" tIns="0" rIns="0" bIns="0" rtlCol="0">
            <a:spAutoFit/>
          </a:bodyPr>
          <a:lstStyle/>
          <a:p>
            <a:pPr marL="12700">
              <a:lnSpc>
                <a:spcPct val="100000"/>
              </a:lnSpc>
              <a:tabLst>
                <a:tab pos="228600" algn="l"/>
                <a:tab pos="229235" algn="l"/>
              </a:tabLst>
            </a:pPr>
            <a:r>
              <a:rPr lang="es-MX" sz="800" b="1" dirty="0">
                <a:solidFill>
                  <a:srgbClr val="231F20"/>
                </a:solidFill>
                <a:latin typeface="Montserrat" panose="00000500000000000000" pitchFamily="2" charset="0"/>
                <a:cs typeface="Calibri"/>
              </a:rPr>
              <a:t>COMANDO IZQUIERDO</a:t>
            </a:r>
          </a:p>
          <a:p>
            <a:pPr marL="228600" indent="-215900">
              <a:lnSpc>
                <a:spcPct val="100000"/>
              </a:lnSpc>
              <a:buAutoNum type="arabicPeriod"/>
              <a:tabLst>
                <a:tab pos="228600" algn="l"/>
                <a:tab pos="229235" algn="l"/>
              </a:tabLst>
            </a:pPr>
            <a:endParaRPr lang="es-MX" sz="700" dirty="0">
              <a:solidFill>
                <a:srgbClr val="231F20"/>
              </a:solidFill>
              <a:latin typeface="Montserrat" panose="00000500000000000000" pitchFamily="2" charset="0"/>
              <a:cs typeface="Calibri"/>
            </a:endParaRPr>
          </a:p>
          <a:p>
            <a:pPr marL="228600" indent="-215900">
              <a:lnSpc>
                <a:spcPct val="100000"/>
              </a:lnSpc>
              <a:buAutoNum type="arabicPeriod"/>
              <a:tabLst>
                <a:tab pos="228600" algn="l"/>
                <a:tab pos="229235" algn="l"/>
              </a:tabLst>
            </a:pPr>
            <a:r>
              <a:rPr lang="es-MX" sz="800" dirty="0">
                <a:solidFill>
                  <a:srgbClr val="231F20"/>
                </a:solidFill>
                <a:latin typeface="Montserrat" panose="00000500000000000000" pitchFamily="2" charset="0"/>
                <a:cs typeface="Calibri"/>
              </a:rPr>
              <a:t>Interruptor de arranque Eléctrico</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Interruptor de limpia parabrisas</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Interruptor luces 		ON / Posición / OFF</a:t>
            </a:r>
          </a:p>
        </p:txBody>
      </p:sp>
      <p:sp>
        <p:nvSpPr>
          <p:cNvPr id="41" name="object 98"/>
          <p:cNvSpPr txBox="1"/>
          <p:nvPr/>
        </p:nvSpPr>
        <p:spPr>
          <a:xfrm>
            <a:off x="3258716" y="2411041"/>
            <a:ext cx="1781928" cy="815608"/>
          </a:xfrm>
          <a:prstGeom prst="rect">
            <a:avLst/>
          </a:prstGeom>
        </p:spPr>
        <p:txBody>
          <a:bodyPr vert="horz" wrap="square" lIns="0" tIns="0" rIns="0" bIns="0" rtlCol="0">
            <a:spAutoFit/>
          </a:bodyPr>
          <a:lstStyle/>
          <a:p>
            <a:pPr marL="12700">
              <a:tabLst>
                <a:tab pos="228600" algn="l"/>
                <a:tab pos="229235" algn="l"/>
              </a:tabLst>
            </a:pPr>
            <a:r>
              <a:rPr lang="es-MX" sz="800" b="1" dirty="0">
                <a:solidFill>
                  <a:srgbClr val="231F20"/>
                </a:solidFill>
                <a:latin typeface="Montserrat" panose="00000500000000000000" pitchFamily="2" charset="0"/>
                <a:cs typeface="Calibri"/>
              </a:rPr>
              <a:t>COMANDO DERECHO</a:t>
            </a:r>
          </a:p>
          <a:p>
            <a:pPr marL="228600" indent="-215900">
              <a:buAutoNum type="arabicPeriod"/>
              <a:tabLst>
                <a:tab pos="228600" algn="l"/>
                <a:tab pos="229235" algn="l"/>
              </a:tabLst>
            </a:pPr>
            <a:endParaRPr lang="es-MX" sz="800" dirty="0">
              <a:solidFill>
                <a:srgbClr val="231F20"/>
              </a:solidFill>
              <a:latin typeface="Montserrat" panose="00000500000000000000" pitchFamily="2" charset="0"/>
              <a:cs typeface="Calibri"/>
            </a:endParaRPr>
          </a:p>
          <a:p>
            <a:pPr marL="228600" indent="-215900">
              <a:buAutoNum type="arabicPeriod"/>
              <a:tabLst>
                <a:tab pos="228600" algn="l"/>
                <a:tab pos="229235" algn="l"/>
              </a:tabLst>
            </a:pPr>
            <a:r>
              <a:rPr lang="es-MX" sz="800" dirty="0">
                <a:solidFill>
                  <a:srgbClr val="231F20"/>
                </a:solidFill>
                <a:latin typeface="Montserrat" panose="00000500000000000000" pitchFamily="2" charset="0"/>
                <a:cs typeface="Calibri"/>
              </a:rPr>
              <a:t>Interruptor de direccionales</a:t>
            </a:r>
          </a:p>
          <a:p>
            <a:pPr marL="228600" indent="-215900">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Interruptor de pito</a:t>
            </a:r>
          </a:p>
          <a:p>
            <a:pPr marL="228600" indent="-215900">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Interruptor de luces 	Altas / Bajas</a:t>
            </a:r>
          </a:p>
        </p:txBody>
      </p:sp>
      <p:grpSp>
        <p:nvGrpSpPr>
          <p:cNvPr id="3" name="2 Grupo"/>
          <p:cNvGrpSpPr>
            <a:grpSpLocks noChangeAspect="1"/>
          </p:cNvGrpSpPr>
          <p:nvPr/>
        </p:nvGrpSpPr>
        <p:grpSpPr>
          <a:xfrm>
            <a:off x="450404" y="492510"/>
            <a:ext cx="2520000" cy="1469171"/>
            <a:chOff x="550069" y="754856"/>
            <a:chExt cx="1469231" cy="856568"/>
          </a:xfrm>
        </p:grpSpPr>
        <p:sp>
          <p:nvSpPr>
            <p:cNvPr id="109" name="object 34"/>
            <p:cNvSpPr/>
            <p:nvPr/>
          </p:nvSpPr>
          <p:spPr>
            <a:xfrm>
              <a:off x="550069" y="754856"/>
              <a:ext cx="1469231" cy="856568"/>
            </a:xfrm>
            <a:prstGeom prst="rect">
              <a:avLst/>
            </a:prstGeom>
            <a:blipFill>
              <a:blip r:embed="rId2" cstate="print"/>
              <a:srcRect/>
              <a:stretch>
                <a:fillRect l="-1877" t="-996" r="-1053" b="-996"/>
              </a:stretch>
            </a:blipFill>
            <a:ln w="3175">
              <a:solidFill>
                <a:schemeClr val="bg1">
                  <a:lumMod val="75000"/>
                </a:schemeClr>
              </a:solidFill>
            </a:ln>
          </p:spPr>
          <p:txBody>
            <a:bodyPr wrap="square" lIns="0" tIns="0" rIns="0" bIns="0" rtlCol="0" anchor="ctr"/>
            <a:lstStyle/>
            <a:p>
              <a:pPr algn="ctr"/>
              <a:endParaRPr sz="900" dirty="0">
                <a:latin typeface="Montserrat" panose="00000500000000000000" pitchFamily="2" charset="0"/>
              </a:endParaRPr>
            </a:p>
          </p:txBody>
        </p:sp>
        <p:sp>
          <p:nvSpPr>
            <p:cNvPr id="111" name="object 36"/>
            <p:cNvSpPr/>
            <p:nvPr/>
          </p:nvSpPr>
          <p:spPr>
            <a:xfrm>
              <a:off x="1869058" y="961541"/>
              <a:ext cx="64135" cy="65405"/>
            </a:xfrm>
            <a:custGeom>
              <a:avLst/>
              <a:gdLst/>
              <a:ahLst/>
              <a:cxnLst/>
              <a:rect l="l" t="t" r="r" b="b"/>
              <a:pathLst>
                <a:path w="64135" h="65405">
                  <a:moveTo>
                    <a:pt x="31828" y="64922"/>
                  </a:moveTo>
                  <a:lnTo>
                    <a:pt x="44192" y="62358"/>
                  </a:lnTo>
                  <a:lnTo>
                    <a:pt x="54310" y="55381"/>
                  </a:lnTo>
                  <a:lnTo>
                    <a:pt x="61143" y="45058"/>
                  </a:lnTo>
                  <a:lnTo>
                    <a:pt x="63652" y="32461"/>
                  </a:lnTo>
                  <a:lnTo>
                    <a:pt x="61143" y="19865"/>
                  </a:lnTo>
                  <a:lnTo>
                    <a:pt x="54310" y="9542"/>
                  </a:lnTo>
                  <a:lnTo>
                    <a:pt x="44192" y="2564"/>
                  </a:lnTo>
                  <a:lnTo>
                    <a:pt x="31828" y="0"/>
                  </a:lnTo>
                  <a:lnTo>
                    <a:pt x="19463" y="2564"/>
                  </a:lnTo>
                  <a:lnTo>
                    <a:pt x="9343" y="9542"/>
                  </a:lnTo>
                  <a:lnTo>
                    <a:pt x="2509" y="19865"/>
                  </a:lnTo>
                  <a:lnTo>
                    <a:pt x="0" y="32461"/>
                  </a:lnTo>
                  <a:lnTo>
                    <a:pt x="2509" y="45058"/>
                  </a:lnTo>
                  <a:lnTo>
                    <a:pt x="9343" y="55381"/>
                  </a:lnTo>
                  <a:lnTo>
                    <a:pt x="19463" y="62358"/>
                  </a:lnTo>
                  <a:lnTo>
                    <a:pt x="31828" y="64922"/>
                  </a:lnTo>
                </a:path>
              </a:pathLst>
            </a:custGeom>
            <a:ln w="3175">
              <a:solidFill>
                <a:schemeClr val="bg1">
                  <a:lumMod val="75000"/>
                </a:schemeClr>
              </a:solidFill>
            </a:ln>
          </p:spPr>
          <p:txBody>
            <a:bodyPr wrap="square" lIns="0" tIns="0" rIns="0" bIns="0" rtlCol="0" anchor="ctr"/>
            <a:lstStyle/>
            <a:p>
              <a:pPr algn="ctr"/>
              <a:r>
                <a:rPr lang="es-MX" sz="900" dirty="0">
                  <a:latin typeface="Montserrat" panose="00000500000000000000" pitchFamily="2" charset="0"/>
                </a:rPr>
                <a:t>1</a:t>
              </a:r>
              <a:endParaRPr sz="900" dirty="0">
                <a:latin typeface="Montserrat" panose="00000500000000000000" pitchFamily="2" charset="0"/>
              </a:endParaRPr>
            </a:p>
          </p:txBody>
        </p:sp>
        <p:sp>
          <p:nvSpPr>
            <p:cNvPr id="112" name="object 37"/>
            <p:cNvSpPr/>
            <p:nvPr/>
          </p:nvSpPr>
          <p:spPr>
            <a:xfrm>
              <a:off x="1869058" y="1088719"/>
              <a:ext cx="64135" cy="65405"/>
            </a:xfrm>
            <a:custGeom>
              <a:avLst/>
              <a:gdLst/>
              <a:ahLst/>
              <a:cxnLst/>
              <a:rect l="l" t="t" r="r" b="b"/>
              <a:pathLst>
                <a:path w="64135" h="65405">
                  <a:moveTo>
                    <a:pt x="31823" y="64922"/>
                  </a:moveTo>
                  <a:lnTo>
                    <a:pt x="44189" y="62358"/>
                  </a:lnTo>
                  <a:lnTo>
                    <a:pt x="54309" y="55379"/>
                  </a:lnTo>
                  <a:lnTo>
                    <a:pt x="61142" y="45057"/>
                  </a:lnTo>
                  <a:lnTo>
                    <a:pt x="63651" y="32461"/>
                  </a:lnTo>
                  <a:lnTo>
                    <a:pt x="61142" y="19713"/>
                  </a:lnTo>
                  <a:lnTo>
                    <a:pt x="54309" y="9407"/>
                  </a:lnTo>
                  <a:lnTo>
                    <a:pt x="44189" y="2513"/>
                  </a:lnTo>
                  <a:lnTo>
                    <a:pt x="31823" y="0"/>
                  </a:lnTo>
                  <a:lnTo>
                    <a:pt x="19459" y="2513"/>
                  </a:lnTo>
                  <a:lnTo>
                    <a:pt x="9341" y="9407"/>
                  </a:lnTo>
                  <a:lnTo>
                    <a:pt x="2508" y="19713"/>
                  </a:lnTo>
                  <a:lnTo>
                    <a:pt x="0" y="32461"/>
                  </a:lnTo>
                  <a:lnTo>
                    <a:pt x="2508" y="45057"/>
                  </a:lnTo>
                  <a:lnTo>
                    <a:pt x="9341" y="55379"/>
                  </a:lnTo>
                  <a:lnTo>
                    <a:pt x="19459" y="62358"/>
                  </a:lnTo>
                  <a:lnTo>
                    <a:pt x="31823" y="64922"/>
                  </a:lnTo>
                </a:path>
              </a:pathLst>
            </a:custGeom>
            <a:ln w="3175">
              <a:solidFill>
                <a:schemeClr val="bg1">
                  <a:lumMod val="75000"/>
                </a:schemeClr>
              </a:solidFill>
            </a:ln>
          </p:spPr>
          <p:txBody>
            <a:bodyPr wrap="square" lIns="0" tIns="0" rIns="0" bIns="0" rtlCol="0" anchor="ctr"/>
            <a:lstStyle/>
            <a:p>
              <a:pPr algn="ctr"/>
              <a:r>
                <a:rPr lang="es-MX" sz="900" dirty="0">
                  <a:latin typeface="Montserrat" panose="00000500000000000000" pitchFamily="2" charset="0"/>
                </a:rPr>
                <a:t>2</a:t>
              </a:r>
              <a:endParaRPr sz="900" dirty="0">
                <a:latin typeface="Montserrat" panose="00000500000000000000" pitchFamily="2" charset="0"/>
              </a:endParaRPr>
            </a:p>
          </p:txBody>
        </p:sp>
        <p:sp>
          <p:nvSpPr>
            <p:cNvPr id="114" name="object 39"/>
            <p:cNvSpPr/>
            <p:nvPr/>
          </p:nvSpPr>
          <p:spPr>
            <a:xfrm>
              <a:off x="1869058" y="1192341"/>
              <a:ext cx="64135" cy="65405"/>
            </a:xfrm>
            <a:custGeom>
              <a:avLst/>
              <a:gdLst/>
              <a:ahLst/>
              <a:cxnLst/>
              <a:rect l="l" t="t" r="r" b="b"/>
              <a:pathLst>
                <a:path w="64135" h="65405">
                  <a:moveTo>
                    <a:pt x="31827" y="65279"/>
                  </a:moveTo>
                  <a:lnTo>
                    <a:pt x="44192" y="62709"/>
                  </a:lnTo>
                  <a:lnTo>
                    <a:pt x="54311" y="55692"/>
                  </a:lnTo>
                  <a:lnTo>
                    <a:pt x="61145" y="45263"/>
                  </a:lnTo>
                  <a:lnTo>
                    <a:pt x="63654" y="32461"/>
                  </a:lnTo>
                  <a:lnTo>
                    <a:pt x="61145" y="19864"/>
                  </a:lnTo>
                  <a:lnTo>
                    <a:pt x="54311" y="9541"/>
                  </a:lnTo>
                  <a:lnTo>
                    <a:pt x="44192" y="2563"/>
                  </a:lnTo>
                  <a:lnTo>
                    <a:pt x="31827" y="0"/>
                  </a:lnTo>
                  <a:lnTo>
                    <a:pt x="19462" y="2563"/>
                  </a:lnTo>
                  <a:lnTo>
                    <a:pt x="9343" y="9541"/>
                  </a:lnTo>
                  <a:lnTo>
                    <a:pt x="2509" y="19864"/>
                  </a:lnTo>
                  <a:lnTo>
                    <a:pt x="0" y="32461"/>
                  </a:lnTo>
                  <a:lnTo>
                    <a:pt x="2509" y="45263"/>
                  </a:lnTo>
                  <a:lnTo>
                    <a:pt x="9343" y="55692"/>
                  </a:lnTo>
                  <a:lnTo>
                    <a:pt x="19462" y="62709"/>
                  </a:lnTo>
                  <a:lnTo>
                    <a:pt x="31827" y="65279"/>
                  </a:lnTo>
                </a:path>
              </a:pathLst>
            </a:custGeom>
            <a:ln w="3175">
              <a:solidFill>
                <a:schemeClr val="bg1">
                  <a:lumMod val="75000"/>
                </a:schemeClr>
              </a:solidFill>
            </a:ln>
          </p:spPr>
          <p:txBody>
            <a:bodyPr wrap="square" lIns="0" tIns="0" rIns="0" bIns="0" rtlCol="0" anchor="ctr"/>
            <a:lstStyle/>
            <a:p>
              <a:pPr algn="ctr"/>
              <a:r>
                <a:rPr lang="es-MX" sz="900" dirty="0">
                  <a:latin typeface="Montserrat" panose="00000500000000000000" pitchFamily="2" charset="0"/>
                </a:rPr>
                <a:t>3</a:t>
              </a:r>
              <a:endParaRPr sz="900" dirty="0">
                <a:latin typeface="Montserrat" panose="00000500000000000000" pitchFamily="2" charset="0"/>
              </a:endParaRPr>
            </a:p>
          </p:txBody>
        </p:sp>
        <p:sp>
          <p:nvSpPr>
            <p:cNvPr id="115" name="object 40"/>
            <p:cNvSpPr/>
            <p:nvPr/>
          </p:nvSpPr>
          <p:spPr>
            <a:xfrm>
              <a:off x="1366768" y="992887"/>
              <a:ext cx="504825" cy="208915"/>
            </a:xfrm>
            <a:custGeom>
              <a:avLst/>
              <a:gdLst/>
              <a:ahLst/>
              <a:cxnLst/>
              <a:rect l="l" t="t" r="r" b="b"/>
              <a:pathLst>
                <a:path w="504825" h="208914">
                  <a:moveTo>
                    <a:pt x="0" y="208406"/>
                  </a:moveTo>
                  <a:lnTo>
                    <a:pt x="6339" y="1101"/>
                  </a:lnTo>
                  <a:lnTo>
                    <a:pt x="504619" y="0"/>
                  </a:lnTo>
                </a:path>
              </a:pathLst>
            </a:custGeom>
            <a:ln w="3175">
              <a:solidFill>
                <a:schemeClr val="bg1">
                  <a:lumMod val="75000"/>
                </a:schemeClr>
              </a:solidFill>
            </a:ln>
          </p:spPr>
          <p:txBody>
            <a:bodyPr wrap="square" lIns="0" tIns="0" rIns="0" bIns="0" rtlCol="0" anchor="ctr"/>
            <a:lstStyle/>
            <a:p>
              <a:pPr algn="ctr"/>
              <a:endParaRPr sz="900" dirty="0">
                <a:latin typeface="Montserrat" panose="00000500000000000000" pitchFamily="2" charset="0"/>
              </a:endParaRPr>
            </a:p>
          </p:txBody>
        </p:sp>
        <p:sp>
          <p:nvSpPr>
            <p:cNvPr id="116" name="object 41"/>
            <p:cNvSpPr/>
            <p:nvPr/>
          </p:nvSpPr>
          <p:spPr>
            <a:xfrm>
              <a:off x="1497736" y="1219824"/>
              <a:ext cx="377825" cy="0"/>
            </a:xfrm>
            <a:custGeom>
              <a:avLst/>
              <a:gdLst/>
              <a:ahLst/>
              <a:cxnLst/>
              <a:rect l="l" t="t" r="r" b="b"/>
              <a:pathLst>
                <a:path w="377825" h="9525">
                  <a:moveTo>
                    <a:pt x="0" y="0"/>
                  </a:moveTo>
                  <a:lnTo>
                    <a:pt x="377258" y="9083"/>
                  </a:lnTo>
                </a:path>
              </a:pathLst>
            </a:custGeom>
            <a:ln w="3175">
              <a:solidFill>
                <a:schemeClr val="bg1">
                  <a:lumMod val="75000"/>
                </a:schemeClr>
              </a:solidFill>
            </a:ln>
          </p:spPr>
          <p:txBody>
            <a:bodyPr wrap="square" lIns="0" tIns="0" rIns="0" bIns="0" rtlCol="0" anchor="ctr"/>
            <a:lstStyle/>
            <a:p>
              <a:pPr algn="ctr"/>
              <a:endParaRPr sz="900" dirty="0">
                <a:latin typeface="Montserrat" panose="00000500000000000000" pitchFamily="2" charset="0"/>
              </a:endParaRPr>
            </a:p>
          </p:txBody>
        </p:sp>
        <p:sp>
          <p:nvSpPr>
            <p:cNvPr id="117" name="object 42"/>
            <p:cNvSpPr/>
            <p:nvPr/>
          </p:nvSpPr>
          <p:spPr>
            <a:xfrm>
              <a:off x="1424717" y="1109984"/>
              <a:ext cx="447040" cy="102870"/>
            </a:xfrm>
            <a:custGeom>
              <a:avLst/>
              <a:gdLst/>
              <a:ahLst/>
              <a:cxnLst/>
              <a:rect l="l" t="t" r="r" b="b"/>
              <a:pathLst>
                <a:path w="447039" h="102869">
                  <a:moveTo>
                    <a:pt x="0" y="102711"/>
                  </a:moveTo>
                  <a:lnTo>
                    <a:pt x="2772" y="0"/>
                  </a:lnTo>
                  <a:lnTo>
                    <a:pt x="446760" y="8503"/>
                  </a:lnTo>
                </a:path>
              </a:pathLst>
            </a:custGeom>
            <a:ln w="3175">
              <a:solidFill>
                <a:schemeClr val="bg1">
                  <a:lumMod val="75000"/>
                </a:schemeClr>
              </a:solidFill>
            </a:ln>
          </p:spPr>
          <p:txBody>
            <a:bodyPr wrap="square" lIns="0" tIns="0" rIns="0" bIns="0" rtlCol="0" anchor="ctr"/>
            <a:lstStyle/>
            <a:p>
              <a:pPr algn="ctr"/>
              <a:endParaRPr sz="900" dirty="0">
                <a:latin typeface="Montserrat" panose="00000500000000000000" pitchFamily="2" charset="0"/>
              </a:endParaRPr>
            </a:p>
          </p:txBody>
        </p:sp>
      </p:grpSp>
      <p:grpSp>
        <p:nvGrpSpPr>
          <p:cNvPr id="4" name="3 Grupo"/>
          <p:cNvGrpSpPr>
            <a:grpSpLocks noChangeAspect="1"/>
          </p:cNvGrpSpPr>
          <p:nvPr/>
        </p:nvGrpSpPr>
        <p:grpSpPr>
          <a:xfrm>
            <a:off x="450404" y="2076720"/>
            <a:ext cx="2520000" cy="1484251"/>
            <a:chOff x="2073700" y="2541024"/>
            <a:chExt cx="1484592" cy="874408"/>
          </a:xfrm>
        </p:grpSpPr>
        <p:sp>
          <p:nvSpPr>
            <p:cNvPr id="118" name="object 43"/>
            <p:cNvSpPr/>
            <p:nvPr/>
          </p:nvSpPr>
          <p:spPr>
            <a:xfrm>
              <a:off x="2073700" y="2541024"/>
              <a:ext cx="1484592" cy="874408"/>
            </a:xfrm>
            <a:prstGeom prst="rect">
              <a:avLst/>
            </a:prstGeom>
            <a:blipFill>
              <a:blip r:embed="rId3" cstate="print"/>
              <a:srcRect/>
              <a:stretch>
                <a:fillRect l="-896" t="-1162" r="-969" b="-2301"/>
              </a:stretch>
            </a:blipFill>
            <a:ln w="6350">
              <a:solidFill>
                <a:schemeClr val="bg1">
                  <a:lumMod val="75000"/>
                </a:schemeClr>
              </a:solidFill>
            </a:ln>
          </p:spPr>
          <p:txBody>
            <a:bodyPr wrap="square" lIns="0" tIns="0" rIns="0" bIns="0" rtlCol="0" anchor="ctr"/>
            <a:lstStyle/>
            <a:p>
              <a:pPr algn="ctr"/>
              <a:endParaRPr sz="900" dirty="0">
                <a:latin typeface="Montserrat" panose="00000500000000000000" pitchFamily="2" charset="0"/>
              </a:endParaRPr>
            </a:p>
          </p:txBody>
        </p:sp>
        <p:sp>
          <p:nvSpPr>
            <p:cNvPr id="119" name="object 44"/>
            <p:cNvSpPr txBox="1"/>
            <p:nvPr/>
          </p:nvSpPr>
          <p:spPr>
            <a:xfrm>
              <a:off x="3191706" y="2620321"/>
              <a:ext cx="59055" cy="81593"/>
            </a:xfrm>
            <a:prstGeom prst="rect">
              <a:avLst/>
            </a:prstGeom>
          </p:spPr>
          <p:txBody>
            <a:bodyPr vert="horz" wrap="square" lIns="0" tIns="0" rIns="0" bIns="0" rtlCol="0" anchor="ctr">
              <a:spAutoFit/>
            </a:bodyPr>
            <a:lstStyle/>
            <a:p>
              <a:pPr marL="12700" algn="ctr">
                <a:lnSpc>
                  <a:spcPct val="100000"/>
                </a:lnSpc>
              </a:pPr>
              <a:r>
                <a:rPr sz="900" spc="10" dirty="0">
                  <a:solidFill>
                    <a:srgbClr val="151616"/>
                  </a:solidFill>
                  <a:latin typeface="Montserrat" panose="00000500000000000000" pitchFamily="2" charset="0"/>
                  <a:cs typeface="Century Gothic"/>
                </a:rPr>
                <a:t>1</a:t>
              </a:r>
              <a:endParaRPr sz="900" dirty="0">
                <a:latin typeface="Montserrat" panose="00000500000000000000" pitchFamily="2" charset="0"/>
                <a:cs typeface="Century Gothic"/>
              </a:endParaRPr>
            </a:p>
          </p:txBody>
        </p:sp>
        <p:sp>
          <p:nvSpPr>
            <p:cNvPr id="120" name="object 45"/>
            <p:cNvSpPr/>
            <p:nvPr/>
          </p:nvSpPr>
          <p:spPr>
            <a:xfrm>
              <a:off x="3185744" y="2618150"/>
              <a:ext cx="75565" cy="76835"/>
            </a:xfrm>
            <a:custGeom>
              <a:avLst/>
              <a:gdLst/>
              <a:ahLst/>
              <a:cxnLst/>
              <a:rect l="l" t="t" r="r" b="b"/>
              <a:pathLst>
                <a:path w="75564" h="76835">
                  <a:moveTo>
                    <a:pt x="37541" y="76574"/>
                  </a:moveTo>
                  <a:lnTo>
                    <a:pt x="52124" y="73550"/>
                  </a:lnTo>
                  <a:lnTo>
                    <a:pt x="64058" y="65319"/>
                  </a:lnTo>
                  <a:lnTo>
                    <a:pt x="72119" y="53143"/>
                  </a:lnTo>
                  <a:lnTo>
                    <a:pt x="75078" y="38285"/>
                  </a:lnTo>
                  <a:lnTo>
                    <a:pt x="72119" y="23251"/>
                  </a:lnTo>
                  <a:lnTo>
                    <a:pt x="64058" y="11096"/>
                  </a:lnTo>
                  <a:lnTo>
                    <a:pt x="52124" y="2964"/>
                  </a:lnTo>
                  <a:lnTo>
                    <a:pt x="37541" y="0"/>
                  </a:lnTo>
                  <a:lnTo>
                    <a:pt x="22956" y="2964"/>
                  </a:lnTo>
                  <a:lnTo>
                    <a:pt x="11020" y="11096"/>
                  </a:lnTo>
                  <a:lnTo>
                    <a:pt x="2959" y="23251"/>
                  </a:lnTo>
                  <a:lnTo>
                    <a:pt x="0" y="38285"/>
                  </a:lnTo>
                  <a:lnTo>
                    <a:pt x="2959" y="53143"/>
                  </a:lnTo>
                  <a:lnTo>
                    <a:pt x="11020" y="65319"/>
                  </a:lnTo>
                  <a:lnTo>
                    <a:pt x="22956" y="73550"/>
                  </a:lnTo>
                  <a:lnTo>
                    <a:pt x="37541" y="76574"/>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sp>
          <p:nvSpPr>
            <p:cNvPr id="121" name="object 46"/>
            <p:cNvSpPr txBox="1"/>
            <p:nvPr/>
          </p:nvSpPr>
          <p:spPr>
            <a:xfrm>
              <a:off x="2858066" y="3274988"/>
              <a:ext cx="59055" cy="81593"/>
            </a:xfrm>
            <a:prstGeom prst="rect">
              <a:avLst/>
            </a:prstGeom>
          </p:spPr>
          <p:txBody>
            <a:bodyPr vert="horz" wrap="square" lIns="0" tIns="0" rIns="0" bIns="0" rtlCol="0" anchor="ctr">
              <a:spAutoFit/>
            </a:bodyPr>
            <a:lstStyle/>
            <a:p>
              <a:pPr marL="12700" algn="ctr">
                <a:lnSpc>
                  <a:spcPct val="100000"/>
                </a:lnSpc>
              </a:pPr>
              <a:r>
                <a:rPr sz="900" spc="10" dirty="0">
                  <a:solidFill>
                    <a:srgbClr val="151616"/>
                  </a:solidFill>
                  <a:latin typeface="Montserrat" panose="00000500000000000000" pitchFamily="2" charset="0"/>
                  <a:cs typeface="Century Gothic"/>
                </a:rPr>
                <a:t>2</a:t>
              </a:r>
              <a:endParaRPr sz="900" dirty="0">
                <a:latin typeface="Montserrat" panose="00000500000000000000" pitchFamily="2" charset="0"/>
                <a:cs typeface="Century Gothic"/>
              </a:endParaRPr>
            </a:p>
          </p:txBody>
        </p:sp>
        <p:sp>
          <p:nvSpPr>
            <p:cNvPr id="122" name="object 47"/>
            <p:cNvSpPr/>
            <p:nvPr/>
          </p:nvSpPr>
          <p:spPr>
            <a:xfrm>
              <a:off x="2851275" y="3272821"/>
              <a:ext cx="75565" cy="76835"/>
            </a:xfrm>
            <a:custGeom>
              <a:avLst/>
              <a:gdLst/>
              <a:ahLst/>
              <a:cxnLst/>
              <a:rect l="l" t="t" r="r" b="b"/>
              <a:pathLst>
                <a:path w="75564" h="76835">
                  <a:moveTo>
                    <a:pt x="37537" y="76570"/>
                  </a:moveTo>
                  <a:lnTo>
                    <a:pt x="52121" y="73546"/>
                  </a:lnTo>
                  <a:lnTo>
                    <a:pt x="64057" y="65316"/>
                  </a:lnTo>
                  <a:lnTo>
                    <a:pt x="72117" y="53141"/>
                  </a:lnTo>
                  <a:lnTo>
                    <a:pt x="75077" y="38285"/>
                  </a:lnTo>
                  <a:lnTo>
                    <a:pt x="72117" y="23427"/>
                  </a:lnTo>
                  <a:lnTo>
                    <a:pt x="64057" y="11253"/>
                  </a:lnTo>
                  <a:lnTo>
                    <a:pt x="52121" y="3023"/>
                  </a:lnTo>
                  <a:lnTo>
                    <a:pt x="37537" y="0"/>
                  </a:lnTo>
                  <a:lnTo>
                    <a:pt x="22952" y="3023"/>
                  </a:lnTo>
                  <a:lnTo>
                    <a:pt x="11018" y="11253"/>
                  </a:lnTo>
                  <a:lnTo>
                    <a:pt x="2958" y="23427"/>
                  </a:lnTo>
                  <a:lnTo>
                    <a:pt x="0" y="38285"/>
                  </a:lnTo>
                  <a:lnTo>
                    <a:pt x="2958" y="53141"/>
                  </a:lnTo>
                  <a:lnTo>
                    <a:pt x="11018" y="65316"/>
                  </a:lnTo>
                  <a:lnTo>
                    <a:pt x="22952" y="73546"/>
                  </a:lnTo>
                  <a:lnTo>
                    <a:pt x="37537" y="76570"/>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sp>
          <p:nvSpPr>
            <p:cNvPr id="123" name="object 48"/>
            <p:cNvSpPr txBox="1"/>
            <p:nvPr/>
          </p:nvSpPr>
          <p:spPr>
            <a:xfrm>
              <a:off x="2593002" y="3269519"/>
              <a:ext cx="59055" cy="81593"/>
            </a:xfrm>
            <a:prstGeom prst="rect">
              <a:avLst/>
            </a:prstGeom>
          </p:spPr>
          <p:txBody>
            <a:bodyPr vert="horz" wrap="square" lIns="0" tIns="0" rIns="0" bIns="0" rtlCol="0" anchor="ctr">
              <a:spAutoFit/>
            </a:bodyPr>
            <a:lstStyle/>
            <a:p>
              <a:pPr marL="12700" algn="ctr">
                <a:lnSpc>
                  <a:spcPct val="100000"/>
                </a:lnSpc>
              </a:pPr>
              <a:r>
                <a:rPr sz="900" spc="10" dirty="0">
                  <a:solidFill>
                    <a:srgbClr val="151616"/>
                  </a:solidFill>
                  <a:latin typeface="Montserrat" panose="00000500000000000000" pitchFamily="2" charset="0"/>
                  <a:cs typeface="Century Gothic"/>
                </a:rPr>
                <a:t>3</a:t>
              </a:r>
              <a:endParaRPr sz="900" dirty="0">
                <a:latin typeface="Montserrat" panose="00000500000000000000" pitchFamily="2" charset="0"/>
                <a:cs typeface="Century Gothic"/>
              </a:endParaRPr>
            </a:p>
          </p:txBody>
        </p:sp>
        <p:sp>
          <p:nvSpPr>
            <p:cNvPr id="124" name="object 49"/>
            <p:cNvSpPr/>
            <p:nvPr/>
          </p:nvSpPr>
          <p:spPr>
            <a:xfrm>
              <a:off x="2585556" y="3267349"/>
              <a:ext cx="75565" cy="76835"/>
            </a:xfrm>
            <a:custGeom>
              <a:avLst/>
              <a:gdLst/>
              <a:ahLst/>
              <a:cxnLst/>
              <a:rect l="l" t="t" r="r" b="b"/>
              <a:pathLst>
                <a:path w="75564" h="76835">
                  <a:moveTo>
                    <a:pt x="37537" y="76575"/>
                  </a:moveTo>
                  <a:lnTo>
                    <a:pt x="52121" y="73551"/>
                  </a:lnTo>
                  <a:lnTo>
                    <a:pt x="64056" y="65320"/>
                  </a:lnTo>
                  <a:lnTo>
                    <a:pt x="72115" y="53145"/>
                  </a:lnTo>
                  <a:lnTo>
                    <a:pt x="75074" y="38289"/>
                  </a:lnTo>
                  <a:lnTo>
                    <a:pt x="72115" y="23431"/>
                  </a:lnTo>
                  <a:lnTo>
                    <a:pt x="64056" y="11255"/>
                  </a:lnTo>
                  <a:lnTo>
                    <a:pt x="52121" y="3024"/>
                  </a:lnTo>
                  <a:lnTo>
                    <a:pt x="37537" y="0"/>
                  </a:lnTo>
                  <a:lnTo>
                    <a:pt x="22952" y="3024"/>
                  </a:lnTo>
                  <a:lnTo>
                    <a:pt x="11018" y="11255"/>
                  </a:lnTo>
                  <a:lnTo>
                    <a:pt x="2958" y="23431"/>
                  </a:lnTo>
                  <a:lnTo>
                    <a:pt x="0" y="38289"/>
                  </a:lnTo>
                  <a:lnTo>
                    <a:pt x="2958" y="53145"/>
                  </a:lnTo>
                  <a:lnTo>
                    <a:pt x="11018" y="65320"/>
                  </a:lnTo>
                  <a:lnTo>
                    <a:pt x="22952" y="73551"/>
                  </a:lnTo>
                  <a:lnTo>
                    <a:pt x="37537" y="76575"/>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sp>
          <p:nvSpPr>
            <p:cNvPr id="125" name="object 50"/>
            <p:cNvSpPr/>
            <p:nvPr/>
          </p:nvSpPr>
          <p:spPr>
            <a:xfrm>
              <a:off x="2959671" y="2651810"/>
              <a:ext cx="220979" cy="247650"/>
            </a:xfrm>
            <a:custGeom>
              <a:avLst/>
              <a:gdLst/>
              <a:ahLst/>
              <a:cxnLst/>
              <a:rect l="l" t="t" r="r" b="b"/>
              <a:pathLst>
                <a:path w="220980" h="247650">
                  <a:moveTo>
                    <a:pt x="0" y="247392"/>
                  </a:moveTo>
                  <a:lnTo>
                    <a:pt x="2109" y="0"/>
                  </a:lnTo>
                  <a:lnTo>
                    <a:pt x="220590" y="0"/>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sp>
          <p:nvSpPr>
            <p:cNvPr id="126" name="object 51"/>
            <p:cNvSpPr/>
            <p:nvPr/>
          </p:nvSpPr>
          <p:spPr>
            <a:xfrm>
              <a:off x="2888391" y="3069183"/>
              <a:ext cx="635" cy="203200"/>
            </a:xfrm>
            <a:custGeom>
              <a:avLst/>
              <a:gdLst/>
              <a:ahLst/>
              <a:cxnLst/>
              <a:rect l="l" t="t" r="r" b="b"/>
              <a:pathLst>
                <a:path w="635" h="203200">
                  <a:moveTo>
                    <a:pt x="0" y="0"/>
                  </a:moveTo>
                  <a:lnTo>
                    <a:pt x="421" y="202794"/>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sp>
          <p:nvSpPr>
            <p:cNvPr id="127" name="object 52"/>
            <p:cNvSpPr/>
            <p:nvPr/>
          </p:nvSpPr>
          <p:spPr>
            <a:xfrm>
              <a:off x="2623093" y="3033417"/>
              <a:ext cx="0" cy="238760"/>
            </a:xfrm>
            <a:custGeom>
              <a:avLst/>
              <a:gdLst/>
              <a:ahLst/>
              <a:cxnLst/>
              <a:rect l="l" t="t" r="r" b="b"/>
              <a:pathLst>
                <a:path w="1905" h="238760">
                  <a:moveTo>
                    <a:pt x="1687" y="0"/>
                  </a:moveTo>
                  <a:lnTo>
                    <a:pt x="0" y="238560"/>
                  </a:lnTo>
                </a:path>
              </a:pathLst>
            </a:custGeom>
            <a:ln w="9525">
              <a:solidFill>
                <a:schemeClr val="tx1"/>
              </a:solidFill>
            </a:ln>
          </p:spPr>
          <p:txBody>
            <a:bodyPr wrap="square" lIns="0" tIns="0" rIns="0" bIns="0" rtlCol="0" anchor="ctr"/>
            <a:lstStyle/>
            <a:p>
              <a:pPr algn="ctr"/>
              <a:endParaRPr sz="900" dirty="0">
                <a:latin typeface="Montserrat" panose="00000500000000000000" pitchFamily="2" charset="0"/>
              </a:endParaRPr>
            </a:p>
          </p:txBody>
        </p:sp>
      </p:grpSp>
    </p:spTree>
    <p:extLst>
      <p:ext uri="{BB962C8B-B14F-4D97-AF65-F5344CB8AC3E}">
        <p14:creationId xmlns:p14="http://schemas.microsoft.com/office/powerpoint/2010/main" val="2394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EE6D1-55A1-FAE7-8663-3CBE314CB752}"/>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7C536F0C-90B6-2497-6C6E-647AF0B0EDF2}"/>
              </a:ext>
            </a:extLst>
          </p:cNvPr>
          <p:cNvSpPr/>
          <p:nvPr/>
        </p:nvSpPr>
        <p:spPr>
          <a:xfrm>
            <a:off x="2" y="0"/>
            <a:ext cx="5220335" cy="624205"/>
          </a:xfrm>
          <a:custGeom>
            <a:avLst/>
            <a:gdLst/>
            <a:ahLst/>
            <a:cxnLst/>
            <a:rect l="l" t="t" r="r" b="b"/>
            <a:pathLst>
              <a:path w="5220335" h="624205">
                <a:moveTo>
                  <a:pt x="0" y="624039"/>
                </a:moveTo>
                <a:lnTo>
                  <a:pt x="5219953" y="624039"/>
                </a:lnTo>
                <a:lnTo>
                  <a:pt x="5219953" y="0"/>
                </a:lnTo>
                <a:lnTo>
                  <a:pt x="0" y="0"/>
                </a:lnTo>
                <a:lnTo>
                  <a:pt x="0" y="624039"/>
                </a:lnTo>
                <a:close/>
              </a:path>
            </a:pathLst>
          </a:custGeom>
          <a:solidFill>
            <a:srgbClr val="191113"/>
          </a:solidFill>
        </p:spPr>
        <p:txBody>
          <a:bodyPr wrap="square" lIns="0" tIns="0" rIns="0" bIns="0" rtlCol="0"/>
          <a:lstStyle/>
          <a:p>
            <a:endParaRPr dirty="0">
              <a:solidFill>
                <a:schemeClr val="bg1"/>
              </a:solidFill>
              <a:latin typeface="Montserrat Black" panose="00000A00000000000000" pitchFamily="2" charset="0"/>
            </a:endParaRPr>
          </a:p>
        </p:txBody>
      </p:sp>
      <p:sp>
        <p:nvSpPr>
          <p:cNvPr id="43" name="42 CuadroTexto">
            <a:extLst>
              <a:ext uri="{FF2B5EF4-FFF2-40B4-BE49-F238E27FC236}">
                <a16:creationId xmlns:a16="http://schemas.microsoft.com/office/drawing/2014/main" id="{29EAB602-41CE-C466-AD2D-23BDC8E1E30C}"/>
              </a:ext>
            </a:extLst>
          </p:cNvPr>
          <p:cNvSpPr txBox="1"/>
          <p:nvPr/>
        </p:nvSpPr>
        <p:spPr>
          <a:xfrm>
            <a:off x="1262358" y="241104"/>
            <a:ext cx="2696572" cy="261610"/>
          </a:xfrm>
          <a:prstGeom prst="rect">
            <a:avLst/>
          </a:prstGeom>
          <a:noFill/>
        </p:spPr>
        <p:txBody>
          <a:bodyPr wrap="none" rtlCol="0">
            <a:spAutoFit/>
          </a:bodyPr>
          <a:lstStyle/>
          <a:p>
            <a:r>
              <a:rPr lang="es-MX" sz="1100" dirty="0">
                <a:solidFill>
                  <a:schemeClr val="bg1"/>
                </a:solidFill>
                <a:latin typeface="Montserrat Black" panose="00000A00000000000000" pitchFamily="2" charset="0"/>
              </a:rPr>
              <a:t>Anexo Información de seguridad</a:t>
            </a:r>
          </a:p>
        </p:txBody>
      </p:sp>
      <p:sp>
        <p:nvSpPr>
          <p:cNvPr id="7" name="object 4">
            <a:extLst>
              <a:ext uri="{FF2B5EF4-FFF2-40B4-BE49-F238E27FC236}">
                <a16:creationId xmlns:a16="http://schemas.microsoft.com/office/drawing/2014/main" id="{F0A71DB3-08A7-DD67-A205-ACAEF5E2F996}"/>
              </a:ext>
            </a:extLst>
          </p:cNvPr>
          <p:cNvSpPr/>
          <p:nvPr/>
        </p:nvSpPr>
        <p:spPr>
          <a:xfrm>
            <a:off x="310256" y="3011365"/>
            <a:ext cx="4599825" cy="7200"/>
          </a:xfrm>
          <a:prstGeom prst="rect">
            <a:avLst/>
          </a:prstGeom>
          <a:solidFill>
            <a:schemeClr val="tx1"/>
          </a:solidFill>
          <a:ln>
            <a:noFill/>
          </a:ln>
        </p:spPr>
        <p:txBody>
          <a:bodyPr wrap="square" lIns="0" tIns="0" rIns="0" bIns="0" rtlCol="0"/>
          <a:lstStyle/>
          <a:p>
            <a:endParaRPr dirty="0"/>
          </a:p>
        </p:txBody>
      </p:sp>
      <p:sp>
        <p:nvSpPr>
          <p:cNvPr id="37" name="object 34">
            <a:extLst>
              <a:ext uri="{FF2B5EF4-FFF2-40B4-BE49-F238E27FC236}">
                <a16:creationId xmlns:a16="http://schemas.microsoft.com/office/drawing/2014/main" id="{02E37EFD-CF4C-104E-024F-B98A28078A33}"/>
              </a:ext>
            </a:extLst>
          </p:cNvPr>
          <p:cNvSpPr txBox="1"/>
          <p:nvPr/>
        </p:nvSpPr>
        <p:spPr>
          <a:xfrm>
            <a:off x="1314121" y="2528930"/>
            <a:ext cx="3744416" cy="276999"/>
          </a:xfrm>
          <a:prstGeom prst="rect">
            <a:avLst/>
          </a:prstGeom>
        </p:spPr>
        <p:txBody>
          <a:bodyPr vert="horz" wrap="square" lIns="0" tIns="0" rIns="0" bIns="0" rtlCol="0">
            <a:spAutoFit/>
          </a:bodyPr>
          <a:lstStyle/>
          <a:p>
            <a:pPr marL="12700" marR="5080"/>
            <a:r>
              <a:rPr lang="es-CO" sz="600" dirty="0">
                <a:solidFill>
                  <a:srgbClr val="231F21"/>
                </a:solidFill>
                <a:latin typeface="Montserrat" panose="00000500000000000000" pitchFamily="2" charset="0"/>
                <a:cs typeface="Arial Narrow"/>
              </a:rPr>
              <a:t>Sistema diseñado para que una vez se ponga el motor en marcha, la luz principal de la farola se encienda automáticamente.</a:t>
            </a:r>
            <a:endParaRPr lang="es-CO" sz="600" dirty="0">
              <a:latin typeface="Montserrat" panose="00000500000000000000" pitchFamily="2" charset="0"/>
              <a:cs typeface="Arial Narrow"/>
            </a:endParaRPr>
          </a:p>
          <a:p>
            <a:pPr marL="12700" marR="8255">
              <a:spcBef>
                <a:spcPts val="25"/>
              </a:spcBef>
            </a:pPr>
            <a:r>
              <a:rPr lang="es-CO" sz="600" dirty="0">
                <a:solidFill>
                  <a:srgbClr val="231F21"/>
                </a:solidFill>
                <a:latin typeface="Montserrat" panose="00000500000000000000" pitchFamily="2" charset="0"/>
                <a:cs typeface="Arial Narrow"/>
              </a:rPr>
              <a:t>Este sistema garantiza una mayor visibilidad del vehículo para los demás actores viales.</a:t>
            </a:r>
            <a:endParaRPr lang="es-CO" sz="600" dirty="0">
              <a:latin typeface="Montserrat" panose="00000500000000000000" pitchFamily="2" charset="0"/>
              <a:cs typeface="Arial Narrow"/>
            </a:endParaRPr>
          </a:p>
        </p:txBody>
      </p:sp>
      <p:sp>
        <p:nvSpPr>
          <p:cNvPr id="38" name="object 35">
            <a:extLst>
              <a:ext uri="{FF2B5EF4-FFF2-40B4-BE49-F238E27FC236}">
                <a16:creationId xmlns:a16="http://schemas.microsoft.com/office/drawing/2014/main" id="{2730C1A2-F308-7C3E-C509-08E17C7C4846}"/>
              </a:ext>
            </a:extLst>
          </p:cNvPr>
          <p:cNvSpPr txBox="1"/>
          <p:nvPr/>
        </p:nvSpPr>
        <p:spPr>
          <a:xfrm>
            <a:off x="1314500" y="3173160"/>
            <a:ext cx="3670268" cy="369332"/>
          </a:xfrm>
          <a:prstGeom prst="rect">
            <a:avLst/>
          </a:prstGeom>
        </p:spPr>
        <p:txBody>
          <a:bodyPr vert="horz" wrap="square" lIns="0" tIns="0" rIns="0" bIns="0" rtlCol="0">
            <a:spAutoFit/>
          </a:bodyPr>
          <a:lstStyle/>
          <a:p>
            <a:pPr marL="12700"/>
            <a:r>
              <a:rPr lang="es-CO" sz="600" dirty="0">
                <a:solidFill>
                  <a:srgbClr val="231F21"/>
                </a:solidFill>
                <a:latin typeface="Montserrat" panose="00000500000000000000" pitchFamily="2" charset="0"/>
              </a:rPr>
              <a:t>Luces de Circulación Diurna o "Day time Running Lights“ por su sigla en ingles. Estas luces se encienden automáticamente al girar el interruptor de encendido (posición ON).</a:t>
            </a:r>
          </a:p>
          <a:p>
            <a:pPr marL="12700"/>
            <a:r>
              <a:rPr lang="es-ES" sz="600" dirty="0">
                <a:solidFill>
                  <a:srgbClr val="231F21"/>
                </a:solidFill>
                <a:latin typeface="Montserrat" panose="00000500000000000000" pitchFamily="2" charset="0"/>
              </a:rPr>
              <a:t>Las luces DRL son luces de bajo consumo que se utilizan para mejorar la seguridad vial al aumentar la visibilidad del vehículo.</a:t>
            </a:r>
            <a:endParaRPr lang="es-CO" sz="600" dirty="0">
              <a:solidFill>
                <a:srgbClr val="231F21"/>
              </a:solidFill>
              <a:latin typeface="Montserrat" panose="00000500000000000000" pitchFamily="2" charset="0"/>
            </a:endParaRPr>
          </a:p>
        </p:txBody>
      </p:sp>
      <p:sp>
        <p:nvSpPr>
          <p:cNvPr id="44" name="43 CuadroTexto">
            <a:extLst>
              <a:ext uri="{FF2B5EF4-FFF2-40B4-BE49-F238E27FC236}">
                <a16:creationId xmlns:a16="http://schemas.microsoft.com/office/drawing/2014/main" id="{76E50806-E3D7-E5BA-4C8D-7D6ACF5EA7FD}"/>
              </a:ext>
            </a:extLst>
          </p:cNvPr>
          <p:cNvSpPr txBox="1"/>
          <p:nvPr/>
        </p:nvSpPr>
        <p:spPr>
          <a:xfrm>
            <a:off x="670404" y="418075"/>
            <a:ext cx="3880480" cy="169277"/>
          </a:xfrm>
          <a:prstGeom prst="rect">
            <a:avLst/>
          </a:prstGeom>
          <a:noFill/>
        </p:spPr>
        <p:txBody>
          <a:bodyPr wrap="square" rtlCol="0">
            <a:spAutoFit/>
          </a:bodyPr>
          <a:lstStyle/>
          <a:p>
            <a:r>
              <a:rPr lang="es-MX" sz="500" dirty="0">
                <a:solidFill>
                  <a:schemeClr val="bg1"/>
                </a:solidFill>
                <a:latin typeface="Montserrat" panose="00000500000000000000" pitchFamily="2" charset="0"/>
              </a:rPr>
              <a:t>Verifique la carátula de este manual para conocer cuál de los siguientes dispositivos de seguridad posee su vehículo.</a:t>
            </a:r>
            <a:endParaRPr lang="es-CO" dirty="0">
              <a:solidFill>
                <a:schemeClr val="bg1"/>
              </a:solidFill>
            </a:endParaRPr>
          </a:p>
        </p:txBody>
      </p:sp>
      <p:sp>
        <p:nvSpPr>
          <p:cNvPr id="3" name="object 33">
            <a:extLst>
              <a:ext uri="{FF2B5EF4-FFF2-40B4-BE49-F238E27FC236}">
                <a16:creationId xmlns:a16="http://schemas.microsoft.com/office/drawing/2014/main" id="{53D66FDB-BC4E-BF30-BCDB-8F12842F8C38}"/>
              </a:ext>
            </a:extLst>
          </p:cNvPr>
          <p:cNvSpPr txBox="1"/>
          <p:nvPr/>
        </p:nvSpPr>
        <p:spPr>
          <a:xfrm>
            <a:off x="1318014" y="707113"/>
            <a:ext cx="3740524" cy="830997"/>
          </a:xfrm>
          <a:prstGeom prst="rect">
            <a:avLst/>
          </a:prstGeom>
        </p:spPr>
        <p:txBody>
          <a:bodyPr vert="horz" wrap="square" lIns="0" tIns="0" rIns="0" bIns="0" rtlCol="0">
            <a:spAutoFit/>
          </a:bodyPr>
          <a:lstStyle/>
          <a:p>
            <a:pPr marL="12700" marR="5080">
              <a:spcBef>
                <a:spcPts val="25"/>
              </a:spcBef>
            </a:pPr>
            <a:r>
              <a:rPr lang="es-CO" sz="600" dirty="0">
                <a:solidFill>
                  <a:srgbClr val="231F21"/>
                </a:solidFill>
                <a:latin typeface="Montserrat" panose="00000500000000000000" pitchFamily="2" charset="0"/>
                <a:cs typeface="Arial Narrow"/>
              </a:rPr>
              <a:t>Sistema diseñado para evitar que las ruedas se bloqueen al frenar de forma brusca mientras se circula en línea recta, el sistema regula automáticamente la fuerza de frenado.</a:t>
            </a:r>
          </a:p>
          <a:p>
            <a:pPr marL="12700" marR="5080">
              <a:spcBef>
                <a:spcPts val="25"/>
              </a:spcBef>
            </a:pPr>
            <a:r>
              <a:rPr lang="es-CO" sz="600" dirty="0">
                <a:solidFill>
                  <a:srgbClr val="231F21"/>
                </a:solidFill>
                <a:latin typeface="Montserrat" panose="00000500000000000000" pitchFamily="2" charset="0"/>
                <a:cs typeface="Arial Narrow"/>
              </a:rPr>
              <a:t>Aunque el sistema ABS proporciona estabilidad al detenerse, recuerde las siguientes características:</a:t>
            </a:r>
            <a:endParaRPr lang="es-CO" sz="600" dirty="0">
              <a:latin typeface="Montserrat" panose="00000500000000000000" pitchFamily="2" charset="0"/>
              <a:cs typeface="Arial Narrow"/>
            </a:endParaRPr>
          </a:p>
          <a:p>
            <a:pPr marL="326390" lvl="1" indent="-56515">
              <a:buFont typeface="Arial"/>
              <a:buChar char="*"/>
              <a:tabLst>
                <a:tab pos="69850" algn="l"/>
              </a:tabLst>
            </a:pPr>
            <a:r>
              <a:rPr lang="es-CO" sz="600" dirty="0">
                <a:solidFill>
                  <a:srgbClr val="231F21"/>
                </a:solidFill>
                <a:latin typeface="Montserrat" panose="00000500000000000000" pitchFamily="2" charset="0"/>
                <a:cs typeface="Arial Narrow"/>
              </a:rPr>
              <a:t>Para frenar de forma eficaz, deje de acelerar y utilice la leva de freno delantero y el pedal de freno trasero simultáneamente, de la misma manera que en el sistema de frenos de una motocicleta convencional.</a:t>
            </a:r>
            <a:endParaRPr lang="es-CO" sz="600" dirty="0">
              <a:latin typeface="Montserrat" panose="00000500000000000000" pitchFamily="2" charset="0"/>
              <a:cs typeface="Arial Narrow"/>
            </a:endParaRPr>
          </a:p>
          <a:p>
            <a:pPr marL="328930" lvl="1" indent="-59055">
              <a:buFont typeface="Arial"/>
              <a:buChar char="*"/>
              <a:tabLst>
                <a:tab pos="72390" algn="l"/>
              </a:tabLst>
            </a:pPr>
            <a:r>
              <a:rPr lang="es-CO" sz="600" dirty="0">
                <a:solidFill>
                  <a:srgbClr val="231F21"/>
                </a:solidFill>
                <a:latin typeface="Montserrat" panose="00000500000000000000" pitchFamily="2" charset="0"/>
                <a:cs typeface="Arial Narrow"/>
              </a:rPr>
              <a:t>El ABS no puede compensar las condiciones adversas de la carretera, un error de juicio o un uso incorrecto de los frenos. </a:t>
            </a:r>
            <a:endParaRPr sz="600" dirty="0">
              <a:latin typeface="Montserrat" panose="00000500000000000000" pitchFamily="2" charset="0"/>
              <a:cs typeface="Arial Narrow"/>
            </a:endParaRPr>
          </a:p>
        </p:txBody>
      </p:sp>
      <p:sp>
        <p:nvSpPr>
          <p:cNvPr id="8" name="object 4">
            <a:extLst>
              <a:ext uri="{FF2B5EF4-FFF2-40B4-BE49-F238E27FC236}">
                <a16:creationId xmlns:a16="http://schemas.microsoft.com/office/drawing/2014/main" id="{31223647-7818-C2FE-547E-9FCCD9D33DE4}"/>
              </a:ext>
            </a:extLst>
          </p:cNvPr>
          <p:cNvSpPr/>
          <p:nvPr/>
        </p:nvSpPr>
        <p:spPr>
          <a:xfrm>
            <a:off x="334919" y="2275118"/>
            <a:ext cx="4599825" cy="7200"/>
          </a:xfrm>
          <a:prstGeom prst="rect">
            <a:avLst/>
          </a:prstGeom>
          <a:solidFill>
            <a:schemeClr val="tx1"/>
          </a:solidFill>
          <a:ln>
            <a:noFill/>
          </a:ln>
        </p:spPr>
        <p:txBody>
          <a:bodyPr wrap="square" lIns="0" tIns="0" rIns="0" bIns="0" rtlCol="0"/>
          <a:lstStyle/>
          <a:p>
            <a:endParaRPr dirty="0"/>
          </a:p>
        </p:txBody>
      </p:sp>
      <p:sp>
        <p:nvSpPr>
          <p:cNvPr id="9" name="object 4">
            <a:extLst>
              <a:ext uri="{FF2B5EF4-FFF2-40B4-BE49-F238E27FC236}">
                <a16:creationId xmlns:a16="http://schemas.microsoft.com/office/drawing/2014/main" id="{FD93C242-C9D6-305A-1B07-E17B9C338ACF}"/>
              </a:ext>
            </a:extLst>
          </p:cNvPr>
          <p:cNvSpPr/>
          <p:nvPr/>
        </p:nvSpPr>
        <p:spPr>
          <a:xfrm>
            <a:off x="334919" y="1559515"/>
            <a:ext cx="4599825" cy="7200"/>
          </a:xfrm>
          <a:prstGeom prst="rect">
            <a:avLst/>
          </a:prstGeom>
          <a:solidFill>
            <a:schemeClr val="tx1"/>
          </a:solidFill>
          <a:ln>
            <a:noFill/>
          </a:ln>
        </p:spPr>
        <p:txBody>
          <a:bodyPr wrap="square" lIns="0" tIns="0" rIns="0" bIns="0" rtlCol="0"/>
          <a:lstStyle/>
          <a:p>
            <a:endParaRPr dirty="0"/>
          </a:p>
        </p:txBody>
      </p:sp>
      <p:sp>
        <p:nvSpPr>
          <p:cNvPr id="10" name="CuadroTexto 9">
            <a:extLst>
              <a:ext uri="{FF2B5EF4-FFF2-40B4-BE49-F238E27FC236}">
                <a16:creationId xmlns:a16="http://schemas.microsoft.com/office/drawing/2014/main" id="{C08EB605-3643-D3BC-1F32-7ED51014FADE}"/>
              </a:ext>
            </a:extLst>
          </p:cNvPr>
          <p:cNvSpPr txBox="1"/>
          <p:nvPr/>
        </p:nvSpPr>
        <p:spPr>
          <a:xfrm>
            <a:off x="1212654" y="1687053"/>
            <a:ext cx="3845883" cy="553998"/>
          </a:xfrm>
          <a:prstGeom prst="rect">
            <a:avLst/>
          </a:prstGeom>
          <a:noFill/>
        </p:spPr>
        <p:txBody>
          <a:bodyPr wrap="square" rtlCol="0">
            <a:spAutoFit/>
          </a:bodyPr>
          <a:lstStyle>
            <a:defPPr>
              <a:defRPr lang="es-CO"/>
            </a:defPPr>
            <a:lvl1pPr algn="just">
              <a:defRPr sz="700"/>
            </a:lvl1pPr>
          </a:lstStyle>
          <a:p>
            <a:pPr marL="12700" marR="5080" algn="l"/>
            <a:r>
              <a:rPr lang="es-CO" sz="600" dirty="0">
                <a:solidFill>
                  <a:srgbClr val="231F21"/>
                </a:solidFill>
                <a:latin typeface="Montserrat" panose="00000500000000000000" pitchFamily="2" charset="0"/>
              </a:rPr>
              <a:t>La tecnología de frenado sincronizado (SBT) ofrece un control de frenado superior. Esta nueva característica de frenado trasfiere un porcentaje de la fuerza de frenado del freno trasero al delantero, mejorando así el rendimiento de frenado del vehículo.</a:t>
            </a:r>
          </a:p>
          <a:p>
            <a:pPr marL="12700" marR="5080" algn="l"/>
            <a:r>
              <a:rPr lang="es-CO" sz="600" dirty="0">
                <a:solidFill>
                  <a:srgbClr val="231F21"/>
                </a:solidFill>
                <a:latin typeface="Montserrat" panose="00000500000000000000" pitchFamily="2" charset="0"/>
              </a:rPr>
              <a:t>El sistema SBT garantiza más seguridad, reduce la fuerza requerida al frenar y garantiza la reducción de derrapes ante situaciones bruscas de frenado.</a:t>
            </a:r>
          </a:p>
        </p:txBody>
      </p:sp>
      <p:pic>
        <p:nvPicPr>
          <p:cNvPr id="4" name="Imagen 3">
            <a:extLst>
              <a:ext uri="{FF2B5EF4-FFF2-40B4-BE49-F238E27FC236}">
                <a16:creationId xmlns:a16="http://schemas.microsoft.com/office/drawing/2014/main" id="{CF19BEE9-D14B-F595-C3FC-11E5C3148260}"/>
              </a:ext>
            </a:extLst>
          </p:cNvPr>
          <p:cNvPicPr>
            <a:picLocks noChangeAspect="1"/>
          </p:cNvPicPr>
          <p:nvPr/>
        </p:nvPicPr>
        <p:blipFill>
          <a:blip r:embed="rId2"/>
          <a:stretch>
            <a:fillRect/>
          </a:stretch>
        </p:blipFill>
        <p:spPr>
          <a:xfrm>
            <a:off x="392815" y="651515"/>
            <a:ext cx="819839" cy="690273"/>
          </a:xfrm>
          <a:prstGeom prst="rect">
            <a:avLst/>
          </a:prstGeom>
        </p:spPr>
      </p:pic>
      <p:pic>
        <p:nvPicPr>
          <p:cNvPr id="18" name="Imagen 17">
            <a:extLst>
              <a:ext uri="{FF2B5EF4-FFF2-40B4-BE49-F238E27FC236}">
                <a16:creationId xmlns:a16="http://schemas.microsoft.com/office/drawing/2014/main" id="{4F9DD636-08E9-B943-14C5-3A31F33AA3A9}"/>
              </a:ext>
            </a:extLst>
          </p:cNvPr>
          <p:cNvPicPr>
            <a:picLocks noChangeAspect="1"/>
          </p:cNvPicPr>
          <p:nvPr/>
        </p:nvPicPr>
        <p:blipFill>
          <a:blip r:embed="rId3"/>
          <a:stretch>
            <a:fillRect/>
          </a:stretch>
        </p:blipFill>
        <p:spPr>
          <a:xfrm>
            <a:off x="334919" y="2997491"/>
            <a:ext cx="846754" cy="694603"/>
          </a:xfrm>
          <a:prstGeom prst="rect">
            <a:avLst/>
          </a:prstGeom>
        </p:spPr>
      </p:pic>
      <p:pic>
        <p:nvPicPr>
          <p:cNvPr id="20" name="Imagen 19">
            <a:extLst>
              <a:ext uri="{FF2B5EF4-FFF2-40B4-BE49-F238E27FC236}">
                <a16:creationId xmlns:a16="http://schemas.microsoft.com/office/drawing/2014/main" id="{1C581756-1EB5-EAE2-7C60-9D3300B8B9D6}"/>
              </a:ext>
            </a:extLst>
          </p:cNvPr>
          <p:cNvPicPr>
            <a:picLocks noChangeAspect="1"/>
          </p:cNvPicPr>
          <p:nvPr/>
        </p:nvPicPr>
        <p:blipFill>
          <a:blip r:embed="rId4"/>
          <a:stretch>
            <a:fillRect/>
          </a:stretch>
        </p:blipFill>
        <p:spPr>
          <a:xfrm>
            <a:off x="311430" y="2257105"/>
            <a:ext cx="950928" cy="695586"/>
          </a:xfrm>
          <a:prstGeom prst="rect">
            <a:avLst/>
          </a:prstGeom>
        </p:spPr>
      </p:pic>
      <p:pic>
        <p:nvPicPr>
          <p:cNvPr id="13" name="Imagen 12">
            <a:extLst>
              <a:ext uri="{FF2B5EF4-FFF2-40B4-BE49-F238E27FC236}">
                <a16:creationId xmlns:a16="http://schemas.microsoft.com/office/drawing/2014/main" id="{EFD5D18E-6716-7BCC-8E0D-32B8B5752AB8}"/>
              </a:ext>
            </a:extLst>
          </p:cNvPr>
          <p:cNvPicPr>
            <a:picLocks noChangeAspect="1"/>
          </p:cNvPicPr>
          <p:nvPr/>
        </p:nvPicPr>
        <p:blipFill>
          <a:blip r:embed="rId5"/>
          <a:stretch>
            <a:fillRect/>
          </a:stretch>
        </p:blipFill>
        <p:spPr>
          <a:xfrm>
            <a:off x="383646" y="1524915"/>
            <a:ext cx="838175" cy="699989"/>
          </a:xfrm>
          <a:prstGeom prst="rect">
            <a:avLst/>
          </a:prstGeom>
        </p:spPr>
      </p:pic>
    </p:spTree>
    <p:extLst>
      <p:ext uri="{BB962C8B-B14F-4D97-AF65-F5344CB8AC3E}">
        <p14:creationId xmlns:p14="http://schemas.microsoft.com/office/powerpoint/2010/main" val="62885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solidFill>
                  <a:prstClr val="black"/>
                </a:solidFill>
                <a:latin typeface="Montserrat SemiBold" panose="00000700000000000000" pitchFamily="2" charset="0"/>
              </a:rPr>
              <a:t>IDENTIFICACIÓN DE PARTES</a:t>
            </a:r>
          </a:p>
        </p:txBody>
      </p:sp>
      <p:sp>
        <p:nvSpPr>
          <p:cNvPr id="30" name="29 Rectángulo"/>
          <p:cNvSpPr/>
          <p:nvPr/>
        </p:nvSpPr>
        <p:spPr>
          <a:xfrm>
            <a:off x="180644" y="521767"/>
            <a:ext cx="4860000" cy="315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object 97"/>
          <p:cNvSpPr txBox="1"/>
          <p:nvPr/>
        </p:nvSpPr>
        <p:spPr>
          <a:xfrm>
            <a:off x="3258728" y="1314726"/>
            <a:ext cx="1781916" cy="1446550"/>
          </a:xfrm>
          <a:prstGeom prst="rect">
            <a:avLst/>
          </a:prstGeom>
        </p:spPr>
        <p:txBody>
          <a:bodyPr vert="horz" wrap="square" lIns="0" tIns="0" rIns="0" bIns="0" rtlCol="0">
            <a:spAutoFit/>
          </a:bodyPr>
          <a:lstStyle/>
          <a:p>
            <a:pPr marL="12700">
              <a:lnSpc>
                <a:spcPct val="100000"/>
              </a:lnSpc>
              <a:tabLst>
                <a:tab pos="228600" algn="l"/>
                <a:tab pos="229235" algn="l"/>
              </a:tabLst>
            </a:pPr>
            <a:r>
              <a:rPr lang="es-MX" sz="800" b="1" dirty="0">
                <a:solidFill>
                  <a:srgbClr val="231F20"/>
                </a:solidFill>
                <a:latin typeface="Montserrat" panose="00000500000000000000" pitchFamily="2" charset="0"/>
                <a:cs typeface="Calibri"/>
              </a:rPr>
              <a:t>VISTA TRASERA</a:t>
            </a:r>
          </a:p>
          <a:p>
            <a:pPr marL="228600" indent="-215900">
              <a:lnSpc>
                <a:spcPct val="100000"/>
              </a:lnSpc>
              <a:buAutoNum type="arabicPeriod"/>
              <a:tabLst>
                <a:tab pos="228600" algn="l"/>
                <a:tab pos="229235" algn="l"/>
              </a:tabLst>
            </a:pPr>
            <a:endParaRPr lang="es-MX" sz="700" dirty="0">
              <a:solidFill>
                <a:srgbClr val="231F20"/>
              </a:solidFill>
              <a:latin typeface="Montserrat" panose="00000500000000000000" pitchFamily="2" charset="0"/>
              <a:cs typeface="Calibri"/>
            </a:endParaRPr>
          </a:p>
          <a:p>
            <a:pPr marL="228600" indent="-215900">
              <a:lnSpc>
                <a:spcPct val="100000"/>
              </a:lnSpc>
              <a:buAutoNum type="arabicPeriod"/>
              <a:tabLst>
                <a:tab pos="228600" algn="l"/>
                <a:tab pos="229235" algn="l"/>
              </a:tabLst>
            </a:pPr>
            <a:r>
              <a:rPr lang="es-MX" sz="800" dirty="0">
                <a:solidFill>
                  <a:srgbClr val="231F20"/>
                </a:solidFill>
                <a:latin typeface="Montserrat" panose="00000500000000000000" pitchFamily="2" charset="0"/>
                <a:cs typeface="Calibri"/>
              </a:rPr>
              <a:t>Luz trasera derecha</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Luz de placa</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Placa</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Extensión de guardabarros</a:t>
            </a:r>
          </a:p>
          <a:p>
            <a:pPr marL="228600" indent="-215900">
              <a:lnSpc>
                <a:spcPct val="100000"/>
              </a:lnSpc>
              <a:spcBef>
                <a:spcPts val="340"/>
              </a:spcBef>
              <a:buAutoNum type="arabicPeriod"/>
              <a:tabLst>
                <a:tab pos="228600" algn="l"/>
                <a:tab pos="229235" algn="l"/>
              </a:tabLst>
            </a:pPr>
            <a:r>
              <a:rPr lang="es-MX" sz="800" dirty="0">
                <a:solidFill>
                  <a:srgbClr val="231F20"/>
                </a:solidFill>
                <a:latin typeface="Montserrat" panose="00000500000000000000" pitchFamily="2" charset="0"/>
                <a:cs typeface="Calibri"/>
              </a:rPr>
              <a:t>Mofle</a:t>
            </a:r>
          </a:p>
          <a:p>
            <a:pPr marL="228600" indent="-215900">
              <a:spcBef>
                <a:spcPts val="340"/>
              </a:spcBef>
              <a:buFontTx/>
              <a:buAutoNum type="arabicPeriod"/>
              <a:tabLst>
                <a:tab pos="228600" algn="l"/>
                <a:tab pos="229235" algn="l"/>
              </a:tabLst>
            </a:pPr>
            <a:r>
              <a:rPr lang="es-MX" sz="800" dirty="0">
                <a:solidFill>
                  <a:srgbClr val="231F20"/>
                </a:solidFill>
                <a:latin typeface="Montserrat" panose="00000500000000000000" pitchFamily="2" charset="0"/>
                <a:cs typeface="Calibri"/>
              </a:rPr>
              <a:t>Puerta trasera (acceso al motor)</a:t>
            </a:r>
          </a:p>
          <a:p>
            <a:pPr marL="228600" indent="-215900">
              <a:spcBef>
                <a:spcPts val="340"/>
              </a:spcBef>
              <a:buFontTx/>
              <a:buAutoNum type="arabicPeriod"/>
              <a:tabLst>
                <a:tab pos="228600" algn="l"/>
                <a:tab pos="229235" algn="l"/>
              </a:tabLst>
            </a:pPr>
            <a:r>
              <a:rPr lang="es-MX" sz="800" dirty="0">
                <a:solidFill>
                  <a:srgbClr val="231F20"/>
                </a:solidFill>
                <a:latin typeface="Montserrat" panose="00000500000000000000" pitchFamily="2" charset="0"/>
                <a:cs typeface="Calibri"/>
              </a:rPr>
              <a:t>Luz trasera izquierda</a:t>
            </a:r>
          </a:p>
        </p:txBody>
      </p:sp>
      <p:grpSp>
        <p:nvGrpSpPr>
          <p:cNvPr id="3" name="2 Grupo"/>
          <p:cNvGrpSpPr>
            <a:grpSpLocks noChangeAspect="1"/>
          </p:cNvGrpSpPr>
          <p:nvPr/>
        </p:nvGrpSpPr>
        <p:grpSpPr>
          <a:xfrm>
            <a:off x="306388" y="856404"/>
            <a:ext cx="2754915" cy="2401667"/>
            <a:chOff x="853297" y="856404"/>
            <a:chExt cx="1634253" cy="1424701"/>
          </a:xfrm>
        </p:grpSpPr>
        <p:sp>
          <p:nvSpPr>
            <p:cNvPr id="18" name="object 9"/>
            <p:cNvSpPr/>
            <p:nvPr/>
          </p:nvSpPr>
          <p:spPr>
            <a:xfrm>
              <a:off x="1150840" y="856404"/>
              <a:ext cx="986975" cy="1272628"/>
            </a:xfrm>
            <a:prstGeom prst="rect">
              <a:avLst/>
            </a:prstGeom>
            <a:blipFill>
              <a:blip r:embed="rId2" cstate="print"/>
              <a:stretch>
                <a:fillRect/>
              </a:stretch>
            </a:blipFill>
          </p:spPr>
          <p:txBody>
            <a:bodyPr wrap="square" lIns="0" tIns="0" rIns="0" bIns="0" rtlCol="0" anchor="ctr"/>
            <a:lstStyle/>
            <a:p>
              <a:pPr algn="ctr"/>
              <a:endParaRPr sz="900" dirty="0">
                <a:latin typeface="Montserrat" panose="00000500000000000000" pitchFamily="2" charset="0"/>
              </a:endParaRPr>
            </a:p>
          </p:txBody>
        </p:sp>
        <p:sp>
          <p:nvSpPr>
            <p:cNvPr id="20" name="object 11"/>
            <p:cNvSpPr/>
            <p:nvPr/>
          </p:nvSpPr>
          <p:spPr>
            <a:xfrm>
              <a:off x="2000981" y="1082796"/>
              <a:ext cx="369793" cy="397510"/>
            </a:xfrm>
            <a:custGeom>
              <a:avLst/>
              <a:gdLst/>
              <a:ahLst/>
              <a:cxnLst/>
              <a:rect l="l" t="t" r="r" b="b"/>
              <a:pathLst>
                <a:path w="431164" h="397509">
                  <a:moveTo>
                    <a:pt x="6850" y="397518"/>
                  </a:moveTo>
                  <a:lnTo>
                    <a:pt x="0" y="0"/>
                  </a:lnTo>
                  <a:lnTo>
                    <a:pt x="431031" y="623"/>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1" name="object 12"/>
            <p:cNvSpPr/>
            <p:nvPr/>
          </p:nvSpPr>
          <p:spPr>
            <a:xfrm>
              <a:off x="2006632" y="1288069"/>
              <a:ext cx="364717" cy="362622"/>
            </a:xfrm>
            <a:custGeom>
              <a:avLst/>
              <a:gdLst/>
              <a:ahLst/>
              <a:cxnLst/>
              <a:rect l="l" t="t" r="r" b="b"/>
              <a:pathLst>
                <a:path w="393700" h="343535">
                  <a:moveTo>
                    <a:pt x="0" y="342946"/>
                  </a:moveTo>
                  <a:lnTo>
                    <a:pt x="164440" y="342946"/>
                  </a:lnTo>
                  <a:lnTo>
                    <a:pt x="157590" y="0"/>
                  </a:lnTo>
                  <a:lnTo>
                    <a:pt x="393660" y="0"/>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2" name="object 13"/>
            <p:cNvSpPr/>
            <p:nvPr/>
          </p:nvSpPr>
          <p:spPr>
            <a:xfrm>
              <a:off x="1957718" y="1473494"/>
              <a:ext cx="415925" cy="239395"/>
            </a:xfrm>
            <a:custGeom>
              <a:avLst/>
              <a:gdLst/>
              <a:ahLst/>
              <a:cxnLst/>
              <a:rect l="l" t="t" r="r" b="b"/>
              <a:pathLst>
                <a:path w="415925" h="239394">
                  <a:moveTo>
                    <a:pt x="0" y="239382"/>
                  </a:moveTo>
                  <a:lnTo>
                    <a:pt x="329501" y="233178"/>
                  </a:lnTo>
                  <a:lnTo>
                    <a:pt x="329501" y="0"/>
                  </a:lnTo>
                  <a:lnTo>
                    <a:pt x="415458" y="0"/>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3" name="object 14"/>
            <p:cNvSpPr/>
            <p:nvPr/>
          </p:nvSpPr>
          <p:spPr>
            <a:xfrm>
              <a:off x="2044300" y="1908842"/>
              <a:ext cx="330200" cy="0"/>
            </a:xfrm>
            <a:custGeom>
              <a:avLst/>
              <a:gdLst/>
              <a:ahLst/>
              <a:cxnLst/>
              <a:rect l="l" t="t" r="r" b="b"/>
              <a:pathLst>
                <a:path w="330200" h="4444">
                  <a:moveTo>
                    <a:pt x="0" y="4340"/>
                  </a:moveTo>
                  <a:lnTo>
                    <a:pt x="330123" y="0"/>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4" name="object 15"/>
            <p:cNvSpPr/>
            <p:nvPr/>
          </p:nvSpPr>
          <p:spPr>
            <a:xfrm>
              <a:off x="1784559" y="1892579"/>
              <a:ext cx="0" cy="277624"/>
            </a:xfrm>
            <a:custGeom>
              <a:avLst/>
              <a:gdLst/>
              <a:ahLst/>
              <a:cxnLst/>
              <a:rect l="l" t="t" r="r" b="b"/>
              <a:pathLst>
                <a:path w="9525" h="137160">
                  <a:moveTo>
                    <a:pt x="0" y="0"/>
                  </a:moveTo>
                  <a:lnTo>
                    <a:pt x="9342" y="137055"/>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5" name="object 16"/>
            <p:cNvSpPr/>
            <p:nvPr/>
          </p:nvSpPr>
          <p:spPr>
            <a:xfrm>
              <a:off x="964422" y="1693029"/>
              <a:ext cx="457242" cy="0"/>
            </a:xfrm>
            <a:custGeom>
              <a:avLst/>
              <a:gdLst/>
              <a:ahLst/>
              <a:cxnLst/>
              <a:rect l="l" t="t" r="r" b="b"/>
              <a:pathLst>
                <a:path w="600075" h="13969">
                  <a:moveTo>
                    <a:pt x="599828" y="0"/>
                  </a:moveTo>
                  <a:lnTo>
                    <a:pt x="0" y="13643"/>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6" name="object 17"/>
            <p:cNvSpPr/>
            <p:nvPr/>
          </p:nvSpPr>
          <p:spPr>
            <a:xfrm>
              <a:off x="966384" y="1542993"/>
              <a:ext cx="315497" cy="0"/>
            </a:xfrm>
            <a:custGeom>
              <a:avLst/>
              <a:gdLst/>
              <a:ahLst/>
              <a:cxnLst/>
              <a:rect l="l" t="t" r="r" b="b"/>
              <a:pathLst>
                <a:path w="457834" h="1905">
                  <a:moveTo>
                    <a:pt x="457815" y="1861"/>
                  </a:moveTo>
                  <a:lnTo>
                    <a:pt x="0" y="0"/>
                  </a:lnTo>
                </a:path>
              </a:pathLst>
            </a:custGeom>
            <a:ln w="9525">
              <a:solidFill>
                <a:srgbClr val="151616"/>
              </a:solidFill>
            </a:ln>
          </p:spPr>
          <p:txBody>
            <a:bodyPr wrap="square" lIns="0" tIns="0" rIns="0" bIns="0" rtlCol="0" anchor="ctr"/>
            <a:lstStyle/>
            <a:p>
              <a:pPr algn="ctr"/>
              <a:endParaRPr sz="900" dirty="0">
                <a:latin typeface="Montserrat" panose="00000500000000000000" pitchFamily="2" charset="0"/>
              </a:endParaRPr>
            </a:p>
          </p:txBody>
        </p:sp>
        <p:sp>
          <p:nvSpPr>
            <p:cNvPr id="27" name="object 18"/>
            <p:cNvSpPr/>
            <p:nvPr/>
          </p:nvSpPr>
          <p:spPr>
            <a:xfrm>
              <a:off x="2371307" y="1030085"/>
              <a:ext cx="111125" cy="11303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1</a:t>
              </a:r>
              <a:endParaRPr sz="900" dirty="0">
                <a:latin typeface="Montserrat" panose="00000500000000000000" pitchFamily="2" charset="0"/>
              </a:endParaRPr>
            </a:p>
          </p:txBody>
        </p:sp>
        <p:sp>
          <p:nvSpPr>
            <p:cNvPr id="29" name="object 20"/>
            <p:cNvSpPr/>
            <p:nvPr/>
          </p:nvSpPr>
          <p:spPr>
            <a:xfrm>
              <a:off x="2371308" y="1231635"/>
              <a:ext cx="111125" cy="113030"/>
            </a:xfrm>
            <a:custGeom>
              <a:avLst/>
              <a:gdLst/>
              <a:ahLst/>
              <a:cxnLst/>
              <a:rect l="l" t="t" r="r" b="b"/>
              <a:pathLst>
                <a:path w="111125" h="113030">
                  <a:moveTo>
                    <a:pt x="55431" y="112867"/>
                  </a:moveTo>
                  <a:lnTo>
                    <a:pt x="76971" y="108497"/>
                  </a:lnTo>
                  <a:lnTo>
                    <a:pt x="94598" y="96510"/>
                  </a:lnTo>
                  <a:lnTo>
                    <a:pt x="106502" y="78593"/>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593"/>
                  </a:lnTo>
                  <a:lnTo>
                    <a:pt x="16270" y="96510"/>
                  </a:lnTo>
                  <a:lnTo>
                    <a:pt x="33894" y="108497"/>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2</a:t>
              </a:r>
              <a:endParaRPr sz="900" dirty="0">
                <a:latin typeface="Montserrat" panose="00000500000000000000" pitchFamily="2" charset="0"/>
              </a:endParaRPr>
            </a:p>
          </p:txBody>
        </p:sp>
        <p:sp>
          <p:nvSpPr>
            <p:cNvPr id="32" name="object 22"/>
            <p:cNvSpPr/>
            <p:nvPr/>
          </p:nvSpPr>
          <p:spPr>
            <a:xfrm>
              <a:off x="2373643" y="1418225"/>
              <a:ext cx="111125" cy="113030"/>
            </a:xfrm>
            <a:custGeom>
              <a:avLst/>
              <a:gdLst/>
              <a:ahLst/>
              <a:cxnLst/>
              <a:rect l="l" t="t" r="r" b="b"/>
              <a:pathLst>
                <a:path w="111125" h="113030">
                  <a:moveTo>
                    <a:pt x="55431" y="112866"/>
                  </a:moveTo>
                  <a:lnTo>
                    <a:pt x="76971" y="108408"/>
                  </a:lnTo>
                  <a:lnTo>
                    <a:pt x="94598" y="96277"/>
                  </a:lnTo>
                  <a:lnTo>
                    <a:pt x="106502" y="78331"/>
                  </a:lnTo>
                  <a:lnTo>
                    <a:pt x="110872" y="56433"/>
                  </a:lnTo>
                  <a:lnTo>
                    <a:pt x="106502" y="34271"/>
                  </a:lnTo>
                  <a:lnTo>
                    <a:pt x="94598" y="16355"/>
                  </a:lnTo>
                  <a:lnTo>
                    <a:pt x="76971" y="4369"/>
                  </a:lnTo>
                  <a:lnTo>
                    <a:pt x="55431" y="0"/>
                  </a:lnTo>
                  <a:lnTo>
                    <a:pt x="33894" y="4369"/>
                  </a:lnTo>
                  <a:lnTo>
                    <a:pt x="16270" y="16355"/>
                  </a:lnTo>
                  <a:lnTo>
                    <a:pt x="4369" y="34271"/>
                  </a:lnTo>
                  <a:lnTo>
                    <a:pt x="0" y="56433"/>
                  </a:lnTo>
                  <a:lnTo>
                    <a:pt x="4369" y="78331"/>
                  </a:lnTo>
                  <a:lnTo>
                    <a:pt x="16270" y="96277"/>
                  </a:lnTo>
                  <a:lnTo>
                    <a:pt x="33894" y="108408"/>
                  </a:lnTo>
                  <a:lnTo>
                    <a:pt x="55431" y="112866"/>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3</a:t>
              </a:r>
              <a:endParaRPr sz="900" dirty="0">
                <a:latin typeface="Montserrat" panose="00000500000000000000" pitchFamily="2" charset="0"/>
              </a:endParaRPr>
            </a:p>
          </p:txBody>
        </p:sp>
        <p:sp>
          <p:nvSpPr>
            <p:cNvPr id="34" name="object 24"/>
            <p:cNvSpPr/>
            <p:nvPr/>
          </p:nvSpPr>
          <p:spPr>
            <a:xfrm>
              <a:off x="2376425" y="1852327"/>
              <a:ext cx="111125" cy="113030"/>
            </a:xfrm>
            <a:custGeom>
              <a:avLst/>
              <a:gdLst/>
              <a:ahLst/>
              <a:cxnLst/>
              <a:rect l="l" t="t" r="r" b="b"/>
              <a:pathLst>
                <a:path w="111125" h="113030">
                  <a:moveTo>
                    <a:pt x="55431" y="112871"/>
                  </a:moveTo>
                  <a:lnTo>
                    <a:pt x="76971" y="108413"/>
                  </a:lnTo>
                  <a:lnTo>
                    <a:pt x="94598" y="96282"/>
                  </a:lnTo>
                  <a:lnTo>
                    <a:pt x="106502" y="78336"/>
                  </a:lnTo>
                  <a:lnTo>
                    <a:pt x="110872" y="56437"/>
                  </a:lnTo>
                  <a:lnTo>
                    <a:pt x="106502" y="34536"/>
                  </a:lnTo>
                  <a:lnTo>
                    <a:pt x="94598" y="16589"/>
                  </a:lnTo>
                  <a:lnTo>
                    <a:pt x="76971" y="4457"/>
                  </a:lnTo>
                  <a:lnTo>
                    <a:pt x="55431" y="0"/>
                  </a:lnTo>
                  <a:lnTo>
                    <a:pt x="33894" y="4457"/>
                  </a:lnTo>
                  <a:lnTo>
                    <a:pt x="16270" y="16589"/>
                  </a:lnTo>
                  <a:lnTo>
                    <a:pt x="4369" y="34536"/>
                  </a:lnTo>
                  <a:lnTo>
                    <a:pt x="0" y="56437"/>
                  </a:lnTo>
                  <a:lnTo>
                    <a:pt x="4369" y="78336"/>
                  </a:lnTo>
                  <a:lnTo>
                    <a:pt x="16270" y="96282"/>
                  </a:lnTo>
                  <a:lnTo>
                    <a:pt x="33894" y="108413"/>
                  </a:lnTo>
                  <a:lnTo>
                    <a:pt x="55431" y="112871"/>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4</a:t>
              </a:r>
              <a:endParaRPr sz="900" dirty="0">
                <a:latin typeface="Montserrat" panose="00000500000000000000" pitchFamily="2" charset="0"/>
              </a:endParaRPr>
            </a:p>
          </p:txBody>
        </p:sp>
        <p:sp>
          <p:nvSpPr>
            <p:cNvPr id="36" name="object 26"/>
            <p:cNvSpPr/>
            <p:nvPr/>
          </p:nvSpPr>
          <p:spPr>
            <a:xfrm>
              <a:off x="1729314" y="2168075"/>
              <a:ext cx="110489" cy="113030"/>
            </a:xfrm>
            <a:custGeom>
              <a:avLst/>
              <a:gdLst/>
              <a:ahLst/>
              <a:cxnLst/>
              <a:rect l="l" t="t" r="r" b="b"/>
              <a:pathLst>
                <a:path w="110489" h="113030">
                  <a:moveTo>
                    <a:pt x="55436" y="112871"/>
                  </a:moveTo>
                  <a:lnTo>
                    <a:pt x="76614" y="108413"/>
                  </a:lnTo>
                  <a:lnTo>
                    <a:pt x="94055" y="96282"/>
                  </a:lnTo>
                  <a:lnTo>
                    <a:pt x="105889" y="78336"/>
                  </a:lnTo>
                  <a:lnTo>
                    <a:pt x="110249" y="56437"/>
                  </a:lnTo>
                  <a:lnTo>
                    <a:pt x="105889" y="34536"/>
                  </a:lnTo>
                  <a:lnTo>
                    <a:pt x="94055" y="16589"/>
                  </a:lnTo>
                  <a:lnTo>
                    <a:pt x="76614" y="4457"/>
                  </a:lnTo>
                  <a:lnTo>
                    <a:pt x="55436" y="0"/>
                  </a:lnTo>
                  <a:lnTo>
                    <a:pt x="33898" y="4457"/>
                  </a:lnTo>
                  <a:lnTo>
                    <a:pt x="16273" y="16589"/>
                  </a:lnTo>
                  <a:lnTo>
                    <a:pt x="4370" y="34536"/>
                  </a:lnTo>
                  <a:lnTo>
                    <a:pt x="0" y="56437"/>
                  </a:lnTo>
                  <a:lnTo>
                    <a:pt x="4370" y="78336"/>
                  </a:lnTo>
                  <a:lnTo>
                    <a:pt x="16273" y="96282"/>
                  </a:lnTo>
                  <a:lnTo>
                    <a:pt x="33898" y="108413"/>
                  </a:lnTo>
                  <a:lnTo>
                    <a:pt x="55436" y="112871"/>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5</a:t>
              </a:r>
              <a:endParaRPr sz="900" dirty="0">
                <a:latin typeface="Montserrat" panose="00000500000000000000" pitchFamily="2" charset="0"/>
              </a:endParaRPr>
            </a:p>
          </p:txBody>
        </p:sp>
        <p:sp>
          <p:nvSpPr>
            <p:cNvPr id="38" name="object 28"/>
            <p:cNvSpPr/>
            <p:nvPr/>
          </p:nvSpPr>
          <p:spPr>
            <a:xfrm>
              <a:off x="853297" y="1636514"/>
              <a:ext cx="111125" cy="113030"/>
            </a:xfrm>
            <a:custGeom>
              <a:avLst/>
              <a:gdLst/>
              <a:ahLst/>
              <a:cxnLst/>
              <a:rect l="l" t="t" r="r" b="b"/>
              <a:pathLst>
                <a:path w="111125" h="113030">
                  <a:moveTo>
                    <a:pt x="55435" y="112867"/>
                  </a:moveTo>
                  <a:lnTo>
                    <a:pt x="76973" y="108410"/>
                  </a:lnTo>
                  <a:lnTo>
                    <a:pt x="94599" y="96278"/>
                  </a:lnTo>
                  <a:lnTo>
                    <a:pt x="106502" y="78332"/>
                  </a:lnTo>
                  <a:lnTo>
                    <a:pt x="110872" y="56433"/>
                  </a:lnTo>
                  <a:lnTo>
                    <a:pt x="106502" y="34534"/>
                  </a:lnTo>
                  <a:lnTo>
                    <a:pt x="94599" y="16589"/>
                  </a:lnTo>
                  <a:lnTo>
                    <a:pt x="76973" y="4457"/>
                  </a:lnTo>
                  <a:lnTo>
                    <a:pt x="55435" y="0"/>
                  </a:lnTo>
                  <a:lnTo>
                    <a:pt x="33897" y="4457"/>
                  </a:lnTo>
                  <a:lnTo>
                    <a:pt x="16272" y="16589"/>
                  </a:lnTo>
                  <a:lnTo>
                    <a:pt x="4369" y="34534"/>
                  </a:lnTo>
                  <a:lnTo>
                    <a:pt x="0" y="56433"/>
                  </a:lnTo>
                  <a:lnTo>
                    <a:pt x="4369" y="78332"/>
                  </a:lnTo>
                  <a:lnTo>
                    <a:pt x="16272" y="96278"/>
                  </a:lnTo>
                  <a:lnTo>
                    <a:pt x="33897" y="108410"/>
                  </a:lnTo>
                  <a:lnTo>
                    <a:pt x="55435"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6</a:t>
              </a:r>
              <a:endParaRPr sz="900" dirty="0">
                <a:latin typeface="Montserrat" panose="00000500000000000000" pitchFamily="2" charset="0"/>
              </a:endParaRPr>
            </a:p>
          </p:txBody>
        </p:sp>
        <p:sp>
          <p:nvSpPr>
            <p:cNvPr id="41" name="object 30"/>
            <p:cNvSpPr/>
            <p:nvPr/>
          </p:nvSpPr>
          <p:spPr>
            <a:xfrm>
              <a:off x="853297" y="1484618"/>
              <a:ext cx="111125" cy="113030"/>
            </a:xfrm>
            <a:custGeom>
              <a:avLst/>
              <a:gdLst/>
              <a:ahLst/>
              <a:cxnLst/>
              <a:rect l="l" t="t" r="r" b="b"/>
              <a:pathLst>
                <a:path w="111125" h="113030">
                  <a:moveTo>
                    <a:pt x="55435" y="112869"/>
                  </a:moveTo>
                  <a:lnTo>
                    <a:pt x="76973" y="108499"/>
                  </a:lnTo>
                  <a:lnTo>
                    <a:pt x="94599" y="96513"/>
                  </a:lnTo>
                  <a:lnTo>
                    <a:pt x="106502" y="78596"/>
                  </a:lnTo>
                  <a:lnTo>
                    <a:pt x="110872" y="56436"/>
                  </a:lnTo>
                  <a:lnTo>
                    <a:pt x="106502" y="34535"/>
                  </a:lnTo>
                  <a:lnTo>
                    <a:pt x="94599" y="16589"/>
                  </a:lnTo>
                  <a:lnTo>
                    <a:pt x="76973" y="4457"/>
                  </a:lnTo>
                  <a:lnTo>
                    <a:pt x="55435" y="0"/>
                  </a:lnTo>
                  <a:lnTo>
                    <a:pt x="33897" y="4457"/>
                  </a:lnTo>
                  <a:lnTo>
                    <a:pt x="16272" y="16589"/>
                  </a:lnTo>
                  <a:lnTo>
                    <a:pt x="4369" y="34535"/>
                  </a:lnTo>
                  <a:lnTo>
                    <a:pt x="0" y="56436"/>
                  </a:lnTo>
                  <a:lnTo>
                    <a:pt x="4369" y="78596"/>
                  </a:lnTo>
                  <a:lnTo>
                    <a:pt x="16272" y="96513"/>
                  </a:lnTo>
                  <a:lnTo>
                    <a:pt x="33897" y="108499"/>
                  </a:lnTo>
                  <a:lnTo>
                    <a:pt x="55435" y="112869"/>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7</a:t>
              </a:r>
              <a:endParaRPr sz="900" dirty="0">
                <a:latin typeface="Montserrat" panose="00000500000000000000" pitchFamily="2" charset="0"/>
              </a:endParaRPr>
            </a:p>
          </p:txBody>
        </p:sp>
      </p:grpSp>
    </p:spTree>
    <p:extLst>
      <p:ext uri="{BB962C8B-B14F-4D97-AF65-F5344CB8AC3E}">
        <p14:creationId xmlns:p14="http://schemas.microsoft.com/office/powerpoint/2010/main" val="11215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NÚMEROS DE IDENTIFICACIÓN DEL VEHÍCULO</a:t>
            </a:r>
          </a:p>
        </p:txBody>
      </p:sp>
      <p:sp>
        <p:nvSpPr>
          <p:cNvPr id="14" name="13 CuadroTexto"/>
          <p:cNvSpPr txBox="1">
            <a:spLocks noChangeAspect="1"/>
          </p:cNvSpPr>
          <p:nvPr/>
        </p:nvSpPr>
        <p:spPr>
          <a:xfrm>
            <a:off x="180644" y="2598142"/>
            <a:ext cx="4860000" cy="415498"/>
          </a:xfrm>
          <a:prstGeom prst="rect">
            <a:avLst/>
          </a:prstGeom>
          <a:noFill/>
        </p:spPr>
        <p:txBody>
          <a:bodyPr wrap="square" numCol="2" spcCol="180000" rtlCol="0">
            <a:spAutoFit/>
          </a:bodyPr>
          <a:lstStyle/>
          <a:p>
            <a:pPr marL="12700" marR="5080" algn="just"/>
            <a:r>
              <a:rPr lang="es-CO" sz="700" dirty="0">
                <a:latin typeface="Montserrat" panose="00000500000000000000" pitchFamily="2" charset="0"/>
                <a:cs typeface="Calibri"/>
              </a:rPr>
              <a:t>El número de VIN está ubicado cerca al espaldar del conductor, al costado derecho del Vehículo.</a:t>
            </a:r>
          </a:p>
          <a:p>
            <a:pPr marL="12700" marR="5080" algn="just"/>
            <a:endParaRPr lang="es-CO" sz="700" dirty="0">
              <a:solidFill>
                <a:srgbClr val="FF0000"/>
              </a:solidFill>
              <a:latin typeface="Montserrat" panose="00000500000000000000" pitchFamily="2" charset="0"/>
              <a:cs typeface="Calibri"/>
            </a:endParaRPr>
          </a:p>
          <a:p>
            <a:pPr marL="20955" algn="just">
              <a:spcBef>
                <a:spcPts val="459"/>
              </a:spcBef>
            </a:pPr>
            <a:r>
              <a:rPr lang="es-CO" sz="700" dirty="0">
                <a:solidFill>
                  <a:srgbClr val="231F20"/>
                </a:solidFill>
                <a:latin typeface="Montserrat" panose="00000500000000000000" pitchFamily="2" charset="0"/>
                <a:cs typeface="Calibri"/>
              </a:rPr>
              <a:t>El número de motor está ubicado en el cárter derecho del motor, cerca a los soportes traseros</a:t>
            </a:r>
            <a:r>
              <a:rPr lang="es-MX" sz="700" dirty="0">
                <a:solidFill>
                  <a:srgbClr val="231F20"/>
                </a:solidFill>
                <a:latin typeface="Montserrat" panose="00000500000000000000" pitchFamily="2" charset="0"/>
                <a:cs typeface="Calibri"/>
              </a:rPr>
              <a:t>.</a:t>
            </a:r>
          </a:p>
        </p:txBody>
      </p:sp>
      <p:sp>
        <p:nvSpPr>
          <p:cNvPr id="15" name="14 CuadroTexto"/>
          <p:cNvSpPr txBox="1">
            <a:spLocks noChangeAspect="1"/>
          </p:cNvSpPr>
          <p:nvPr/>
        </p:nvSpPr>
        <p:spPr>
          <a:xfrm>
            <a:off x="180644" y="676225"/>
            <a:ext cx="4860000" cy="431479"/>
          </a:xfrm>
          <a:prstGeom prst="rect">
            <a:avLst/>
          </a:prstGeom>
          <a:noFill/>
        </p:spPr>
        <p:txBody>
          <a:bodyPr wrap="square" numCol="1" spcCol="180000" rtlCol="0">
            <a:spAutoFit/>
          </a:bodyPr>
          <a:lstStyle/>
          <a:p>
            <a:pPr marL="12700" marR="38735" algn="just"/>
            <a:r>
              <a:rPr lang="es-MX" sz="700" dirty="0">
                <a:solidFill>
                  <a:srgbClr val="231F20"/>
                </a:solidFill>
                <a:latin typeface="Montserrat" panose="00000500000000000000" pitchFamily="2" charset="0"/>
                <a:cs typeface="Calibri"/>
              </a:rPr>
              <a:t>Los números de motor y VIN (Número de Identificación del Vehículo) se usan para registrar el Vehículo y deben corresponder a los establecidos en la tarjeta de propiedad. Ellos son el único medio para distinguir su Vehículo de otros del mismo modelo y tipo.</a:t>
            </a:r>
          </a:p>
        </p:txBody>
      </p:sp>
      <p:grpSp>
        <p:nvGrpSpPr>
          <p:cNvPr id="4" name="3 Grupo"/>
          <p:cNvGrpSpPr>
            <a:grpSpLocks noChangeAspect="1"/>
          </p:cNvGrpSpPr>
          <p:nvPr/>
        </p:nvGrpSpPr>
        <p:grpSpPr>
          <a:xfrm>
            <a:off x="324535" y="1169839"/>
            <a:ext cx="2168402" cy="1307801"/>
            <a:chOff x="1664626" y="1052189"/>
            <a:chExt cx="1835150" cy="1106811"/>
          </a:xfrm>
        </p:grpSpPr>
        <p:sp>
          <p:nvSpPr>
            <p:cNvPr id="27" name="object 2"/>
            <p:cNvSpPr/>
            <p:nvPr/>
          </p:nvSpPr>
          <p:spPr>
            <a:xfrm>
              <a:off x="1664626" y="1052189"/>
              <a:ext cx="1835150" cy="1106811"/>
            </a:xfrm>
            <a:prstGeom prst="rect">
              <a:avLst/>
            </a:prstGeom>
            <a:blipFill>
              <a:blip r:embed="rId2" cstate="print"/>
              <a:srcRect/>
              <a:stretch>
                <a:fillRect l="-9331" r="-7044" b="-2751"/>
              </a:stretch>
            </a:blipFill>
          </p:spPr>
          <p:txBody>
            <a:bodyPr wrap="square" lIns="0" tIns="0" rIns="0" bIns="0" rtlCol="0"/>
            <a:lstStyle/>
            <a:p>
              <a:endParaRPr dirty="0"/>
            </a:p>
          </p:txBody>
        </p:sp>
        <p:sp>
          <p:nvSpPr>
            <p:cNvPr id="28" name="object 14"/>
            <p:cNvSpPr txBox="1"/>
            <p:nvPr/>
          </p:nvSpPr>
          <p:spPr>
            <a:xfrm rot="1500000">
              <a:off x="2183553" y="1464894"/>
              <a:ext cx="839839" cy="69850"/>
            </a:xfrm>
            <a:prstGeom prst="rect">
              <a:avLst/>
            </a:prstGeom>
          </p:spPr>
          <p:txBody>
            <a:bodyPr vert="horz" wrap="square" lIns="0" tIns="0" rIns="0" bIns="0" rtlCol="0">
              <a:spAutoFit/>
            </a:bodyPr>
            <a:lstStyle/>
            <a:p>
              <a:pPr>
                <a:lnSpc>
                  <a:spcPts val="550"/>
                </a:lnSpc>
              </a:pPr>
              <a:r>
                <a:rPr sz="825" b="1" spc="44" baseline="5050" dirty="0">
                  <a:solidFill>
                    <a:srgbClr val="151616"/>
                  </a:solidFill>
                  <a:latin typeface="Arial"/>
                  <a:cs typeface="Arial"/>
                </a:rPr>
                <a:t>MD6M14PK1F4</a:t>
              </a:r>
              <a:r>
                <a:rPr sz="550" b="1" spc="30" dirty="0">
                  <a:solidFill>
                    <a:srgbClr val="151616"/>
                  </a:solidFill>
                  <a:latin typeface="Arial"/>
                  <a:cs typeface="Arial"/>
                </a:rPr>
                <a:t>A00043</a:t>
              </a:r>
              <a:endParaRPr sz="550" dirty="0">
                <a:latin typeface="Arial"/>
                <a:cs typeface="Arial"/>
              </a:endParaRPr>
            </a:p>
          </p:txBody>
        </p:sp>
      </p:grpSp>
      <p:grpSp>
        <p:nvGrpSpPr>
          <p:cNvPr id="5" name="4 Grupo"/>
          <p:cNvGrpSpPr>
            <a:grpSpLocks noChangeAspect="1"/>
          </p:cNvGrpSpPr>
          <p:nvPr/>
        </p:nvGrpSpPr>
        <p:grpSpPr>
          <a:xfrm>
            <a:off x="2716560" y="1222803"/>
            <a:ext cx="2285984" cy="1201873"/>
            <a:chOff x="3857626" y="1073150"/>
            <a:chExt cx="2095500" cy="1101725"/>
          </a:xfrm>
        </p:grpSpPr>
        <p:sp>
          <p:nvSpPr>
            <p:cNvPr id="29" name="object 18"/>
            <p:cNvSpPr/>
            <p:nvPr/>
          </p:nvSpPr>
          <p:spPr>
            <a:xfrm>
              <a:off x="4955756" y="1560031"/>
              <a:ext cx="458470" cy="206375"/>
            </a:xfrm>
            <a:custGeom>
              <a:avLst/>
              <a:gdLst/>
              <a:ahLst/>
              <a:cxnLst/>
              <a:rect l="l" t="t" r="r" b="b"/>
              <a:pathLst>
                <a:path w="458470" h="206375">
                  <a:moveTo>
                    <a:pt x="34085" y="0"/>
                  </a:moveTo>
                  <a:lnTo>
                    <a:pt x="29825" y="23381"/>
                  </a:lnTo>
                  <a:lnTo>
                    <a:pt x="10652" y="85021"/>
                  </a:lnTo>
                  <a:lnTo>
                    <a:pt x="0" y="106276"/>
                  </a:lnTo>
                  <a:lnTo>
                    <a:pt x="2132" y="206175"/>
                  </a:lnTo>
                  <a:lnTo>
                    <a:pt x="458014" y="199796"/>
                  </a:lnTo>
                  <a:lnTo>
                    <a:pt x="453299" y="74394"/>
                  </a:lnTo>
                  <a:lnTo>
                    <a:pt x="112906" y="74394"/>
                  </a:lnTo>
                  <a:lnTo>
                    <a:pt x="100124" y="2123"/>
                  </a:lnTo>
                  <a:lnTo>
                    <a:pt x="34085" y="0"/>
                  </a:lnTo>
                  <a:close/>
                </a:path>
                <a:path w="458470" h="206375">
                  <a:moveTo>
                    <a:pt x="230073" y="21254"/>
                  </a:moveTo>
                  <a:lnTo>
                    <a:pt x="227942" y="72266"/>
                  </a:lnTo>
                  <a:lnTo>
                    <a:pt x="112906" y="74394"/>
                  </a:lnTo>
                  <a:lnTo>
                    <a:pt x="453299" y="74394"/>
                  </a:lnTo>
                  <a:lnTo>
                    <a:pt x="451620" y="29757"/>
                  </a:lnTo>
                  <a:lnTo>
                    <a:pt x="230073" y="21254"/>
                  </a:lnTo>
                  <a:close/>
                </a:path>
              </a:pathLst>
            </a:custGeom>
            <a:solidFill>
              <a:srgbClr val="D9D9DA"/>
            </a:solidFill>
          </p:spPr>
          <p:txBody>
            <a:bodyPr wrap="square" lIns="0" tIns="0" rIns="0" bIns="0" rtlCol="0"/>
            <a:lstStyle/>
            <a:p>
              <a:endParaRPr dirty="0"/>
            </a:p>
          </p:txBody>
        </p:sp>
        <p:sp>
          <p:nvSpPr>
            <p:cNvPr id="30" name="object 19"/>
            <p:cNvSpPr/>
            <p:nvPr/>
          </p:nvSpPr>
          <p:spPr>
            <a:xfrm>
              <a:off x="4955756" y="1560031"/>
              <a:ext cx="458470" cy="206375"/>
            </a:xfrm>
            <a:custGeom>
              <a:avLst/>
              <a:gdLst/>
              <a:ahLst/>
              <a:cxnLst/>
              <a:rect l="l" t="t" r="r" b="b"/>
              <a:pathLst>
                <a:path w="458470" h="206375">
                  <a:moveTo>
                    <a:pt x="34085" y="0"/>
                  </a:moveTo>
                  <a:lnTo>
                    <a:pt x="29825" y="23381"/>
                  </a:lnTo>
                  <a:lnTo>
                    <a:pt x="10652" y="85021"/>
                  </a:lnTo>
                  <a:lnTo>
                    <a:pt x="0" y="106276"/>
                  </a:lnTo>
                  <a:lnTo>
                    <a:pt x="2132" y="206175"/>
                  </a:lnTo>
                  <a:lnTo>
                    <a:pt x="458014" y="199796"/>
                  </a:lnTo>
                  <a:lnTo>
                    <a:pt x="451620" y="29757"/>
                  </a:lnTo>
                  <a:lnTo>
                    <a:pt x="230073" y="21254"/>
                  </a:lnTo>
                  <a:lnTo>
                    <a:pt x="227942" y="72266"/>
                  </a:lnTo>
                  <a:lnTo>
                    <a:pt x="112906" y="74394"/>
                  </a:lnTo>
                  <a:lnTo>
                    <a:pt x="100124" y="2123"/>
                  </a:lnTo>
                  <a:lnTo>
                    <a:pt x="34085" y="0"/>
                  </a:lnTo>
                  <a:close/>
                </a:path>
              </a:pathLst>
            </a:custGeom>
            <a:ln w="3175">
              <a:solidFill>
                <a:srgbClr val="151616"/>
              </a:solidFill>
            </a:ln>
          </p:spPr>
          <p:txBody>
            <a:bodyPr wrap="square" lIns="0" tIns="0" rIns="0" bIns="0" rtlCol="0"/>
            <a:lstStyle/>
            <a:p>
              <a:endParaRPr dirty="0"/>
            </a:p>
          </p:txBody>
        </p:sp>
        <p:sp>
          <p:nvSpPr>
            <p:cNvPr id="31" name="object 20"/>
            <p:cNvSpPr/>
            <p:nvPr/>
          </p:nvSpPr>
          <p:spPr>
            <a:xfrm>
              <a:off x="3857626" y="1073150"/>
              <a:ext cx="2095500" cy="1101725"/>
            </a:xfrm>
            <a:prstGeom prst="rect">
              <a:avLst/>
            </a:prstGeom>
            <a:blipFill>
              <a:blip r:embed="rId3" cstate="print"/>
              <a:srcRect/>
              <a:stretch>
                <a:fillRect l="-1103" t="-2156" r="-3713" b="-4033"/>
              </a:stretch>
            </a:blipFill>
          </p:spPr>
          <p:txBody>
            <a:bodyPr wrap="square" lIns="0" tIns="0" rIns="0" bIns="0" rtlCol="0"/>
            <a:lstStyle/>
            <a:p>
              <a:endParaRPr dirty="0"/>
            </a:p>
          </p:txBody>
        </p:sp>
        <p:sp>
          <p:nvSpPr>
            <p:cNvPr id="32" name="object 21"/>
            <p:cNvSpPr txBox="1"/>
            <p:nvPr/>
          </p:nvSpPr>
          <p:spPr>
            <a:xfrm>
              <a:off x="4999507" y="1638942"/>
              <a:ext cx="270510" cy="142875"/>
            </a:xfrm>
            <a:prstGeom prst="rect">
              <a:avLst/>
            </a:prstGeom>
          </p:spPr>
          <p:txBody>
            <a:bodyPr vert="horz" wrap="square" lIns="0" tIns="0" rIns="0" bIns="0" rtlCol="0">
              <a:spAutoFit/>
            </a:bodyPr>
            <a:lstStyle/>
            <a:p>
              <a:pPr marL="12700">
                <a:lnSpc>
                  <a:spcPct val="100000"/>
                </a:lnSpc>
              </a:pPr>
              <a:r>
                <a:rPr sz="400" spc="95" dirty="0">
                  <a:solidFill>
                    <a:srgbClr val="151616"/>
                  </a:solidFill>
                  <a:latin typeface="Century Gothic"/>
                  <a:cs typeface="Century Gothic"/>
                </a:rPr>
                <a:t>0K4F81</a:t>
              </a:r>
              <a:endParaRPr sz="400" dirty="0">
                <a:latin typeface="Century Gothic"/>
                <a:cs typeface="Century Gothic"/>
              </a:endParaRPr>
            </a:p>
            <a:p>
              <a:pPr marL="12700">
                <a:lnSpc>
                  <a:spcPct val="100000"/>
                </a:lnSpc>
                <a:spcBef>
                  <a:spcPts val="40"/>
                </a:spcBef>
              </a:pPr>
              <a:r>
                <a:rPr sz="400" spc="100" dirty="0">
                  <a:solidFill>
                    <a:srgbClr val="151616"/>
                  </a:solidFill>
                  <a:latin typeface="Century Gothic"/>
                  <a:cs typeface="Century Gothic"/>
                </a:rPr>
                <a:t>000251</a:t>
              </a:r>
              <a:endParaRPr sz="400" dirty="0">
                <a:latin typeface="Century Gothic"/>
                <a:cs typeface="Century Gothic"/>
              </a:endParaRPr>
            </a:p>
          </p:txBody>
        </p:sp>
      </p:grpSp>
    </p:spTree>
    <p:extLst>
      <p:ext uri="{BB962C8B-B14F-4D97-AF65-F5344CB8AC3E}">
        <p14:creationId xmlns:p14="http://schemas.microsoft.com/office/powerpoint/2010/main" val="4937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800" dirty="0">
                <a:latin typeface="Montserrat SemiBold" panose="00000700000000000000" pitchFamily="2" charset="0"/>
              </a:rPr>
              <a:t>INTERRUPTOR DE ENCENDIDO Y BLOQUEO DE LA DIRECCIÓN</a:t>
            </a:r>
          </a:p>
        </p:txBody>
      </p:sp>
      <p:sp>
        <p:nvSpPr>
          <p:cNvPr id="12" name="11 CuadroTexto"/>
          <p:cNvSpPr txBox="1">
            <a:spLocks noChangeAspect="1"/>
          </p:cNvSpPr>
          <p:nvPr/>
        </p:nvSpPr>
        <p:spPr>
          <a:xfrm>
            <a:off x="180644" y="449758"/>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LLAVE</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Se utiliza una llave común para el interruptor de encendido, seguro de dirección, guantera, puerta trasera y la tapa del depósito de combustible.</a:t>
            </a: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INTERRUPTOR DE ENCENDIDO</a:t>
            </a:r>
          </a:p>
          <a:p>
            <a:pPr marL="20955" algn="just">
              <a:spcBef>
                <a:spcPts val="459"/>
              </a:spcBef>
            </a:pPr>
            <a:r>
              <a:rPr lang="es-MX" sz="700" dirty="0">
                <a:solidFill>
                  <a:srgbClr val="231F20"/>
                </a:solidFill>
                <a:latin typeface="Montserrat" panose="00000500000000000000" pitchFamily="2" charset="0"/>
                <a:cs typeface="Calibri"/>
              </a:rPr>
              <a:t>Habilita y deshabilita el circuito eléctrico. Tiene las siguientes dos posiciones</a:t>
            </a:r>
            <a:r>
              <a:rPr lang="es-MX" sz="700" dirty="0">
                <a:latin typeface="Montserrat" panose="00000500000000000000" pitchFamily="2" charset="0"/>
                <a:cs typeface="Calibri"/>
              </a:rPr>
              <a:t>:</a:t>
            </a:r>
          </a:p>
          <a:p>
            <a:pPr marL="12700" marR="5080" algn="just">
              <a:spcBef>
                <a:spcPts val="459"/>
              </a:spcBef>
            </a:pPr>
            <a:r>
              <a:rPr lang="es-MX" sz="800" b="1" dirty="0">
                <a:solidFill>
                  <a:srgbClr val="231F20"/>
                </a:solidFill>
                <a:latin typeface="Montserrat" panose="00000500000000000000" pitchFamily="2" charset="0"/>
                <a:cs typeface="Calibri"/>
              </a:rPr>
              <a:t>1. OFF:</a:t>
            </a:r>
          </a:p>
          <a:p>
            <a:pPr marL="20955" algn="just">
              <a:spcBef>
                <a:spcPts val="459"/>
              </a:spcBef>
            </a:pPr>
            <a:r>
              <a:rPr lang="es-MX" sz="700" dirty="0">
                <a:latin typeface="Montserrat" panose="00000500000000000000" pitchFamily="2" charset="0"/>
                <a:cs typeface="Calibri"/>
              </a:rPr>
              <a:t>Todos los circuitos eléctricos están deshabilitados, motor apagado y es posible retirar la llave.</a:t>
            </a:r>
          </a:p>
          <a:p>
            <a:pPr marL="20955" algn="just">
              <a:spcBef>
                <a:spcPts val="459"/>
              </a:spcBef>
            </a:pPr>
            <a:r>
              <a:rPr lang="es-MX" sz="700" b="1" dirty="0">
                <a:latin typeface="Montserrat" panose="00000500000000000000" pitchFamily="2" charset="0"/>
                <a:cs typeface="Calibri"/>
              </a:rPr>
              <a:t>2. ON:</a:t>
            </a:r>
          </a:p>
          <a:p>
            <a:pPr marL="20955" algn="just">
              <a:spcBef>
                <a:spcPts val="459"/>
              </a:spcBef>
            </a:pPr>
            <a:r>
              <a:rPr lang="es-MX" sz="700" dirty="0">
                <a:latin typeface="Montserrat" panose="00000500000000000000" pitchFamily="2" charset="0"/>
                <a:cs typeface="Calibri"/>
              </a:rPr>
              <a:t>Todos los circuitos eléctricos están habilitados. El motor puede ser encendido y no es posible retirar la llave.</a:t>
            </a:r>
          </a:p>
          <a:p>
            <a:pPr marL="12700" marR="5080" algn="just">
              <a:spcBef>
                <a:spcPts val="459"/>
              </a:spcBef>
            </a:pPr>
            <a:r>
              <a:rPr lang="es-MX" sz="800" b="1" dirty="0">
                <a:solidFill>
                  <a:srgbClr val="231F20"/>
                </a:solidFill>
                <a:latin typeface="Montserrat" panose="00000500000000000000" pitchFamily="2" charset="0"/>
                <a:cs typeface="Calibri"/>
              </a:rPr>
              <a:t>BLOQUEO DE LA DIRECCIÓN</a:t>
            </a:r>
          </a:p>
          <a:p>
            <a:pPr marL="12700" marR="5080" algn="just">
              <a:spcBef>
                <a:spcPts val="459"/>
              </a:spcBef>
            </a:pPr>
            <a:endParaRPr lang="es-MX" sz="800" b="1" dirty="0">
              <a:solidFill>
                <a:srgbClr val="231F20"/>
              </a:solidFill>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Para protegerlo de los robos, la dirección puede ser bloqueada. El interruptor para el bloqueo de la dirección se encuentra en la parte baja del panel, bajo el manubrio</a:t>
            </a:r>
          </a:p>
          <a:p>
            <a:pPr marL="20955" algn="just">
              <a:spcBef>
                <a:spcPts val="459"/>
              </a:spcBef>
            </a:pPr>
            <a:r>
              <a:rPr lang="es-MX" sz="700" dirty="0">
                <a:latin typeface="Montserrat" panose="00000500000000000000" pitchFamily="2" charset="0"/>
                <a:cs typeface="Calibri"/>
              </a:rPr>
              <a:t>Para bloquear la dirección gire el manubrio hacia el lado derecho, gire la llave hacia la izquierda.</a:t>
            </a:r>
          </a:p>
          <a:p>
            <a:pPr marL="20955" algn="just">
              <a:spcBef>
                <a:spcPts val="459"/>
              </a:spcBef>
            </a:pPr>
            <a:r>
              <a:rPr lang="es-MX" sz="700" dirty="0">
                <a:latin typeface="Montserrat" panose="00000500000000000000" pitchFamily="2" charset="0"/>
                <a:cs typeface="Calibri"/>
              </a:rPr>
              <a:t>Para desbloquear la dirección gire la llave hacia la derecha.</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3" t="2330" r="895" b="2330"/>
          <a:stretch/>
        </p:blipFill>
        <p:spPr bwMode="auto">
          <a:xfrm>
            <a:off x="429514" y="1025823"/>
            <a:ext cx="1997174" cy="96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8 Grupo"/>
          <p:cNvGrpSpPr/>
          <p:nvPr/>
        </p:nvGrpSpPr>
        <p:grpSpPr>
          <a:xfrm>
            <a:off x="2727498" y="665783"/>
            <a:ext cx="2187402" cy="1152128"/>
            <a:chOff x="2727498" y="665783"/>
            <a:chExt cx="2187402" cy="11521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498" y="665783"/>
              <a:ext cx="127942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flipV="1">
              <a:off x="3433623" y="1100958"/>
              <a:ext cx="68918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3433623" y="1313855"/>
              <a:ext cx="68918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041278" y="881807"/>
              <a:ext cx="873622" cy="276999"/>
            </a:xfrm>
            <a:prstGeom prst="rect">
              <a:avLst/>
            </a:prstGeom>
            <a:noFill/>
          </p:spPr>
          <p:txBody>
            <a:bodyPr wrap="square" numCol="1" spcCol="180000" rtlCol="0">
              <a:spAutoFit/>
            </a:bodyPr>
            <a:lstStyle/>
            <a:p>
              <a:pPr marL="14604" algn="ctr"/>
              <a:r>
                <a:rPr lang="es-CO" sz="600" dirty="0">
                  <a:solidFill>
                    <a:srgbClr val="231F20"/>
                  </a:solidFill>
                  <a:latin typeface="Montserrat" panose="00000500000000000000" pitchFamily="2" charset="0"/>
                  <a:cs typeface="Calibri"/>
                </a:rPr>
                <a:t>Gire la dirección hacia la derecha</a:t>
              </a:r>
            </a:p>
          </p:txBody>
        </p:sp>
        <p:sp>
          <p:nvSpPr>
            <p:cNvPr id="16" name="15 CuadroTexto"/>
            <p:cNvSpPr txBox="1"/>
            <p:nvPr/>
          </p:nvSpPr>
          <p:spPr>
            <a:xfrm>
              <a:off x="4050803" y="1252880"/>
              <a:ext cx="864097" cy="276999"/>
            </a:xfrm>
            <a:prstGeom prst="rect">
              <a:avLst/>
            </a:prstGeom>
            <a:noFill/>
          </p:spPr>
          <p:txBody>
            <a:bodyPr wrap="square" numCol="1" spcCol="180000" rtlCol="0">
              <a:spAutoFit/>
            </a:bodyPr>
            <a:lstStyle/>
            <a:p>
              <a:pPr marL="14604" algn="ctr"/>
              <a:r>
                <a:rPr lang="es-CO" sz="600" dirty="0">
                  <a:solidFill>
                    <a:srgbClr val="231F20"/>
                  </a:solidFill>
                  <a:latin typeface="Montserrat" panose="00000500000000000000" pitchFamily="2" charset="0"/>
                  <a:cs typeface="Calibri"/>
                </a:rPr>
                <a:t>Gire la llave hacia la izquierda</a:t>
              </a:r>
            </a:p>
          </p:txBody>
        </p:sp>
        <p:sp>
          <p:nvSpPr>
            <p:cNvPr id="8" name="7 Elipse"/>
            <p:cNvSpPr>
              <a:spLocks noChangeAspect="1"/>
            </p:cNvSpPr>
            <p:nvPr/>
          </p:nvSpPr>
          <p:spPr>
            <a:xfrm>
              <a:off x="3210026" y="1252959"/>
              <a:ext cx="118800" cy="118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00" dirty="0"/>
            </a:p>
          </p:txBody>
        </p:sp>
      </p:grpSp>
    </p:spTree>
    <p:extLst>
      <p:ext uri="{BB962C8B-B14F-4D97-AF65-F5344CB8AC3E}">
        <p14:creationId xmlns:p14="http://schemas.microsoft.com/office/powerpoint/2010/main" val="116542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800" dirty="0">
                <a:latin typeface="Montserrat SemiBold" panose="00000700000000000000" pitchFamily="2" charset="0"/>
              </a:rPr>
              <a:t>INTERRUPTOR DE ENCENDIDO Y BLOQUEO DE LA DIRECCIÓN</a:t>
            </a:r>
          </a:p>
        </p:txBody>
      </p:sp>
      <p:sp>
        <p:nvSpPr>
          <p:cNvPr id="12" name="11 CuadroTexto"/>
          <p:cNvSpPr txBox="1">
            <a:spLocks noChangeAspect="1"/>
          </p:cNvSpPr>
          <p:nvPr/>
        </p:nvSpPr>
        <p:spPr>
          <a:xfrm>
            <a:off x="180644" y="449758"/>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TAPA DEPÓSITO DE COMBUSTIBLE</a:t>
            </a:r>
            <a:endParaRPr lang="es-MX" sz="800" b="1"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r>
              <a:rPr lang="es-MX" sz="700" dirty="0">
                <a:solidFill>
                  <a:srgbClr val="231F20"/>
                </a:solidFill>
                <a:latin typeface="Montserrat" panose="00000500000000000000" pitchFamily="2" charset="0"/>
                <a:cs typeface="Calibri"/>
              </a:rPr>
              <a:t>La tapa del depósito de combustible se encuentra en el lado izquierdo del Vehículo.</a:t>
            </a:r>
          </a:p>
          <a:p>
            <a:pPr marL="20955" algn="just">
              <a:spcBef>
                <a:spcPts val="459"/>
              </a:spcBef>
            </a:pPr>
            <a:r>
              <a:rPr lang="es-MX" sz="700" dirty="0">
                <a:solidFill>
                  <a:srgbClr val="231F20"/>
                </a:solidFill>
                <a:latin typeface="Montserrat" panose="00000500000000000000" pitchFamily="2" charset="0"/>
                <a:cs typeface="Calibri"/>
              </a:rPr>
              <a:t>Para abrir la tapa del depósito inserte la llave, gírela hacia la izquierda y hale la tapa. En esta posición no es posible retirar la llave.</a:t>
            </a:r>
          </a:p>
          <a:p>
            <a:pPr marL="20955" algn="just">
              <a:spcBef>
                <a:spcPts val="459"/>
              </a:spcBef>
            </a:pPr>
            <a:r>
              <a:rPr lang="es-MX" sz="700" dirty="0">
                <a:solidFill>
                  <a:srgbClr val="231F20"/>
                </a:solidFill>
                <a:latin typeface="Montserrat" panose="00000500000000000000" pitchFamily="2" charset="0"/>
                <a:cs typeface="Calibri"/>
              </a:rPr>
              <a:t>Para cerrar la tapa del depósito, empuje la tapa hasta el fondo, gire la llave hacia la derecha y retírela.</a:t>
            </a:r>
          </a:p>
          <a:p>
            <a:pPr marL="20955" algn="just">
              <a:spcBef>
                <a:spcPts val="459"/>
              </a:spcBef>
            </a:pPr>
            <a:r>
              <a:rPr lang="es-MX" sz="800" b="1" dirty="0">
                <a:solidFill>
                  <a:srgbClr val="231F20"/>
                </a:solidFill>
                <a:latin typeface="Montserrat" panose="00000500000000000000" pitchFamily="2" charset="0"/>
                <a:cs typeface="Calibri"/>
              </a:rPr>
              <a:t>PUERTA TRASERA</a:t>
            </a:r>
          </a:p>
          <a:p>
            <a:pPr marL="20955" algn="just">
              <a:spcBef>
                <a:spcPts val="459"/>
              </a:spcBef>
            </a:pPr>
            <a:r>
              <a:rPr lang="es-MX" sz="700" dirty="0">
                <a:latin typeface="Montserrat" panose="00000500000000000000" pitchFamily="2" charset="0"/>
                <a:cs typeface="Calibri"/>
              </a:rPr>
              <a:t>Para abrir la puerta trasera inserte la llave y gírela hacia la izquierda. En esta posición no es posible retirar la llave.</a:t>
            </a: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Afloje las dos perillas y hale la puerta hacia afuera.</a:t>
            </a:r>
          </a:p>
          <a:p>
            <a:pPr marL="20955" algn="just">
              <a:spcBef>
                <a:spcPts val="459"/>
              </a:spcBef>
            </a:pPr>
            <a:r>
              <a:rPr lang="es-MX" sz="700" dirty="0">
                <a:latin typeface="Montserrat" panose="00000500000000000000" pitchFamily="2" charset="0"/>
                <a:cs typeface="Calibri"/>
              </a:rPr>
              <a:t>Para cerrar la puerta, empuje la tapa hasta el fondo, ajuste las dos perillas, gire la llave hacia la derecha y retire la llave. (Revise que la puerta quede asegurada para evitar accidentes)</a:t>
            </a:r>
            <a:endParaRPr lang="es-MX" sz="800" b="1" dirty="0">
              <a:solidFill>
                <a:srgbClr val="231F20"/>
              </a:solidFill>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GUANTERA</a:t>
            </a:r>
            <a:endParaRPr lang="es-MX" sz="7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Se encuentra al lado derecho del panel.</a:t>
            </a:r>
          </a:p>
          <a:p>
            <a:pPr marL="20955" algn="just">
              <a:spcBef>
                <a:spcPts val="459"/>
              </a:spcBef>
            </a:pPr>
            <a:r>
              <a:rPr lang="es-MX" sz="700" dirty="0">
                <a:latin typeface="Montserrat" panose="00000500000000000000" pitchFamily="2" charset="0"/>
                <a:cs typeface="Calibri"/>
              </a:rPr>
              <a:t>Para abrir inserte la llave, gírela hacia la izquierda y hale hacia afuera. </a:t>
            </a:r>
          </a:p>
          <a:p>
            <a:pPr marL="20955" algn="just">
              <a:spcBef>
                <a:spcPts val="459"/>
              </a:spcBef>
            </a:pPr>
            <a:r>
              <a:rPr lang="es-MX" sz="700" dirty="0">
                <a:latin typeface="Montserrat" panose="00000500000000000000" pitchFamily="2" charset="0"/>
                <a:cs typeface="Calibri"/>
              </a:rPr>
              <a:t>Para cerrar empuje la compuerta hasta el fondo, gire la llave hacia la derecha y retire la llave.</a:t>
            </a:r>
          </a:p>
        </p:txBody>
      </p:sp>
      <p:sp>
        <p:nvSpPr>
          <p:cNvPr id="13" name="object 22"/>
          <p:cNvSpPr>
            <a:spLocks noChangeAspect="1"/>
          </p:cNvSpPr>
          <p:nvPr/>
        </p:nvSpPr>
        <p:spPr>
          <a:xfrm>
            <a:off x="378396" y="665783"/>
            <a:ext cx="2095402" cy="1152128"/>
          </a:xfrm>
          <a:prstGeom prst="rect">
            <a:avLst/>
          </a:prstGeom>
          <a:blipFill>
            <a:blip r:embed="rId2" cstate="print"/>
            <a:stretch>
              <a:fillRect/>
            </a:stretch>
          </a:blipFill>
        </p:spPr>
        <p:txBody>
          <a:bodyPr wrap="square" lIns="0" tIns="0" rIns="0" bIns="0" rtlCol="0"/>
          <a:lstStyle/>
          <a:p>
            <a:endParaRPr dirty="0"/>
          </a:p>
        </p:txBody>
      </p:sp>
      <p:sp>
        <p:nvSpPr>
          <p:cNvPr id="15" name="object 10"/>
          <p:cNvSpPr>
            <a:spLocks noChangeAspect="1"/>
          </p:cNvSpPr>
          <p:nvPr/>
        </p:nvSpPr>
        <p:spPr>
          <a:xfrm>
            <a:off x="2808499" y="593774"/>
            <a:ext cx="2034393" cy="1008113"/>
          </a:xfrm>
          <a:prstGeom prst="rect">
            <a:avLst/>
          </a:prstGeom>
          <a:blipFill>
            <a:blip r:embed="rId3" cstate="print"/>
            <a:srcRect/>
            <a:stretch>
              <a:fillRect l="-1899" t="-2092" r="-1899" b="-2384"/>
            </a:stretch>
          </a:blipFill>
        </p:spPr>
        <p:txBody>
          <a:bodyPr wrap="square" lIns="0" tIns="0" rIns="0" bIns="0" rtlCol="0"/>
          <a:lstStyle/>
          <a:p>
            <a:endParaRPr dirty="0"/>
          </a:p>
        </p:txBody>
      </p:sp>
    </p:spTree>
    <p:extLst>
      <p:ext uri="{BB962C8B-B14F-4D97-AF65-F5344CB8AC3E}">
        <p14:creationId xmlns:p14="http://schemas.microsoft.com/office/powerpoint/2010/main" val="409912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700" dirty="0">
                <a:solidFill>
                  <a:srgbClr val="231F20"/>
                </a:solidFill>
                <a:latin typeface="Montserrat" panose="00000500000000000000" pitchFamily="2" charset="0"/>
                <a:cs typeface="Calibri"/>
              </a:rPr>
              <a:t>Este Vehículo está equipado con un tablero de instrumentos que cuenta con velocímetro y odómetro y un panel de indicadores.</a:t>
            </a: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700"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VELOCÍMETRO</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Indica la velocidad del Vehículo en kilómetros por hora (km/h).</a:t>
            </a:r>
          </a:p>
          <a:p>
            <a:pPr marL="20955" lvl="0" algn="just">
              <a:spcBef>
                <a:spcPts val="459"/>
              </a:spcBef>
            </a:pPr>
            <a:r>
              <a:rPr lang="es-MX" sz="900" b="1" dirty="0">
                <a:solidFill>
                  <a:srgbClr val="231F20"/>
                </a:solidFill>
                <a:latin typeface="Montserrat" panose="00000500000000000000" pitchFamily="2" charset="0"/>
                <a:cs typeface="Calibri"/>
              </a:rPr>
              <a:t>ODÓMETRO</a:t>
            </a:r>
          </a:p>
          <a:p>
            <a:pPr marL="20955" lvl="0" algn="just">
              <a:spcBef>
                <a:spcPts val="459"/>
              </a:spcBef>
            </a:pPr>
            <a:r>
              <a:rPr lang="es-MX" sz="700" dirty="0">
                <a:solidFill>
                  <a:prstClr val="black"/>
                </a:solidFill>
                <a:latin typeface="Montserrat" panose="00000500000000000000" pitchFamily="2" charset="0"/>
                <a:cs typeface="Calibri"/>
              </a:rPr>
              <a:t>El odómetro registra el total de la distancia </a:t>
            </a:r>
            <a:r>
              <a:rPr lang="es-MX" sz="700" dirty="0">
                <a:latin typeface="Montserrat" panose="00000500000000000000" pitchFamily="2" charset="0"/>
                <a:cs typeface="Calibri"/>
              </a:rPr>
              <a:t>recorrida por el Vehículo en kilómetros. El último dígito (hacia la derecha) indica décimas de kilómetro.</a:t>
            </a:r>
          </a:p>
          <a:p>
            <a:pPr marL="12700" marR="5080" algn="just"/>
            <a:r>
              <a:rPr lang="es-MX" sz="800" b="1" dirty="0">
                <a:solidFill>
                  <a:srgbClr val="231F20"/>
                </a:solidFill>
                <a:latin typeface="Montserrat" panose="00000500000000000000" pitchFamily="2" charset="0"/>
                <a:cs typeface="Calibri"/>
              </a:rPr>
              <a:t>PANEL DE INDICADORES</a:t>
            </a: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endParaRPr lang="es-MX" sz="8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b="1" dirty="0">
                <a:solidFill>
                  <a:srgbClr val="231F20"/>
                </a:solidFill>
                <a:latin typeface="Montserrat" panose="00000500000000000000" pitchFamily="2" charset="0"/>
                <a:cs typeface="Calibri"/>
              </a:rPr>
              <a:t>INDICADOR DE DIRECCIONALES</a:t>
            </a:r>
            <a:endParaRPr lang="es-MX" sz="8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Titilan de color verde cuando alguna 	de las direccionales está encendida.</a:t>
            </a:r>
          </a:p>
          <a:p>
            <a:pPr marL="12700" marR="5080" algn="just"/>
            <a:endParaRPr lang="es-MX" sz="700" dirty="0">
              <a:solidFill>
                <a:srgbClr val="231F20"/>
              </a:solidFill>
              <a:latin typeface="Montserrat" panose="00000500000000000000" pitchFamily="2" charset="0"/>
              <a:cs typeface="Calibri"/>
            </a:endParaRPr>
          </a:p>
          <a:p>
            <a:pPr marL="12700" marR="5080" algn="just"/>
            <a:r>
              <a:rPr lang="es-MX" sz="800" dirty="0">
                <a:solidFill>
                  <a:srgbClr val="231F20"/>
                </a:solidFill>
                <a:latin typeface="Montserrat" panose="00000500000000000000" pitchFamily="2" charset="0"/>
                <a:cs typeface="Calibri"/>
              </a:rPr>
              <a:t>	</a:t>
            </a:r>
            <a:r>
              <a:rPr lang="es-MX" sz="700" b="1" dirty="0">
                <a:solidFill>
                  <a:srgbClr val="231F20"/>
                </a:solidFill>
                <a:latin typeface="Montserrat" panose="00000500000000000000" pitchFamily="2" charset="0"/>
                <a:cs typeface="Calibri"/>
              </a:rPr>
              <a:t>INDICADOR DE NEUTRA</a:t>
            </a:r>
            <a:endParaRPr lang="es-MX" sz="8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Se ilumina verde cuando el Vehículo 	está en neutra.</a:t>
            </a:r>
          </a:p>
          <a:p>
            <a:pPr marL="12700" marR="5080" algn="just"/>
            <a:endParaRPr lang="es-MX" sz="7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b="1" dirty="0">
                <a:solidFill>
                  <a:srgbClr val="231F20"/>
                </a:solidFill>
                <a:latin typeface="Montserrat" panose="00000500000000000000" pitchFamily="2" charset="0"/>
                <a:cs typeface="Calibri"/>
              </a:rPr>
              <a:t>INDICADOR DE LUCES ALTAS</a:t>
            </a:r>
            <a:endParaRPr lang="es-MX" sz="8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Se ilumina azul cuando están 	activadas	las luces altas.</a:t>
            </a:r>
          </a:p>
          <a:p>
            <a:pPr marL="12700" marR="5080" algn="just"/>
            <a:endParaRPr lang="es-MX" sz="700" b="1" dirty="0">
              <a:solidFill>
                <a:srgbClr val="231F20"/>
              </a:solidFill>
              <a:latin typeface="Montserrat" panose="00000500000000000000" pitchFamily="2" charset="0"/>
              <a:cs typeface="Calibri"/>
            </a:endParaRPr>
          </a:p>
          <a:p>
            <a:pPr marL="12700" marR="5080" algn="just"/>
            <a:r>
              <a:rPr lang="es-MX" sz="800" b="1" dirty="0">
                <a:solidFill>
                  <a:srgbClr val="231F20"/>
                </a:solidFill>
                <a:latin typeface="Montserrat" panose="00000500000000000000" pitchFamily="2" charset="0"/>
                <a:cs typeface="Calibri"/>
              </a:rPr>
              <a:t>	</a:t>
            </a:r>
            <a:r>
              <a:rPr lang="es-MX" sz="700" b="1" dirty="0">
                <a:solidFill>
                  <a:srgbClr val="231F20"/>
                </a:solidFill>
                <a:latin typeface="Montserrat" panose="00000500000000000000" pitchFamily="2" charset="0"/>
                <a:cs typeface="Calibri"/>
              </a:rPr>
              <a:t>INDICADOR DE PRESIÓN DE ACEITE</a:t>
            </a:r>
          </a:p>
          <a:p>
            <a:pPr marL="12700" marR="5080" algn="just"/>
            <a:r>
              <a:rPr lang="es-MX" sz="800" b="1" dirty="0">
                <a:solidFill>
                  <a:srgbClr val="231F20"/>
                </a:solidFill>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Se ilumina rojo cuando la presión de 	aceite del motor es baja.</a:t>
            </a:r>
          </a:p>
          <a:p>
            <a:pPr marL="12700" marR="5080" algn="just"/>
            <a:endParaRPr lang="es-MX" sz="700" dirty="0">
              <a:solidFill>
                <a:srgbClr val="231F20"/>
              </a:solidFill>
              <a:latin typeface="Montserrat" panose="00000500000000000000" pitchFamily="2" charset="0"/>
              <a:cs typeface="Calibri"/>
            </a:endParaRPr>
          </a:p>
          <a:p>
            <a:pPr marL="12700" marR="5080" algn="just"/>
            <a:r>
              <a:rPr lang="es-MX" sz="700" b="1" dirty="0">
                <a:solidFill>
                  <a:srgbClr val="231F20"/>
                </a:solidFill>
                <a:latin typeface="Montserrat" panose="00000500000000000000" pitchFamily="2" charset="0"/>
                <a:cs typeface="Calibri"/>
              </a:rPr>
              <a:t>	INDICADOR DE COMBUSTIBLE BAJO</a:t>
            </a:r>
          </a:p>
          <a:p>
            <a:pPr marL="12700" marR="5080" algn="just"/>
            <a:r>
              <a:rPr lang="es-MX" sz="800" b="1" dirty="0">
                <a:solidFill>
                  <a:srgbClr val="231F20"/>
                </a:solidFill>
                <a:latin typeface="Montserrat" panose="00000500000000000000" pitchFamily="2" charset="0"/>
                <a:cs typeface="Calibri"/>
              </a:rPr>
              <a:t>	</a:t>
            </a:r>
            <a:r>
              <a:rPr lang="es-MX" sz="700" dirty="0">
                <a:solidFill>
                  <a:srgbClr val="231F20"/>
                </a:solidFill>
                <a:latin typeface="Montserrat" panose="00000500000000000000" pitchFamily="2" charset="0"/>
                <a:cs typeface="Calibri"/>
              </a:rPr>
              <a:t>Se ilumina naranja cuando el 	combustible alcanza el nivel mínimo.</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902" y="1707593"/>
            <a:ext cx="138712" cy="14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009" y="1288671"/>
            <a:ext cx="342498" cy="16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TABLERO DE INSTRUMENTOS</a:t>
            </a:r>
          </a:p>
        </p:txBody>
      </p:sp>
      <p:grpSp>
        <p:nvGrpSpPr>
          <p:cNvPr id="4" name="3 Grupo"/>
          <p:cNvGrpSpPr/>
          <p:nvPr/>
        </p:nvGrpSpPr>
        <p:grpSpPr>
          <a:xfrm>
            <a:off x="306389" y="881807"/>
            <a:ext cx="2204271" cy="1404692"/>
            <a:chOff x="306389" y="881807"/>
            <a:chExt cx="2204271" cy="1404692"/>
          </a:xfrm>
        </p:grpSpPr>
        <p:sp>
          <p:nvSpPr>
            <p:cNvPr id="868" name="object 14"/>
            <p:cNvSpPr>
              <a:spLocks noChangeAspect="1"/>
            </p:cNvSpPr>
            <p:nvPr/>
          </p:nvSpPr>
          <p:spPr>
            <a:xfrm>
              <a:off x="306389" y="881807"/>
              <a:ext cx="1511612" cy="1404692"/>
            </a:xfrm>
            <a:prstGeom prst="rect">
              <a:avLst/>
            </a:prstGeom>
            <a:blipFill>
              <a:blip r:embed="rId4" cstate="print"/>
              <a:srcRect/>
              <a:stretch>
                <a:fillRect r="-16993"/>
              </a:stretch>
            </a:blipFill>
          </p:spPr>
          <p:txBody>
            <a:bodyPr wrap="square" lIns="0" tIns="0" rIns="0" bIns="0" rtlCol="0"/>
            <a:lstStyle/>
            <a:p>
              <a:endParaRPr dirty="0"/>
            </a:p>
          </p:txBody>
        </p:sp>
        <p:sp>
          <p:nvSpPr>
            <p:cNvPr id="3" name="2 CuadroTexto"/>
            <p:cNvSpPr txBox="1"/>
            <p:nvPr/>
          </p:nvSpPr>
          <p:spPr>
            <a:xfrm>
              <a:off x="1761416" y="1097831"/>
              <a:ext cx="749244" cy="200055"/>
            </a:xfrm>
            <a:prstGeom prst="rect">
              <a:avLst/>
            </a:prstGeom>
            <a:noFill/>
          </p:spPr>
          <p:txBody>
            <a:bodyPr wrap="none" numCol="1" spcCol="180000" rtlCol="0">
              <a:spAutoFit/>
            </a:bodyPr>
            <a:lstStyle/>
            <a:p>
              <a:pPr marL="14604" algn="just"/>
              <a:r>
                <a:rPr lang="es-CO" sz="700" dirty="0">
                  <a:solidFill>
                    <a:srgbClr val="231F20"/>
                  </a:solidFill>
                  <a:latin typeface="Montserrat" panose="00000500000000000000" pitchFamily="2" charset="0"/>
                  <a:cs typeface="Calibri"/>
                </a:rPr>
                <a:t>Velocímetro</a:t>
              </a:r>
            </a:p>
          </p:txBody>
        </p:sp>
        <p:sp>
          <p:nvSpPr>
            <p:cNvPr id="869" name="868 CuadroTexto"/>
            <p:cNvSpPr txBox="1"/>
            <p:nvPr/>
          </p:nvSpPr>
          <p:spPr>
            <a:xfrm>
              <a:off x="1761416" y="1673895"/>
              <a:ext cx="669094" cy="200055"/>
            </a:xfrm>
            <a:prstGeom prst="rect">
              <a:avLst/>
            </a:prstGeom>
            <a:noFill/>
          </p:spPr>
          <p:txBody>
            <a:bodyPr wrap="none" numCol="1" spcCol="180000" rtlCol="0">
              <a:spAutoFit/>
            </a:bodyPr>
            <a:lstStyle/>
            <a:p>
              <a:pPr marL="14604" algn="just"/>
              <a:r>
                <a:rPr lang="es-CO" sz="700" dirty="0">
                  <a:solidFill>
                    <a:srgbClr val="231F20"/>
                  </a:solidFill>
                  <a:latin typeface="Montserrat" panose="00000500000000000000" pitchFamily="2" charset="0"/>
                  <a:cs typeface="Calibri"/>
                </a:rPr>
                <a:t>Odómetro</a:t>
              </a:r>
            </a:p>
          </p:txBody>
        </p:sp>
      </p:gr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6836" y="2125832"/>
            <a:ext cx="274845" cy="16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1053"/>
          <a:stretch/>
        </p:blipFill>
        <p:spPr bwMode="auto">
          <a:xfrm>
            <a:off x="2807559" y="639869"/>
            <a:ext cx="2139091" cy="51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3258" y="2691900"/>
            <a:ext cx="342000" cy="13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8294" y="3018185"/>
            <a:ext cx="171928" cy="1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33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COMANDO IZQUIERDO</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1. INTERRUPTOR DE ARRANQUE ELÉCTRICO</a:t>
            </a:r>
          </a:p>
          <a:p>
            <a:pPr marL="20955" algn="just">
              <a:spcBef>
                <a:spcPts val="459"/>
              </a:spcBef>
            </a:pPr>
            <a:r>
              <a:rPr lang="es-MX" sz="700" dirty="0">
                <a:latin typeface="Montserrat" panose="00000500000000000000" pitchFamily="2" charset="0"/>
                <a:cs typeface="Calibri"/>
              </a:rPr>
              <a:t>Cuando la transmisión se encuentra en neutra, presione el interruptor de encendido para encender el Vehículo.</a:t>
            </a:r>
          </a:p>
          <a:p>
            <a:pPr marL="20955" algn="just">
              <a:spcBef>
                <a:spcPts val="459"/>
              </a:spcBef>
            </a:pPr>
            <a:r>
              <a:rPr lang="es-MX" sz="700" dirty="0">
                <a:latin typeface="Montserrat" panose="00000500000000000000" pitchFamily="2" charset="0"/>
                <a:cs typeface="Calibri"/>
              </a:rPr>
              <a:t>Cuando el Vehículo se encuentra en alguna marcha engranada, presione la leva de embrague y el interruptor de encendido.</a:t>
            </a: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No accione el arranque eléctrico por más de 2 segundos.</a:t>
            </a:r>
          </a:p>
          <a:p>
            <a:pPr marL="12700" marR="5080" algn="just">
              <a:spcBef>
                <a:spcPts val="459"/>
              </a:spcBef>
            </a:pPr>
            <a:r>
              <a:rPr lang="es-MX" sz="800" b="1" dirty="0">
                <a:solidFill>
                  <a:srgbClr val="231F20"/>
                </a:solidFill>
                <a:latin typeface="Montserrat" panose="00000500000000000000" pitchFamily="2" charset="0"/>
                <a:cs typeface="Calibri"/>
              </a:rPr>
              <a:t>2. INTERRUPTOR DE LIMPIA PARABRISAS</a:t>
            </a:r>
          </a:p>
          <a:p>
            <a:pPr marL="20955" algn="just">
              <a:spcBef>
                <a:spcPts val="459"/>
              </a:spcBef>
            </a:pPr>
            <a:r>
              <a:rPr lang="es-MX" sz="700" dirty="0">
                <a:latin typeface="Montserrat" panose="00000500000000000000" pitchFamily="2" charset="0"/>
                <a:cs typeface="Calibri"/>
              </a:rPr>
              <a:t>El interruptor tiene dos posiciones:</a:t>
            </a:r>
          </a:p>
          <a:p>
            <a:pPr marL="20955" algn="just">
              <a:spcBef>
                <a:spcPts val="459"/>
              </a:spcBef>
            </a:pPr>
            <a:r>
              <a:rPr lang="es-MX" sz="700" b="1" dirty="0">
                <a:latin typeface="Montserrat" panose="00000500000000000000" pitchFamily="2" charset="0"/>
                <a:cs typeface="Calibri"/>
              </a:rPr>
              <a:t>ON:</a:t>
            </a:r>
            <a:r>
              <a:rPr lang="es-MX" sz="700" dirty="0">
                <a:latin typeface="Montserrat" panose="00000500000000000000" pitchFamily="2" charset="0"/>
                <a:cs typeface="Calibri"/>
              </a:rPr>
              <a:t> Enciende el motor del limpia parabrisas.</a:t>
            </a:r>
          </a:p>
          <a:p>
            <a:pPr marL="20955" algn="just">
              <a:spcBef>
                <a:spcPts val="459"/>
              </a:spcBef>
            </a:pPr>
            <a:r>
              <a:rPr lang="es-MX" sz="700" b="1" dirty="0">
                <a:latin typeface="Montserrat" panose="00000500000000000000" pitchFamily="2" charset="0"/>
                <a:cs typeface="Calibri"/>
              </a:rPr>
              <a:t>OFF:</a:t>
            </a:r>
            <a:r>
              <a:rPr lang="es-MX" sz="700" dirty="0">
                <a:latin typeface="Montserrat" panose="00000500000000000000" pitchFamily="2" charset="0"/>
                <a:cs typeface="Calibri"/>
              </a:rPr>
              <a:t> Apaga el motor del limpia parabrisas.</a:t>
            </a: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No accione el limpia parabrisas cuando el parabrisas esté seco.</a:t>
            </a: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3. INTERRUPTOR DE LUCES</a:t>
            </a:r>
          </a:p>
          <a:p>
            <a:pPr marL="12700" marR="5080" algn="just">
              <a:spcBef>
                <a:spcPts val="459"/>
              </a:spcBef>
            </a:pPr>
            <a:r>
              <a:rPr lang="es-MX" sz="700" dirty="0">
                <a:latin typeface="Montserrat" panose="00000500000000000000" pitchFamily="2" charset="0"/>
                <a:cs typeface="Calibri"/>
              </a:rPr>
              <a:t>El interruptor tiene tres posiciones:</a:t>
            </a:r>
          </a:p>
          <a:p>
            <a:pPr marL="12700" marR="5080" algn="just">
              <a:spcBef>
                <a:spcPts val="459"/>
              </a:spcBef>
            </a:pPr>
            <a:r>
              <a:rPr lang="es-MX" sz="700" dirty="0">
                <a:latin typeface="Montserrat" panose="00000500000000000000" pitchFamily="2" charset="0"/>
                <a:cs typeface="Calibri"/>
              </a:rPr>
              <a:t>	</a:t>
            </a: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latin typeface="Montserrat" panose="00000500000000000000" pitchFamily="2" charset="0"/>
              <a:cs typeface="Calibri"/>
            </a:endParaRPr>
          </a:p>
          <a:p>
            <a:pPr marL="12700" marR="5080" algn="just">
              <a:spcBef>
                <a:spcPts val="459"/>
              </a:spcBef>
            </a:pPr>
            <a:r>
              <a:rPr lang="es-MX" sz="700" dirty="0">
                <a:latin typeface="Montserrat" panose="00000500000000000000" pitchFamily="2" charset="0"/>
                <a:cs typeface="Calibri"/>
              </a:rPr>
              <a:t>	Las luces están apagadas aunque el 	interruptor de encendido esté en ON y 	el motor encendido.</a:t>
            </a:r>
          </a:p>
          <a:p>
            <a:pPr marL="12700" marR="5080" algn="just">
              <a:spcBef>
                <a:spcPts val="459"/>
              </a:spcBef>
            </a:pPr>
            <a:r>
              <a:rPr lang="es-MX" sz="700" dirty="0">
                <a:latin typeface="Montserrat" panose="00000500000000000000" pitchFamily="2" charset="0"/>
                <a:cs typeface="Calibri"/>
              </a:rPr>
              <a:t>	Las luces de posición, la luz de cola, el 	tablero de instrumentos y la luz de 	placa se iluminan cuando el 	interruptor de encendido está en ON y 	el motor apagado.</a:t>
            </a:r>
          </a:p>
          <a:p>
            <a:pPr marL="12700" marR="5080" algn="just">
              <a:spcBef>
                <a:spcPts val="459"/>
              </a:spcBef>
            </a:pPr>
            <a:r>
              <a:rPr lang="es-MX" sz="700" dirty="0">
                <a:latin typeface="Montserrat" panose="00000500000000000000" pitchFamily="2" charset="0"/>
                <a:cs typeface="Calibri"/>
              </a:rPr>
              <a:t>	Las farolas delanteras, las luces de 	posición, la luz de cola, el 	tablero de instrumentos y la luz de 	placa se iluminan cuando el motor 	está encendido.</a:t>
            </a:r>
          </a:p>
        </p:txBody>
      </p:sp>
      <p:grpSp>
        <p:nvGrpSpPr>
          <p:cNvPr id="4" name="3 Grupo"/>
          <p:cNvGrpSpPr/>
          <p:nvPr/>
        </p:nvGrpSpPr>
        <p:grpSpPr>
          <a:xfrm>
            <a:off x="2797222" y="856900"/>
            <a:ext cx="2160000" cy="1105027"/>
            <a:chOff x="2872500" y="521767"/>
            <a:chExt cx="2160000" cy="1105027"/>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2500" y="521767"/>
              <a:ext cx="2160000" cy="110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object 18"/>
            <p:cNvSpPr>
              <a:spLocks noChangeAspect="1"/>
            </p:cNvSpPr>
            <p:nvPr/>
          </p:nvSpPr>
          <p:spPr>
            <a:xfrm>
              <a:off x="4398185" y="703883"/>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1</a:t>
              </a:r>
              <a:endParaRPr sz="900" dirty="0">
                <a:latin typeface="Montserrat" panose="00000500000000000000" pitchFamily="2" charset="0"/>
              </a:endParaRPr>
            </a:p>
          </p:txBody>
        </p:sp>
        <p:sp>
          <p:nvSpPr>
            <p:cNvPr id="106" name="object 18"/>
            <p:cNvSpPr>
              <a:spLocks noChangeAspect="1"/>
            </p:cNvSpPr>
            <p:nvPr/>
          </p:nvSpPr>
          <p:spPr>
            <a:xfrm>
              <a:off x="4586652" y="703883"/>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2</a:t>
              </a:r>
              <a:endParaRPr sz="900" dirty="0">
                <a:latin typeface="Montserrat" panose="00000500000000000000" pitchFamily="2" charset="0"/>
              </a:endParaRPr>
            </a:p>
          </p:txBody>
        </p:sp>
        <p:sp>
          <p:nvSpPr>
            <p:cNvPr id="107" name="object 18"/>
            <p:cNvSpPr>
              <a:spLocks noChangeAspect="1"/>
            </p:cNvSpPr>
            <p:nvPr/>
          </p:nvSpPr>
          <p:spPr>
            <a:xfrm>
              <a:off x="4770802" y="703883"/>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3</a:t>
              </a:r>
              <a:endParaRPr sz="900" dirty="0">
                <a:latin typeface="Montserrat" panose="00000500000000000000" pitchFamily="2" charset="0"/>
              </a:endParaRPr>
            </a:p>
          </p:txBody>
        </p:sp>
      </p:grpSp>
      <p:sp>
        <p:nvSpPr>
          <p:cNvPr id="109" name="object 10"/>
          <p:cNvSpPr/>
          <p:nvPr/>
        </p:nvSpPr>
        <p:spPr>
          <a:xfrm>
            <a:off x="2912251" y="2053382"/>
            <a:ext cx="105410" cy="97155"/>
          </a:xfrm>
          <a:custGeom>
            <a:avLst/>
            <a:gdLst/>
            <a:ahLst/>
            <a:cxnLst/>
            <a:rect l="l" t="t" r="r" b="b"/>
            <a:pathLst>
              <a:path w="105410" h="97155">
                <a:moveTo>
                  <a:pt x="52668" y="97020"/>
                </a:moveTo>
                <a:lnTo>
                  <a:pt x="32168" y="93208"/>
                </a:lnTo>
                <a:lnTo>
                  <a:pt x="15427" y="82811"/>
                </a:lnTo>
                <a:lnTo>
                  <a:pt x="4139" y="67392"/>
                </a:lnTo>
                <a:lnTo>
                  <a:pt x="0" y="48510"/>
                </a:lnTo>
                <a:lnTo>
                  <a:pt x="4139" y="29628"/>
                </a:lnTo>
                <a:lnTo>
                  <a:pt x="15427" y="14208"/>
                </a:lnTo>
                <a:lnTo>
                  <a:pt x="32168" y="3812"/>
                </a:lnTo>
                <a:lnTo>
                  <a:pt x="52668" y="0"/>
                </a:lnTo>
                <a:lnTo>
                  <a:pt x="73169" y="3812"/>
                </a:lnTo>
                <a:lnTo>
                  <a:pt x="89910" y="14208"/>
                </a:lnTo>
                <a:lnTo>
                  <a:pt x="101197" y="29628"/>
                </a:lnTo>
                <a:lnTo>
                  <a:pt x="105336" y="48510"/>
                </a:lnTo>
                <a:lnTo>
                  <a:pt x="101197" y="67392"/>
                </a:lnTo>
                <a:lnTo>
                  <a:pt x="89910" y="82811"/>
                </a:lnTo>
                <a:lnTo>
                  <a:pt x="73169" y="93208"/>
                </a:lnTo>
                <a:lnTo>
                  <a:pt x="52668" y="97020"/>
                </a:lnTo>
                <a:close/>
              </a:path>
            </a:pathLst>
          </a:custGeom>
          <a:solidFill>
            <a:schemeClr val="tx1"/>
          </a:solidFill>
          <a:ln w="12701">
            <a:solidFill>
              <a:srgbClr val="151616"/>
            </a:solidFill>
          </a:ln>
        </p:spPr>
        <p:txBody>
          <a:bodyPr wrap="square" lIns="0" tIns="0" rIns="0" bIns="0" rtlCol="0"/>
          <a:lstStyle/>
          <a:p>
            <a:endParaRPr dirty="0"/>
          </a:p>
        </p:txBody>
      </p:sp>
      <p:sp>
        <p:nvSpPr>
          <p:cNvPr id="5" name="4 CuadroTexto"/>
          <p:cNvSpPr txBox="1"/>
          <p:nvPr/>
        </p:nvSpPr>
        <p:spPr>
          <a:xfrm>
            <a:off x="2822770" y="2422089"/>
            <a:ext cx="284373" cy="230832"/>
          </a:xfrm>
          <a:prstGeom prst="rect">
            <a:avLst/>
          </a:prstGeom>
          <a:noFill/>
        </p:spPr>
        <p:txBody>
          <a:bodyPr wrap="none" numCol="1" spcCol="180000" rtlCol="0" anchor="ctr">
            <a:spAutoFit/>
          </a:bodyPr>
          <a:lstStyle/>
          <a:p>
            <a:pPr marL="14604" algn="ctr"/>
            <a:r>
              <a:rPr lang="es-CO" sz="900" dirty="0">
                <a:solidFill>
                  <a:srgbClr val="231F20"/>
                </a:solidFill>
                <a:latin typeface="Montserrat Black" panose="00000A00000000000000" pitchFamily="2" charset="0"/>
                <a:cs typeface="Calibri"/>
              </a:rPr>
              <a:t>P</a:t>
            </a:r>
          </a:p>
        </p:txBody>
      </p:sp>
      <p:grpSp>
        <p:nvGrpSpPr>
          <p:cNvPr id="110" name="109 Grupo"/>
          <p:cNvGrpSpPr>
            <a:grpSpLocks noChangeAspect="1"/>
          </p:cNvGrpSpPr>
          <p:nvPr/>
        </p:nvGrpSpPr>
        <p:grpSpPr>
          <a:xfrm>
            <a:off x="2887091" y="3114055"/>
            <a:ext cx="155731" cy="167803"/>
            <a:chOff x="576140" y="747518"/>
            <a:chExt cx="113293" cy="122075"/>
          </a:xfrm>
        </p:grpSpPr>
        <p:sp>
          <p:nvSpPr>
            <p:cNvPr id="111" name="object 74"/>
            <p:cNvSpPr/>
            <p:nvPr/>
          </p:nvSpPr>
          <p:spPr>
            <a:xfrm>
              <a:off x="593453" y="774345"/>
              <a:ext cx="66675" cy="66675"/>
            </a:xfrm>
            <a:custGeom>
              <a:avLst/>
              <a:gdLst/>
              <a:ahLst/>
              <a:cxnLst/>
              <a:rect l="l" t="t" r="r" b="b"/>
              <a:pathLst>
                <a:path w="66675" h="66675">
                  <a:moveTo>
                    <a:pt x="33030" y="0"/>
                  </a:moveTo>
                  <a:lnTo>
                    <a:pt x="45884" y="2595"/>
                  </a:lnTo>
                  <a:lnTo>
                    <a:pt x="56382" y="9674"/>
                  </a:lnTo>
                  <a:lnTo>
                    <a:pt x="63460" y="20173"/>
                  </a:lnTo>
                  <a:lnTo>
                    <a:pt x="66056" y="33030"/>
                  </a:lnTo>
                  <a:lnTo>
                    <a:pt x="63460" y="45884"/>
                  </a:lnTo>
                  <a:lnTo>
                    <a:pt x="56382" y="56382"/>
                  </a:lnTo>
                  <a:lnTo>
                    <a:pt x="45884" y="63460"/>
                  </a:lnTo>
                  <a:lnTo>
                    <a:pt x="33030" y="66056"/>
                  </a:lnTo>
                  <a:lnTo>
                    <a:pt x="20174" y="63460"/>
                  </a:lnTo>
                  <a:lnTo>
                    <a:pt x="9675" y="56382"/>
                  </a:lnTo>
                  <a:lnTo>
                    <a:pt x="2596" y="45884"/>
                  </a:lnTo>
                  <a:lnTo>
                    <a:pt x="0" y="33030"/>
                  </a:lnTo>
                  <a:lnTo>
                    <a:pt x="2596" y="20173"/>
                  </a:lnTo>
                  <a:lnTo>
                    <a:pt x="9675" y="9674"/>
                  </a:lnTo>
                  <a:lnTo>
                    <a:pt x="20174" y="2595"/>
                  </a:lnTo>
                  <a:lnTo>
                    <a:pt x="33030" y="0"/>
                  </a:lnTo>
                  <a:close/>
                </a:path>
              </a:pathLst>
            </a:custGeom>
            <a:ln w="12700">
              <a:solidFill>
                <a:srgbClr val="151616"/>
              </a:solidFill>
            </a:ln>
          </p:spPr>
          <p:txBody>
            <a:bodyPr wrap="square" lIns="0" tIns="0" rIns="0" bIns="0" rtlCol="0"/>
            <a:lstStyle/>
            <a:p>
              <a:endParaRPr dirty="0"/>
            </a:p>
          </p:txBody>
        </p:sp>
        <p:sp>
          <p:nvSpPr>
            <p:cNvPr id="112" name="object 75"/>
            <p:cNvSpPr/>
            <p:nvPr/>
          </p:nvSpPr>
          <p:spPr>
            <a:xfrm>
              <a:off x="576140" y="828097"/>
              <a:ext cx="16510" cy="16510"/>
            </a:xfrm>
            <a:custGeom>
              <a:avLst/>
              <a:gdLst/>
              <a:ahLst/>
              <a:cxnLst/>
              <a:rect l="l" t="t" r="r" b="b"/>
              <a:pathLst>
                <a:path w="16509" h="16509">
                  <a:moveTo>
                    <a:pt x="16066" y="0"/>
                  </a:moveTo>
                  <a:lnTo>
                    <a:pt x="0" y="16466"/>
                  </a:lnTo>
                </a:path>
              </a:pathLst>
            </a:custGeom>
            <a:ln w="12700">
              <a:solidFill>
                <a:srgbClr val="151616"/>
              </a:solidFill>
            </a:ln>
          </p:spPr>
          <p:txBody>
            <a:bodyPr wrap="square" lIns="0" tIns="0" rIns="0" bIns="0" rtlCol="0"/>
            <a:lstStyle/>
            <a:p>
              <a:endParaRPr dirty="0"/>
            </a:p>
          </p:txBody>
        </p:sp>
        <p:sp>
          <p:nvSpPr>
            <p:cNvPr id="113" name="object 76"/>
            <p:cNvSpPr/>
            <p:nvPr/>
          </p:nvSpPr>
          <p:spPr>
            <a:xfrm>
              <a:off x="603384" y="843159"/>
              <a:ext cx="6985" cy="22860"/>
            </a:xfrm>
            <a:custGeom>
              <a:avLst/>
              <a:gdLst/>
              <a:ahLst/>
              <a:cxnLst/>
              <a:rect l="l" t="t" r="r" b="b"/>
              <a:pathLst>
                <a:path w="6984" h="22859">
                  <a:moveTo>
                    <a:pt x="6635" y="0"/>
                  </a:moveTo>
                  <a:lnTo>
                    <a:pt x="0" y="22420"/>
                  </a:lnTo>
                </a:path>
              </a:pathLst>
            </a:custGeom>
            <a:ln w="12700">
              <a:solidFill>
                <a:srgbClr val="151616"/>
              </a:solidFill>
            </a:ln>
          </p:spPr>
          <p:txBody>
            <a:bodyPr wrap="square" lIns="0" tIns="0" rIns="0" bIns="0" rtlCol="0"/>
            <a:lstStyle/>
            <a:p>
              <a:endParaRPr dirty="0"/>
            </a:p>
          </p:txBody>
        </p:sp>
        <p:sp>
          <p:nvSpPr>
            <p:cNvPr id="114" name="object 77"/>
            <p:cNvSpPr/>
            <p:nvPr/>
          </p:nvSpPr>
          <p:spPr>
            <a:xfrm>
              <a:off x="630979" y="847368"/>
              <a:ext cx="3175" cy="22225"/>
            </a:xfrm>
            <a:custGeom>
              <a:avLst/>
              <a:gdLst/>
              <a:ahLst/>
              <a:cxnLst/>
              <a:rect l="l" t="t" r="r" b="b"/>
              <a:pathLst>
                <a:path w="3175" h="22225">
                  <a:moveTo>
                    <a:pt x="0" y="0"/>
                  </a:moveTo>
                  <a:lnTo>
                    <a:pt x="2797" y="22067"/>
                  </a:lnTo>
                </a:path>
              </a:pathLst>
            </a:custGeom>
            <a:ln w="12700">
              <a:solidFill>
                <a:srgbClr val="151616"/>
              </a:solidFill>
            </a:ln>
          </p:spPr>
          <p:txBody>
            <a:bodyPr wrap="square" lIns="0" tIns="0" rIns="0" bIns="0" rtlCol="0"/>
            <a:lstStyle/>
            <a:p>
              <a:endParaRPr dirty="0"/>
            </a:p>
          </p:txBody>
        </p:sp>
        <p:sp>
          <p:nvSpPr>
            <p:cNvPr id="115" name="object 78"/>
            <p:cNvSpPr/>
            <p:nvPr/>
          </p:nvSpPr>
          <p:spPr>
            <a:xfrm>
              <a:off x="655081" y="837906"/>
              <a:ext cx="15240" cy="18415"/>
            </a:xfrm>
            <a:custGeom>
              <a:avLst/>
              <a:gdLst/>
              <a:ahLst/>
              <a:cxnLst/>
              <a:rect l="l" t="t" r="r" b="b"/>
              <a:pathLst>
                <a:path w="15240" h="18415">
                  <a:moveTo>
                    <a:pt x="0" y="0"/>
                  </a:moveTo>
                  <a:lnTo>
                    <a:pt x="14669" y="18220"/>
                  </a:lnTo>
                </a:path>
              </a:pathLst>
            </a:custGeom>
            <a:ln w="12700">
              <a:solidFill>
                <a:srgbClr val="151616"/>
              </a:solidFill>
            </a:ln>
          </p:spPr>
          <p:txBody>
            <a:bodyPr wrap="square" lIns="0" tIns="0" rIns="0" bIns="0" rtlCol="0"/>
            <a:lstStyle/>
            <a:p>
              <a:endParaRPr dirty="0"/>
            </a:p>
          </p:txBody>
        </p:sp>
        <p:sp>
          <p:nvSpPr>
            <p:cNvPr id="116" name="object 79"/>
            <p:cNvSpPr/>
            <p:nvPr/>
          </p:nvSpPr>
          <p:spPr>
            <a:xfrm>
              <a:off x="662763" y="817938"/>
              <a:ext cx="26670" cy="10160"/>
            </a:xfrm>
            <a:custGeom>
              <a:avLst/>
              <a:gdLst/>
              <a:ahLst/>
              <a:cxnLst/>
              <a:rect l="l" t="t" r="r" b="b"/>
              <a:pathLst>
                <a:path w="26670" h="10159">
                  <a:moveTo>
                    <a:pt x="0" y="0"/>
                  </a:moveTo>
                  <a:lnTo>
                    <a:pt x="26550" y="10158"/>
                  </a:lnTo>
                </a:path>
              </a:pathLst>
            </a:custGeom>
            <a:ln w="12700">
              <a:solidFill>
                <a:srgbClr val="151616"/>
              </a:solidFill>
            </a:ln>
          </p:spPr>
          <p:txBody>
            <a:bodyPr wrap="square" lIns="0" tIns="0" rIns="0" bIns="0" rtlCol="0"/>
            <a:lstStyle/>
            <a:p>
              <a:endParaRPr dirty="0"/>
            </a:p>
          </p:txBody>
        </p:sp>
        <p:sp>
          <p:nvSpPr>
            <p:cNvPr id="118" name="object 80"/>
            <p:cNvSpPr/>
            <p:nvPr/>
          </p:nvSpPr>
          <p:spPr>
            <a:xfrm>
              <a:off x="648796" y="747518"/>
              <a:ext cx="13970" cy="21590"/>
            </a:xfrm>
            <a:custGeom>
              <a:avLst/>
              <a:gdLst/>
              <a:ahLst/>
              <a:cxnLst/>
              <a:rect l="l" t="t" r="r" b="b"/>
              <a:pathLst>
                <a:path w="13970" h="21590">
                  <a:moveTo>
                    <a:pt x="0" y="21017"/>
                  </a:moveTo>
                  <a:lnTo>
                    <a:pt x="13622" y="0"/>
                  </a:lnTo>
                </a:path>
              </a:pathLst>
            </a:custGeom>
            <a:ln w="12700">
              <a:solidFill>
                <a:srgbClr val="151616"/>
              </a:solidFill>
            </a:ln>
          </p:spPr>
          <p:txBody>
            <a:bodyPr wrap="square" lIns="0" tIns="0" rIns="0" bIns="0" rtlCol="0"/>
            <a:lstStyle/>
            <a:p>
              <a:endParaRPr dirty="0"/>
            </a:p>
          </p:txBody>
        </p:sp>
        <p:sp>
          <p:nvSpPr>
            <p:cNvPr id="124" name="object 81"/>
            <p:cNvSpPr/>
            <p:nvPr/>
          </p:nvSpPr>
          <p:spPr>
            <a:xfrm>
              <a:off x="583822" y="753825"/>
              <a:ext cx="13335" cy="19050"/>
            </a:xfrm>
            <a:custGeom>
              <a:avLst/>
              <a:gdLst/>
              <a:ahLst/>
              <a:cxnLst/>
              <a:rect l="l" t="t" r="r" b="b"/>
              <a:pathLst>
                <a:path w="13334" h="19050">
                  <a:moveTo>
                    <a:pt x="13272" y="18566"/>
                  </a:moveTo>
                  <a:lnTo>
                    <a:pt x="0" y="0"/>
                  </a:lnTo>
                </a:path>
              </a:pathLst>
            </a:custGeom>
            <a:ln w="12700">
              <a:solidFill>
                <a:srgbClr val="151616"/>
              </a:solidFill>
            </a:ln>
          </p:spPr>
          <p:txBody>
            <a:bodyPr wrap="square" lIns="0" tIns="0" rIns="0" bIns="0" rtlCol="0"/>
            <a:lstStyle/>
            <a:p>
              <a:endParaRPr dirty="0"/>
            </a:p>
          </p:txBody>
        </p:sp>
        <p:sp>
          <p:nvSpPr>
            <p:cNvPr id="146" name="object 82"/>
            <p:cNvSpPr/>
            <p:nvPr/>
          </p:nvSpPr>
          <p:spPr>
            <a:xfrm>
              <a:off x="607226" y="752774"/>
              <a:ext cx="37465" cy="21590"/>
            </a:xfrm>
            <a:custGeom>
              <a:avLst/>
              <a:gdLst/>
              <a:ahLst/>
              <a:cxnLst/>
              <a:rect l="l" t="t" r="r" b="b"/>
              <a:pathLst>
                <a:path w="37465" h="21590">
                  <a:moveTo>
                    <a:pt x="4540" y="0"/>
                  </a:moveTo>
                  <a:lnTo>
                    <a:pt x="32486" y="0"/>
                  </a:lnTo>
                  <a:lnTo>
                    <a:pt x="34988" y="0"/>
                  </a:lnTo>
                  <a:lnTo>
                    <a:pt x="37029" y="2037"/>
                  </a:lnTo>
                  <a:lnTo>
                    <a:pt x="37029" y="4538"/>
                  </a:lnTo>
                  <a:lnTo>
                    <a:pt x="37029" y="16480"/>
                  </a:lnTo>
                  <a:lnTo>
                    <a:pt x="37029" y="18982"/>
                  </a:lnTo>
                  <a:lnTo>
                    <a:pt x="34988" y="21019"/>
                  </a:lnTo>
                  <a:lnTo>
                    <a:pt x="32486" y="21019"/>
                  </a:lnTo>
                  <a:lnTo>
                    <a:pt x="4540" y="21019"/>
                  </a:lnTo>
                  <a:lnTo>
                    <a:pt x="2040" y="21019"/>
                  </a:lnTo>
                  <a:lnTo>
                    <a:pt x="0" y="18982"/>
                  </a:lnTo>
                  <a:lnTo>
                    <a:pt x="0" y="16480"/>
                  </a:lnTo>
                  <a:lnTo>
                    <a:pt x="0" y="4538"/>
                  </a:lnTo>
                  <a:lnTo>
                    <a:pt x="0" y="2037"/>
                  </a:lnTo>
                  <a:lnTo>
                    <a:pt x="2040" y="0"/>
                  </a:lnTo>
                  <a:lnTo>
                    <a:pt x="4540" y="0"/>
                  </a:lnTo>
                  <a:close/>
                </a:path>
              </a:pathLst>
            </a:custGeom>
            <a:ln w="12700">
              <a:solidFill>
                <a:srgbClr val="151616"/>
              </a:solidFill>
            </a:ln>
          </p:spPr>
          <p:txBody>
            <a:bodyPr wrap="square" lIns="0" tIns="0" rIns="0" bIns="0" rtlCol="0"/>
            <a:lstStyle/>
            <a:p>
              <a:endParaRPr dirty="0"/>
            </a:p>
          </p:txBody>
        </p:sp>
      </p:grpSp>
    </p:spTree>
    <p:extLst>
      <p:ext uri="{BB962C8B-B14F-4D97-AF65-F5344CB8AC3E}">
        <p14:creationId xmlns:p14="http://schemas.microsoft.com/office/powerpoint/2010/main" val="420817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COMANDO DERECHO</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1. INTERRUPTOR DE LUCES</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Tiene dos posiciones:</a:t>
            </a:r>
          </a:p>
          <a:p>
            <a:pPr marL="20955" algn="just">
              <a:spcBef>
                <a:spcPts val="459"/>
              </a:spcBef>
            </a:pPr>
            <a:r>
              <a:rPr lang="es-MX" sz="700" dirty="0">
                <a:latin typeface="Montserrat" panose="00000500000000000000" pitchFamily="2" charset="0"/>
                <a:cs typeface="Calibri"/>
              </a:rPr>
              <a:t>	Enciende las luces altas.</a:t>
            </a:r>
          </a:p>
          <a:p>
            <a:pPr marL="20955" algn="just">
              <a:spcBef>
                <a:spcPts val="459"/>
              </a:spcBef>
            </a:pPr>
            <a:r>
              <a:rPr lang="es-MX" sz="700" dirty="0">
                <a:latin typeface="Montserrat" panose="00000500000000000000" pitchFamily="2" charset="0"/>
                <a:cs typeface="Calibri"/>
              </a:rPr>
              <a:t>	Enciende las luces bajas.</a:t>
            </a:r>
          </a:p>
          <a:p>
            <a:pPr marL="12700" marR="5080" algn="just">
              <a:spcBef>
                <a:spcPts val="459"/>
              </a:spcBef>
            </a:pPr>
            <a:r>
              <a:rPr lang="es-MX" sz="800" b="1" dirty="0">
                <a:solidFill>
                  <a:srgbClr val="231F20"/>
                </a:solidFill>
                <a:latin typeface="Montserrat" panose="00000500000000000000" pitchFamily="2" charset="0"/>
                <a:cs typeface="Calibri"/>
              </a:rPr>
              <a:t>2. INTERRUPTOR DE DIRECCIONALES</a:t>
            </a:r>
          </a:p>
          <a:p>
            <a:pPr marL="20955" algn="just">
              <a:spcBef>
                <a:spcPts val="459"/>
              </a:spcBef>
            </a:pPr>
            <a:r>
              <a:rPr lang="es-MX" sz="700" dirty="0">
                <a:latin typeface="Montserrat" panose="00000500000000000000" pitchFamily="2" charset="0"/>
                <a:cs typeface="Calibri"/>
              </a:rPr>
              <a:t>Presione el interruptor hacia el lado que requiera para accionar cada una de las direccionales así:</a:t>
            </a:r>
          </a:p>
          <a:p>
            <a:pPr marL="20955" algn="just">
              <a:spcBef>
                <a:spcPts val="459"/>
              </a:spcBef>
            </a:pPr>
            <a:r>
              <a:rPr lang="es-MX" sz="700" dirty="0">
                <a:latin typeface="Montserrat" panose="00000500000000000000" pitchFamily="2" charset="0"/>
                <a:cs typeface="Calibri"/>
              </a:rPr>
              <a:t>	Direccional izquierda</a:t>
            </a:r>
          </a:p>
          <a:p>
            <a:pPr marL="20955" marR="5080" algn="just">
              <a:spcBef>
                <a:spcPts val="459"/>
              </a:spcBef>
            </a:pPr>
            <a:r>
              <a:rPr lang="es-MX" sz="700" dirty="0">
                <a:latin typeface="Montserrat" panose="00000500000000000000" pitchFamily="2" charset="0"/>
                <a:cs typeface="Calibri"/>
              </a:rPr>
              <a:t>	Direccional derecha</a:t>
            </a:r>
          </a:p>
          <a:p>
            <a:pPr marL="20955" marR="5080" algn="just">
              <a:spcBef>
                <a:spcPts val="459"/>
              </a:spcBef>
            </a:pPr>
            <a:r>
              <a:rPr lang="es-MX" sz="700" dirty="0">
                <a:latin typeface="Montserrat" panose="00000500000000000000" pitchFamily="2" charset="0"/>
                <a:cs typeface="Calibri"/>
              </a:rPr>
              <a:t>Presione hacia el centro para apagar las direccionales.</a:t>
            </a: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3. INTERRUPTOR DE PITO</a:t>
            </a:r>
          </a:p>
          <a:p>
            <a:pPr marL="20955" algn="just">
              <a:spcBef>
                <a:spcPts val="459"/>
              </a:spcBef>
            </a:pPr>
            <a:r>
              <a:rPr lang="es-MX" sz="800" dirty="0">
                <a:latin typeface="Montserrat" panose="00000500000000000000" pitchFamily="2" charset="0"/>
                <a:cs typeface="Calibri"/>
              </a:rPr>
              <a:t>	</a:t>
            </a:r>
            <a:r>
              <a:rPr lang="es-MX" sz="700" dirty="0">
                <a:latin typeface="Montserrat" panose="00000500000000000000" pitchFamily="2" charset="0"/>
                <a:cs typeface="Calibri"/>
              </a:rPr>
              <a:t>Presione el interruptor para hacer 	sonar la bocina. Es usado para 	atraer la atención de los otros 	usuarios en la vía en caso de 	peligro.</a:t>
            </a:r>
          </a:p>
          <a:p>
            <a:pPr marL="20955" algn="just">
              <a:spcBef>
                <a:spcPts val="459"/>
              </a:spcBef>
            </a:pPr>
            <a:r>
              <a:rPr lang="es-MX" sz="800" b="1" dirty="0">
                <a:latin typeface="Montserrat" panose="00000500000000000000" pitchFamily="2" charset="0"/>
                <a:cs typeface="Calibri"/>
              </a:rPr>
              <a:t>4. ACELERADOR</a:t>
            </a:r>
          </a:p>
          <a:p>
            <a:pPr marL="20955" algn="just">
              <a:spcBef>
                <a:spcPts val="459"/>
              </a:spcBef>
            </a:pPr>
            <a:r>
              <a:rPr lang="es-MX" sz="700" dirty="0">
                <a:latin typeface="Montserrat" panose="00000500000000000000" pitchFamily="2" charset="0"/>
                <a:cs typeface="Calibri"/>
              </a:rPr>
              <a:t>La velocidad del motor es controlada por la rotación del acelerador. Girando hacia adentro se incrementa la velocidad del motor, girando hacia afuera se disminuye la velocidad del motor.</a:t>
            </a:r>
          </a:p>
          <a:p>
            <a:pPr marL="20955" algn="just">
              <a:spcBef>
                <a:spcPts val="459"/>
              </a:spcBef>
            </a:pPr>
            <a:endParaRPr lang="es-MX" sz="800" b="1" dirty="0">
              <a:latin typeface="Montserrat" panose="00000500000000000000" pitchFamily="2" charset="0"/>
              <a:cs typeface="Calibri"/>
            </a:endParaRPr>
          </a:p>
        </p:txBody>
      </p:sp>
      <p:grpSp>
        <p:nvGrpSpPr>
          <p:cNvPr id="4" name="3 Grupo"/>
          <p:cNvGrpSpPr>
            <a:grpSpLocks noChangeAspect="1"/>
          </p:cNvGrpSpPr>
          <p:nvPr/>
        </p:nvGrpSpPr>
        <p:grpSpPr>
          <a:xfrm>
            <a:off x="396589" y="2246605"/>
            <a:ext cx="2160000" cy="1318166"/>
            <a:chOff x="2880644" y="537875"/>
            <a:chExt cx="2160000" cy="1318166"/>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644" y="537875"/>
              <a:ext cx="2160000" cy="131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object 18"/>
            <p:cNvSpPr>
              <a:spLocks noChangeAspect="1"/>
            </p:cNvSpPr>
            <p:nvPr/>
          </p:nvSpPr>
          <p:spPr>
            <a:xfrm>
              <a:off x="3978796" y="593775"/>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1</a:t>
              </a:r>
              <a:endParaRPr sz="900" dirty="0">
                <a:latin typeface="Montserrat" panose="00000500000000000000" pitchFamily="2" charset="0"/>
              </a:endParaRPr>
            </a:p>
          </p:txBody>
        </p:sp>
        <p:sp>
          <p:nvSpPr>
            <p:cNvPr id="43" name="object 18"/>
            <p:cNvSpPr>
              <a:spLocks noChangeAspect="1"/>
            </p:cNvSpPr>
            <p:nvPr/>
          </p:nvSpPr>
          <p:spPr>
            <a:xfrm>
              <a:off x="4453516" y="1241847"/>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3</a:t>
              </a:r>
              <a:endParaRPr sz="900" dirty="0">
                <a:latin typeface="Montserrat" panose="00000500000000000000" pitchFamily="2" charset="0"/>
              </a:endParaRPr>
            </a:p>
          </p:txBody>
        </p:sp>
        <p:sp>
          <p:nvSpPr>
            <p:cNvPr id="45" name="object 18"/>
            <p:cNvSpPr>
              <a:spLocks noChangeAspect="1"/>
            </p:cNvSpPr>
            <p:nvPr/>
          </p:nvSpPr>
          <p:spPr>
            <a:xfrm>
              <a:off x="4597614" y="557876"/>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2</a:t>
              </a:r>
              <a:endParaRPr sz="900" dirty="0">
                <a:latin typeface="Montserrat" panose="00000500000000000000" pitchFamily="2" charset="0"/>
              </a:endParaRPr>
            </a:p>
          </p:txBody>
        </p:sp>
      </p:grpSp>
      <p:grpSp>
        <p:nvGrpSpPr>
          <p:cNvPr id="46" name="45 Grupo"/>
          <p:cNvGrpSpPr/>
          <p:nvPr/>
        </p:nvGrpSpPr>
        <p:grpSpPr>
          <a:xfrm>
            <a:off x="418715" y="858859"/>
            <a:ext cx="175705" cy="266302"/>
            <a:chOff x="325337" y="1376339"/>
            <a:chExt cx="175705" cy="266302"/>
          </a:xfrm>
        </p:grpSpPr>
        <p:grpSp>
          <p:nvGrpSpPr>
            <p:cNvPr id="54" name="53 Grupo"/>
            <p:cNvGrpSpPr/>
            <p:nvPr/>
          </p:nvGrpSpPr>
          <p:grpSpPr>
            <a:xfrm>
              <a:off x="325337" y="1534641"/>
              <a:ext cx="175705" cy="108000"/>
              <a:chOff x="325337" y="1529879"/>
              <a:chExt cx="175705" cy="108000"/>
            </a:xfrm>
          </p:grpSpPr>
          <p:sp>
            <p:nvSpPr>
              <p:cNvPr id="73" name="object 13"/>
              <p:cNvSpPr/>
              <p:nvPr/>
            </p:nvSpPr>
            <p:spPr>
              <a:xfrm>
                <a:off x="385313" y="1529879"/>
                <a:ext cx="115729" cy="105576"/>
              </a:xfrm>
              <a:custGeom>
                <a:avLst/>
                <a:gdLst/>
                <a:ahLst/>
                <a:cxnLst/>
                <a:rect l="l" t="t" r="r" b="b"/>
                <a:pathLst>
                  <a:path w="72390" h="66039">
                    <a:moveTo>
                      <a:pt x="27533" y="0"/>
                    </a:moveTo>
                    <a:lnTo>
                      <a:pt x="12505" y="2701"/>
                    </a:lnTo>
                    <a:lnTo>
                      <a:pt x="4232" y="9947"/>
                    </a:lnTo>
                    <a:lnTo>
                      <a:pt x="726" y="20445"/>
                    </a:lnTo>
                    <a:lnTo>
                      <a:pt x="0" y="32905"/>
                    </a:lnTo>
                    <a:lnTo>
                      <a:pt x="726" y="45375"/>
                    </a:lnTo>
                    <a:lnTo>
                      <a:pt x="4232" y="55881"/>
                    </a:lnTo>
                    <a:lnTo>
                      <a:pt x="12505" y="63132"/>
                    </a:lnTo>
                    <a:lnTo>
                      <a:pt x="27533" y="65836"/>
                    </a:lnTo>
                    <a:lnTo>
                      <a:pt x="44946" y="63245"/>
                    </a:lnTo>
                    <a:lnTo>
                      <a:pt x="50652" y="60413"/>
                    </a:lnTo>
                    <a:lnTo>
                      <a:pt x="27533" y="60413"/>
                    </a:lnTo>
                    <a:lnTo>
                      <a:pt x="15404" y="58451"/>
                    </a:lnTo>
                    <a:lnTo>
                      <a:pt x="8767" y="52889"/>
                    </a:lnTo>
                    <a:lnTo>
                      <a:pt x="5986" y="44211"/>
                    </a:lnTo>
                    <a:lnTo>
                      <a:pt x="5422" y="32905"/>
                    </a:lnTo>
                    <a:lnTo>
                      <a:pt x="5986" y="21608"/>
                    </a:lnTo>
                    <a:lnTo>
                      <a:pt x="8767" y="12939"/>
                    </a:lnTo>
                    <a:lnTo>
                      <a:pt x="15404" y="7382"/>
                    </a:lnTo>
                    <a:lnTo>
                      <a:pt x="27533" y="5422"/>
                    </a:lnTo>
                    <a:lnTo>
                      <a:pt x="50661" y="5422"/>
                    </a:lnTo>
                    <a:lnTo>
                      <a:pt x="44946" y="2589"/>
                    </a:lnTo>
                    <a:lnTo>
                      <a:pt x="27533" y="0"/>
                    </a:lnTo>
                    <a:close/>
                  </a:path>
                  <a:path w="72390" h="66039">
                    <a:moveTo>
                      <a:pt x="50661" y="5422"/>
                    </a:moveTo>
                    <a:lnTo>
                      <a:pt x="27533" y="5422"/>
                    </a:lnTo>
                    <a:lnTo>
                      <a:pt x="42834" y="7586"/>
                    </a:lnTo>
                    <a:lnTo>
                      <a:pt x="55346" y="13482"/>
                    </a:lnTo>
                    <a:lnTo>
                      <a:pt x="63791" y="22219"/>
                    </a:lnTo>
                    <a:lnTo>
                      <a:pt x="66890" y="32905"/>
                    </a:lnTo>
                    <a:lnTo>
                      <a:pt x="63791" y="43601"/>
                    </a:lnTo>
                    <a:lnTo>
                      <a:pt x="55346" y="52346"/>
                    </a:lnTo>
                    <a:lnTo>
                      <a:pt x="42834" y="58248"/>
                    </a:lnTo>
                    <a:lnTo>
                      <a:pt x="27533" y="60413"/>
                    </a:lnTo>
                    <a:lnTo>
                      <a:pt x="50652" y="60413"/>
                    </a:lnTo>
                    <a:lnTo>
                      <a:pt x="59182" y="56181"/>
                    </a:lnTo>
                    <a:lnTo>
                      <a:pt x="68788" y="45712"/>
                    </a:lnTo>
                    <a:lnTo>
                      <a:pt x="72313" y="32905"/>
                    </a:lnTo>
                    <a:lnTo>
                      <a:pt x="68788" y="20107"/>
                    </a:lnTo>
                    <a:lnTo>
                      <a:pt x="59182" y="9647"/>
                    </a:lnTo>
                    <a:lnTo>
                      <a:pt x="50661" y="5422"/>
                    </a:lnTo>
                    <a:close/>
                  </a:path>
                </a:pathLst>
              </a:custGeom>
              <a:solidFill>
                <a:srgbClr val="231F20"/>
              </a:solidFill>
            </p:spPr>
            <p:txBody>
              <a:bodyPr wrap="square" lIns="0" tIns="0" rIns="0" bIns="0" rtlCol="0"/>
              <a:lstStyle/>
              <a:p>
                <a:endParaRPr dirty="0"/>
              </a:p>
            </p:txBody>
          </p:sp>
          <p:sp>
            <p:nvSpPr>
              <p:cNvPr id="74" name="object 14"/>
              <p:cNvSpPr/>
              <p:nvPr/>
            </p:nvSpPr>
            <p:spPr>
              <a:xfrm>
                <a:off x="325337" y="1534955"/>
                <a:ext cx="55834" cy="17266"/>
              </a:xfrm>
              <a:custGeom>
                <a:avLst/>
                <a:gdLst/>
                <a:ahLst/>
                <a:cxnLst/>
                <a:rect l="l" t="t" r="r" b="b"/>
                <a:pathLst>
                  <a:path w="34925" h="11429">
                    <a:moveTo>
                      <a:pt x="32626" y="0"/>
                    </a:moveTo>
                    <a:lnTo>
                      <a:pt x="965" y="6019"/>
                    </a:lnTo>
                    <a:lnTo>
                      <a:pt x="0" y="7429"/>
                    </a:lnTo>
                    <a:lnTo>
                      <a:pt x="520" y="10210"/>
                    </a:lnTo>
                    <a:lnTo>
                      <a:pt x="1650" y="11112"/>
                    </a:lnTo>
                    <a:lnTo>
                      <a:pt x="2933" y="11112"/>
                    </a:lnTo>
                    <a:lnTo>
                      <a:pt x="3454" y="11074"/>
                    </a:lnTo>
                    <a:lnTo>
                      <a:pt x="33629" y="5321"/>
                    </a:lnTo>
                    <a:lnTo>
                      <a:pt x="34607" y="3911"/>
                    </a:lnTo>
                    <a:lnTo>
                      <a:pt x="34035" y="965"/>
                    </a:lnTo>
                    <a:lnTo>
                      <a:pt x="32626" y="0"/>
                    </a:lnTo>
                    <a:close/>
                  </a:path>
                </a:pathLst>
              </a:custGeom>
              <a:solidFill>
                <a:srgbClr val="231F20"/>
              </a:solidFill>
            </p:spPr>
            <p:txBody>
              <a:bodyPr wrap="square" lIns="0" tIns="0" rIns="0" bIns="0" rtlCol="0"/>
              <a:lstStyle/>
              <a:p>
                <a:endParaRPr dirty="0"/>
              </a:p>
            </p:txBody>
          </p:sp>
          <p:sp>
            <p:nvSpPr>
              <p:cNvPr id="75" name="object 15"/>
              <p:cNvSpPr/>
              <p:nvPr/>
            </p:nvSpPr>
            <p:spPr>
              <a:xfrm>
                <a:off x="325337" y="1556375"/>
                <a:ext cx="55834" cy="17266"/>
              </a:xfrm>
              <a:custGeom>
                <a:avLst/>
                <a:gdLst/>
                <a:ahLst/>
                <a:cxnLst/>
                <a:rect l="l" t="t" r="r" b="b"/>
                <a:pathLst>
                  <a:path w="34925" h="11429">
                    <a:moveTo>
                      <a:pt x="32626" y="0"/>
                    </a:moveTo>
                    <a:lnTo>
                      <a:pt x="965" y="6007"/>
                    </a:lnTo>
                    <a:lnTo>
                      <a:pt x="0" y="7429"/>
                    </a:lnTo>
                    <a:lnTo>
                      <a:pt x="520" y="10210"/>
                    </a:lnTo>
                    <a:lnTo>
                      <a:pt x="1650" y="11112"/>
                    </a:lnTo>
                    <a:lnTo>
                      <a:pt x="2933" y="11112"/>
                    </a:lnTo>
                    <a:lnTo>
                      <a:pt x="3454" y="11061"/>
                    </a:lnTo>
                    <a:lnTo>
                      <a:pt x="33629" y="5321"/>
                    </a:lnTo>
                    <a:lnTo>
                      <a:pt x="34607" y="3911"/>
                    </a:lnTo>
                    <a:lnTo>
                      <a:pt x="34035" y="965"/>
                    </a:lnTo>
                    <a:lnTo>
                      <a:pt x="32626" y="0"/>
                    </a:lnTo>
                    <a:close/>
                  </a:path>
                </a:pathLst>
              </a:custGeom>
              <a:solidFill>
                <a:srgbClr val="231F20"/>
              </a:solidFill>
            </p:spPr>
            <p:txBody>
              <a:bodyPr wrap="square" lIns="0" tIns="0" rIns="0" bIns="0" rtlCol="0"/>
              <a:lstStyle/>
              <a:p>
                <a:endParaRPr dirty="0"/>
              </a:p>
            </p:txBody>
          </p:sp>
          <p:sp>
            <p:nvSpPr>
              <p:cNvPr id="76" name="object 16"/>
              <p:cNvSpPr/>
              <p:nvPr/>
            </p:nvSpPr>
            <p:spPr>
              <a:xfrm>
                <a:off x="325337" y="1577754"/>
                <a:ext cx="55834" cy="17266"/>
              </a:xfrm>
              <a:custGeom>
                <a:avLst/>
                <a:gdLst/>
                <a:ahLst/>
                <a:cxnLst/>
                <a:rect l="l" t="t" r="r" b="b"/>
                <a:pathLst>
                  <a:path w="34925" h="11429">
                    <a:moveTo>
                      <a:pt x="32626" y="0"/>
                    </a:moveTo>
                    <a:lnTo>
                      <a:pt x="965" y="6045"/>
                    </a:lnTo>
                    <a:lnTo>
                      <a:pt x="0" y="7454"/>
                    </a:lnTo>
                    <a:lnTo>
                      <a:pt x="520" y="10236"/>
                    </a:lnTo>
                    <a:lnTo>
                      <a:pt x="1650" y="11137"/>
                    </a:lnTo>
                    <a:lnTo>
                      <a:pt x="2933" y="11137"/>
                    </a:lnTo>
                    <a:lnTo>
                      <a:pt x="3454" y="11087"/>
                    </a:lnTo>
                    <a:lnTo>
                      <a:pt x="33629" y="5346"/>
                    </a:lnTo>
                    <a:lnTo>
                      <a:pt x="34607" y="3937"/>
                    </a:lnTo>
                    <a:lnTo>
                      <a:pt x="34035" y="990"/>
                    </a:lnTo>
                    <a:lnTo>
                      <a:pt x="32626" y="0"/>
                    </a:lnTo>
                    <a:close/>
                  </a:path>
                </a:pathLst>
              </a:custGeom>
              <a:solidFill>
                <a:srgbClr val="231F20"/>
              </a:solidFill>
            </p:spPr>
            <p:txBody>
              <a:bodyPr wrap="square" lIns="0" tIns="0" rIns="0" bIns="0" rtlCol="0"/>
              <a:lstStyle/>
              <a:p>
                <a:endParaRPr dirty="0"/>
              </a:p>
            </p:txBody>
          </p:sp>
          <p:sp>
            <p:nvSpPr>
              <p:cNvPr id="77" name="object 17"/>
              <p:cNvSpPr/>
              <p:nvPr/>
            </p:nvSpPr>
            <p:spPr>
              <a:xfrm>
                <a:off x="325337" y="1599174"/>
                <a:ext cx="55834" cy="17266"/>
              </a:xfrm>
              <a:custGeom>
                <a:avLst/>
                <a:gdLst/>
                <a:ahLst/>
                <a:cxnLst/>
                <a:rect l="l" t="t" r="r" b="b"/>
                <a:pathLst>
                  <a:path w="34925" h="11429">
                    <a:moveTo>
                      <a:pt x="32626" y="0"/>
                    </a:moveTo>
                    <a:lnTo>
                      <a:pt x="965" y="6032"/>
                    </a:lnTo>
                    <a:lnTo>
                      <a:pt x="0" y="7442"/>
                    </a:lnTo>
                    <a:lnTo>
                      <a:pt x="520" y="10223"/>
                    </a:lnTo>
                    <a:lnTo>
                      <a:pt x="1650" y="11125"/>
                    </a:lnTo>
                    <a:lnTo>
                      <a:pt x="2933" y="11125"/>
                    </a:lnTo>
                    <a:lnTo>
                      <a:pt x="3454" y="11074"/>
                    </a:lnTo>
                    <a:lnTo>
                      <a:pt x="33629" y="5334"/>
                    </a:lnTo>
                    <a:lnTo>
                      <a:pt x="34607" y="3924"/>
                    </a:lnTo>
                    <a:lnTo>
                      <a:pt x="34035" y="977"/>
                    </a:lnTo>
                    <a:lnTo>
                      <a:pt x="32626" y="0"/>
                    </a:lnTo>
                    <a:close/>
                  </a:path>
                </a:pathLst>
              </a:custGeom>
              <a:solidFill>
                <a:srgbClr val="231F20"/>
              </a:solidFill>
            </p:spPr>
            <p:txBody>
              <a:bodyPr wrap="square" lIns="0" tIns="0" rIns="0" bIns="0" rtlCol="0"/>
              <a:lstStyle/>
              <a:p>
                <a:endParaRPr dirty="0"/>
              </a:p>
            </p:txBody>
          </p:sp>
          <p:sp>
            <p:nvSpPr>
              <p:cNvPr id="78" name="object 18"/>
              <p:cNvSpPr/>
              <p:nvPr/>
            </p:nvSpPr>
            <p:spPr>
              <a:xfrm>
                <a:off x="325337" y="1620613"/>
                <a:ext cx="55834" cy="17266"/>
              </a:xfrm>
              <a:custGeom>
                <a:avLst/>
                <a:gdLst/>
                <a:ahLst/>
                <a:cxnLst/>
                <a:rect l="l" t="t" r="r" b="b"/>
                <a:pathLst>
                  <a:path w="34925" h="11429">
                    <a:moveTo>
                      <a:pt x="32626" y="0"/>
                    </a:moveTo>
                    <a:lnTo>
                      <a:pt x="965" y="6019"/>
                    </a:lnTo>
                    <a:lnTo>
                      <a:pt x="0" y="7429"/>
                    </a:lnTo>
                    <a:lnTo>
                      <a:pt x="520" y="10210"/>
                    </a:lnTo>
                    <a:lnTo>
                      <a:pt x="1650" y="11112"/>
                    </a:lnTo>
                    <a:lnTo>
                      <a:pt x="2933" y="11112"/>
                    </a:lnTo>
                    <a:lnTo>
                      <a:pt x="3454" y="11061"/>
                    </a:lnTo>
                    <a:lnTo>
                      <a:pt x="33629" y="5321"/>
                    </a:lnTo>
                    <a:lnTo>
                      <a:pt x="34607" y="3911"/>
                    </a:lnTo>
                    <a:lnTo>
                      <a:pt x="34035" y="965"/>
                    </a:lnTo>
                    <a:lnTo>
                      <a:pt x="32626" y="0"/>
                    </a:lnTo>
                    <a:close/>
                  </a:path>
                </a:pathLst>
              </a:custGeom>
              <a:solidFill>
                <a:srgbClr val="231F20"/>
              </a:solidFill>
            </p:spPr>
            <p:txBody>
              <a:bodyPr wrap="square" lIns="0" tIns="0" rIns="0" bIns="0" rtlCol="0"/>
              <a:lstStyle/>
              <a:p>
                <a:endParaRPr dirty="0"/>
              </a:p>
            </p:txBody>
          </p:sp>
        </p:grpSp>
        <p:grpSp>
          <p:nvGrpSpPr>
            <p:cNvPr id="57" name="56 Grupo"/>
            <p:cNvGrpSpPr>
              <a:grpSpLocks noChangeAspect="1"/>
            </p:cNvGrpSpPr>
            <p:nvPr/>
          </p:nvGrpSpPr>
          <p:grpSpPr>
            <a:xfrm>
              <a:off x="325337" y="1376339"/>
              <a:ext cx="173497" cy="108000"/>
              <a:chOff x="329420" y="1360681"/>
              <a:chExt cx="173497" cy="108000"/>
            </a:xfrm>
          </p:grpSpPr>
          <p:sp>
            <p:nvSpPr>
              <p:cNvPr id="67" name="object 6"/>
              <p:cNvSpPr/>
              <p:nvPr/>
            </p:nvSpPr>
            <p:spPr>
              <a:xfrm>
                <a:off x="384532" y="1360681"/>
                <a:ext cx="118385" cy="108000"/>
              </a:xfrm>
              <a:custGeom>
                <a:avLst/>
                <a:gdLst/>
                <a:ahLst/>
                <a:cxnLst/>
                <a:rect l="l" t="t" r="r" b="b"/>
                <a:pathLst>
                  <a:path w="72390" h="66039">
                    <a:moveTo>
                      <a:pt x="27533" y="0"/>
                    </a:moveTo>
                    <a:lnTo>
                      <a:pt x="12505" y="2701"/>
                    </a:lnTo>
                    <a:lnTo>
                      <a:pt x="4232" y="9947"/>
                    </a:lnTo>
                    <a:lnTo>
                      <a:pt x="726" y="20445"/>
                    </a:lnTo>
                    <a:lnTo>
                      <a:pt x="0" y="32905"/>
                    </a:lnTo>
                    <a:lnTo>
                      <a:pt x="726" y="45375"/>
                    </a:lnTo>
                    <a:lnTo>
                      <a:pt x="4232" y="55881"/>
                    </a:lnTo>
                    <a:lnTo>
                      <a:pt x="12505" y="63132"/>
                    </a:lnTo>
                    <a:lnTo>
                      <a:pt x="27533" y="65836"/>
                    </a:lnTo>
                    <a:lnTo>
                      <a:pt x="44946" y="63245"/>
                    </a:lnTo>
                    <a:lnTo>
                      <a:pt x="50652" y="60413"/>
                    </a:lnTo>
                    <a:lnTo>
                      <a:pt x="27533" y="60413"/>
                    </a:lnTo>
                    <a:lnTo>
                      <a:pt x="15399" y="58451"/>
                    </a:lnTo>
                    <a:lnTo>
                      <a:pt x="8763" y="52889"/>
                    </a:lnTo>
                    <a:lnTo>
                      <a:pt x="5984" y="44211"/>
                    </a:lnTo>
                    <a:lnTo>
                      <a:pt x="5422" y="32905"/>
                    </a:lnTo>
                    <a:lnTo>
                      <a:pt x="5984" y="21608"/>
                    </a:lnTo>
                    <a:lnTo>
                      <a:pt x="8763" y="12939"/>
                    </a:lnTo>
                    <a:lnTo>
                      <a:pt x="15399" y="7382"/>
                    </a:lnTo>
                    <a:lnTo>
                      <a:pt x="27533" y="5422"/>
                    </a:lnTo>
                    <a:lnTo>
                      <a:pt x="50661" y="5422"/>
                    </a:lnTo>
                    <a:lnTo>
                      <a:pt x="44946" y="2589"/>
                    </a:lnTo>
                    <a:lnTo>
                      <a:pt x="27533" y="0"/>
                    </a:lnTo>
                    <a:close/>
                  </a:path>
                  <a:path w="72390" h="66039">
                    <a:moveTo>
                      <a:pt x="50661" y="5422"/>
                    </a:moveTo>
                    <a:lnTo>
                      <a:pt x="27533" y="5422"/>
                    </a:lnTo>
                    <a:lnTo>
                      <a:pt x="42834" y="7586"/>
                    </a:lnTo>
                    <a:lnTo>
                      <a:pt x="55346" y="13482"/>
                    </a:lnTo>
                    <a:lnTo>
                      <a:pt x="63791" y="22219"/>
                    </a:lnTo>
                    <a:lnTo>
                      <a:pt x="66890" y="32905"/>
                    </a:lnTo>
                    <a:lnTo>
                      <a:pt x="63791" y="43601"/>
                    </a:lnTo>
                    <a:lnTo>
                      <a:pt x="55346" y="52346"/>
                    </a:lnTo>
                    <a:lnTo>
                      <a:pt x="42834" y="58248"/>
                    </a:lnTo>
                    <a:lnTo>
                      <a:pt x="27533" y="60413"/>
                    </a:lnTo>
                    <a:lnTo>
                      <a:pt x="50652" y="60413"/>
                    </a:lnTo>
                    <a:lnTo>
                      <a:pt x="59182" y="56181"/>
                    </a:lnTo>
                    <a:lnTo>
                      <a:pt x="68788" y="45712"/>
                    </a:lnTo>
                    <a:lnTo>
                      <a:pt x="72313" y="32905"/>
                    </a:lnTo>
                    <a:lnTo>
                      <a:pt x="68788" y="20107"/>
                    </a:lnTo>
                    <a:lnTo>
                      <a:pt x="59182" y="9647"/>
                    </a:lnTo>
                    <a:lnTo>
                      <a:pt x="50661" y="5422"/>
                    </a:lnTo>
                    <a:close/>
                  </a:path>
                </a:pathLst>
              </a:custGeom>
              <a:solidFill>
                <a:srgbClr val="231F20"/>
              </a:solidFill>
            </p:spPr>
            <p:txBody>
              <a:bodyPr wrap="square" lIns="0" tIns="0" rIns="0" bIns="0" rtlCol="0"/>
              <a:lstStyle/>
              <a:p>
                <a:endParaRPr dirty="0"/>
              </a:p>
            </p:txBody>
          </p:sp>
          <p:cxnSp>
            <p:nvCxnSpPr>
              <p:cNvPr id="68" name="67 Conector recto"/>
              <p:cNvCxnSpPr/>
              <p:nvPr/>
            </p:nvCxnSpPr>
            <p:spPr>
              <a:xfrm>
                <a:off x="329420" y="1372586"/>
                <a:ext cx="4680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a:off x="329420" y="1393209"/>
                <a:ext cx="4680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329420" y="1414764"/>
                <a:ext cx="4680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329420" y="1436848"/>
                <a:ext cx="4680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329420" y="1456213"/>
                <a:ext cx="46800"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78 Grupo"/>
          <p:cNvGrpSpPr/>
          <p:nvPr/>
        </p:nvGrpSpPr>
        <p:grpSpPr>
          <a:xfrm>
            <a:off x="443567" y="1650345"/>
            <a:ext cx="126000" cy="288722"/>
            <a:chOff x="2765360" y="953815"/>
            <a:chExt cx="126000" cy="288722"/>
          </a:xfrm>
        </p:grpSpPr>
        <p:sp>
          <p:nvSpPr>
            <p:cNvPr id="80" name="79 Flecha derecha"/>
            <p:cNvSpPr/>
            <p:nvPr/>
          </p:nvSpPr>
          <p:spPr>
            <a:xfrm>
              <a:off x="2765360" y="1134537"/>
              <a:ext cx="126000" cy="108000"/>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1" name="80 Flecha derecha"/>
            <p:cNvSpPr/>
            <p:nvPr/>
          </p:nvSpPr>
          <p:spPr>
            <a:xfrm flipH="1">
              <a:off x="2765360" y="953815"/>
              <a:ext cx="126000" cy="108000"/>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82" name="81 Grupo"/>
          <p:cNvGrpSpPr/>
          <p:nvPr/>
        </p:nvGrpSpPr>
        <p:grpSpPr>
          <a:xfrm>
            <a:off x="2826668" y="737191"/>
            <a:ext cx="210820" cy="106235"/>
            <a:chOff x="1446624" y="1468241"/>
            <a:chExt cx="210820" cy="106235"/>
          </a:xfrm>
        </p:grpSpPr>
        <p:sp>
          <p:nvSpPr>
            <p:cNvPr id="83" name="object 36"/>
            <p:cNvSpPr/>
            <p:nvPr/>
          </p:nvSpPr>
          <p:spPr>
            <a:xfrm>
              <a:off x="1446624" y="1468241"/>
              <a:ext cx="210820" cy="53340"/>
            </a:xfrm>
            <a:custGeom>
              <a:avLst/>
              <a:gdLst/>
              <a:ahLst/>
              <a:cxnLst/>
              <a:rect l="l" t="t" r="r" b="b"/>
              <a:pathLst>
                <a:path w="210819" h="53340">
                  <a:moveTo>
                    <a:pt x="0" y="0"/>
                  </a:moveTo>
                  <a:lnTo>
                    <a:pt x="0" y="52894"/>
                  </a:lnTo>
                  <a:lnTo>
                    <a:pt x="210686" y="52894"/>
                  </a:lnTo>
                  <a:lnTo>
                    <a:pt x="210686" y="47148"/>
                  </a:lnTo>
                  <a:lnTo>
                    <a:pt x="121852" y="47148"/>
                  </a:lnTo>
                  <a:lnTo>
                    <a:pt x="78190" y="44614"/>
                  </a:lnTo>
                  <a:lnTo>
                    <a:pt x="42143" y="36808"/>
                  </a:lnTo>
                  <a:lnTo>
                    <a:pt x="15488" y="22386"/>
                  </a:lnTo>
                  <a:lnTo>
                    <a:pt x="0" y="0"/>
                  </a:lnTo>
                  <a:close/>
                </a:path>
                <a:path w="210819" h="53340">
                  <a:moveTo>
                    <a:pt x="210686" y="29660"/>
                  </a:moveTo>
                  <a:lnTo>
                    <a:pt x="198952" y="38650"/>
                  </a:lnTo>
                  <a:lnTo>
                    <a:pt x="175055" y="43941"/>
                  </a:lnTo>
                  <a:lnTo>
                    <a:pt x="146764" y="46464"/>
                  </a:lnTo>
                  <a:lnTo>
                    <a:pt x="121852" y="47148"/>
                  </a:lnTo>
                  <a:lnTo>
                    <a:pt x="210686" y="47148"/>
                  </a:lnTo>
                  <a:lnTo>
                    <a:pt x="210686" y="29660"/>
                  </a:lnTo>
                  <a:close/>
                </a:path>
              </a:pathLst>
            </a:custGeom>
            <a:solidFill>
              <a:srgbClr val="231F20"/>
            </a:solidFill>
          </p:spPr>
          <p:txBody>
            <a:bodyPr wrap="square" lIns="0" tIns="0" rIns="0" bIns="0" rtlCol="0"/>
            <a:lstStyle/>
            <a:p>
              <a:endParaRPr dirty="0"/>
            </a:p>
          </p:txBody>
        </p:sp>
        <p:sp>
          <p:nvSpPr>
            <p:cNvPr id="84" name="object 37"/>
            <p:cNvSpPr/>
            <p:nvPr/>
          </p:nvSpPr>
          <p:spPr>
            <a:xfrm>
              <a:off x="1446624" y="1468241"/>
              <a:ext cx="210820" cy="53340"/>
            </a:xfrm>
            <a:custGeom>
              <a:avLst/>
              <a:gdLst/>
              <a:ahLst/>
              <a:cxnLst/>
              <a:rect l="l" t="t" r="r" b="b"/>
              <a:pathLst>
                <a:path w="210819" h="53340">
                  <a:moveTo>
                    <a:pt x="210686" y="52894"/>
                  </a:moveTo>
                  <a:lnTo>
                    <a:pt x="210686" y="29660"/>
                  </a:lnTo>
                  <a:lnTo>
                    <a:pt x="198952" y="38650"/>
                  </a:lnTo>
                  <a:lnTo>
                    <a:pt x="175055" y="43941"/>
                  </a:lnTo>
                  <a:lnTo>
                    <a:pt x="146764" y="46464"/>
                  </a:lnTo>
                  <a:lnTo>
                    <a:pt x="121852" y="47148"/>
                  </a:lnTo>
                  <a:lnTo>
                    <a:pt x="78190" y="44614"/>
                  </a:lnTo>
                  <a:lnTo>
                    <a:pt x="42143" y="36808"/>
                  </a:lnTo>
                  <a:lnTo>
                    <a:pt x="15488" y="22386"/>
                  </a:lnTo>
                  <a:lnTo>
                    <a:pt x="0" y="0"/>
                  </a:lnTo>
                  <a:lnTo>
                    <a:pt x="0" y="52894"/>
                  </a:lnTo>
                  <a:lnTo>
                    <a:pt x="210686" y="52894"/>
                  </a:lnTo>
                  <a:close/>
                </a:path>
              </a:pathLst>
            </a:custGeom>
            <a:ln w="3175">
              <a:solidFill>
                <a:srgbClr val="231F20"/>
              </a:solidFill>
            </a:ln>
          </p:spPr>
          <p:txBody>
            <a:bodyPr wrap="square" lIns="0" tIns="0" rIns="0" bIns="0" rtlCol="0"/>
            <a:lstStyle/>
            <a:p>
              <a:endParaRPr dirty="0"/>
            </a:p>
          </p:txBody>
        </p:sp>
        <p:sp>
          <p:nvSpPr>
            <p:cNvPr id="85" name="object 38"/>
            <p:cNvSpPr/>
            <p:nvPr/>
          </p:nvSpPr>
          <p:spPr>
            <a:xfrm>
              <a:off x="1446624" y="1521136"/>
              <a:ext cx="210820" cy="53340"/>
            </a:xfrm>
            <a:custGeom>
              <a:avLst/>
              <a:gdLst/>
              <a:ahLst/>
              <a:cxnLst/>
              <a:rect l="l" t="t" r="r" b="b"/>
              <a:pathLst>
                <a:path w="210819" h="53340">
                  <a:moveTo>
                    <a:pt x="210686" y="0"/>
                  </a:moveTo>
                  <a:lnTo>
                    <a:pt x="0" y="0"/>
                  </a:lnTo>
                  <a:lnTo>
                    <a:pt x="0" y="52891"/>
                  </a:lnTo>
                  <a:lnTo>
                    <a:pt x="15488" y="30506"/>
                  </a:lnTo>
                  <a:lnTo>
                    <a:pt x="42143" y="16084"/>
                  </a:lnTo>
                  <a:lnTo>
                    <a:pt x="78190" y="8278"/>
                  </a:lnTo>
                  <a:lnTo>
                    <a:pt x="121852" y="5742"/>
                  </a:lnTo>
                  <a:lnTo>
                    <a:pt x="210686" y="5742"/>
                  </a:lnTo>
                  <a:lnTo>
                    <a:pt x="210686" y="0"/>
                  </a:lnTo>
                  <a:close/>
                </a:path>
                <a:path w="210819" h="53340">
                  <a:moveTo>
                    <a:pt x="210686" y="5742"/>
                  </a:moveTo>
                  <a:lnTo>
                    <a:pt x="121852" y="5742"/>
                  </a:lnTo>
                  <a:lnTo>
                    <a:pt x="146764" y="6427"/>
                  </a:lnTo>
                  <a:lnTo>
                    <a:pt x="175055" y="8950"/>
                  </a:lnTo>
                  <a:lnTo>
                    <a:pt x="198952" y="14243"/>
                  </a:lnTo>
                  <a:lnTo>
                    <a:pt x="210686" y="23234"/>
                  </a:lnTo>
                  <a:lnTo>
                    <a:pt x="210686" y="5742"/>
                  </a:lnTo>
                  <a:close/>
                </a:path>
              </a:pathLst>
            </a:custGeom>
            <a:solidFill>
              <a:srgbClr val="231F20"/>
            </a:solidFill>
          </p:spPr>
          <p:txBody>
            <a:bodyPr wrap="square" lIns="0" tIns="0" rIns="0" bIns="0" rtlCol="0"/>
            <a:lstStyle/>
            <a:p>
              <a:endParaRPr dirty="0"/>
            </a:p>
          </p:txBody>
        </p:sp>
        <p:sp>
          <p:nvSpPr>
            <p:cNvPr id="86" name="object 39"/>
            <p:cNvSpPr/>
            <p:nvPr/>
          </p:nvSpPr>
          <p:spPr>
            <a:xfrm>
              <a:off x="1446624" y="1521136"/>
              <a:ext cx="210820" cy="53340"/>
            </a:xfrm>
            <a:custGeom>
              <a:avLst/>
              <a:gdLst/>
              <a:ahLst/>
              <a:cxnLst/>
              <a:rect l="l" t="t" r="r" b="b"/>
              <a:pathLst>
                <a:path w="210819" h="53340">
                  <a:moveTo>
                    <a:pt x="210686" y="0"/>
                  </a:moveTo>
                  <a:lnTo>
                    <a:pt x="210686" y="23234"/>
                  </a:lnTo>
                  <a:lnTo>
                    <a:pt x="198952" y="14243"/>
                  </a:lnTo>
                  <a:lnTo>
                    <a:pt x="175055" y="8950"/>
                  </a:lnTo>
                  <a:lnTo>
                    <a:pt x="146764" y="6427"/>
                  </a:lnTo>
                  <a:lnTo>
                    <a:pt x="121852" y="5742"/>
                  </a:lnTo>
                  <a:lnTo>
                    <a:pt x="78190" y="8278"/>
                  </a:lnTo>
                  <a:lnTo>
                    <a:pt x="42143" y="16084"/>
                  </a:lnTo>
                  <a:lnTo>
                    <a:pt x="15488" y="30506"/>
                  </a:lnTo>
                  <a:lnTo>
                    <a:pt x="0" y="52891"/>
                  </a:lnTo>
                  <a:lnTo>
                    <a:pt x="0" y="0"/>
                  </a:lnTo>
                  <a:lnTo>
                    <a:pt x="210686" y="0"/>
                  </a:lnTo>
                  <a:close/>
                </a:path>
              </a:pathLst>
            </a:custGeom>
            <a:ln w="3175">
              <a:solidFill>
                <a:srgbClr val="231F20"/>
              </a:solidFill>
            </a:ln>
          </p:spPr>
          <p:txBody>
            <a:bodyPr wrap="square" lIns="0" tIns="0" rIns="0" bIns="0" rtlCol="0"/>
            <a:lstStyle/>
            <a:p>
              <a:endParaRPr dirty="0"/>
            </a:p>
          </p:txBody>
        </p:sp>
        <p:sp>
          <p:nvSpPr>
            <p:cNvPr id="87" name="object 40"/>
            <p:cNvSpPr/>
            <p:nvPr/>
          </p:nvSpPr>
          <p:spPr>
            <a:xfrm>
              <a:off x="1541407" y="1525020"/>
              <a:ext cx="18415" cy="23495"/>
            </a:xfrm>
            <a:custGeom>
              <a:avLst/>
              <a:gdLst/>
              <a:ahLst/>
              <a:cxnLst/>
              <a:rect l="l" t="t" r="r" b="b"/>
              <a:pathLst>
                <a:path w="18415" h="23494">
                  <a:moveTo>
                    <a:pt x="18266" y="23266"/>
                  </a:moveTo>
                  <a:lnTo>
                    <a:pt x="8180" y="23266"/>
                  </a:lnTo>
                  <a:lnTo>
                    <a:pt x="0" y="17114"/>
                  </a:lnTo>
                  <a:lnTo>
                    <a:pt x="0" y="9532"/>
                  </a:lnTo>
                  <a:lnTo>
                    <a:pt x="0" y="5976"/>
                  </a:lnTo>
                  <a:lnTo>
                    <a:pt x="1836" y="2559"/>
                  </a:lnTo>
                  <a:lnTo>
                    <a:pt x="5115" y="0"/>
                  </a:lnTo>
                </a:path>
              </a:pathLst>
            </a:custGeom>
            <a:ln w="3175">
              <a:solidFill>
                <a:srgbClr val="231F20"/>
              </a:solidFill>
            </a:ln>
          </p:spPr>
          <p:txBody>
            <a:bodyPr wrap="square" lIns="0" tIns="0" rIns="0" bIns="0" rtlCol="0"/>
            <a:lstStyle/>
            <a:p>
              <a:endParaRPr dirty="0"/>
            </a:p>
          </p:txBody>
        </p:sp>
        <p:sp>
          <p:nvSpPr>
            <p:cNvPr id="88" name="object 41"/>
            <p:cNvSpPr/>
            <p:nvPr/>
          </p:nvSpPr>
          <p:spPr>
            <a:xfrm>
              <a:off x="1605545" y="1524037"/>
              <a:ext cx="18415" cy="24765"/>
            </a:xfrm>
            <a:custGeom>
              <a:avLst/>
              <a:gdLst/>
              <a:ahLst/>
              <a:cxnLst/>
              <a:rect l="l" t="t" r="r" b="b"/>
              <a:pathLst>
                <a:path w="18415" h="24765">
                  <a:moveTo>
                    <a:pt x="0" y="24249"/>
                  </a:moveTo>
                  <a:lnTo>
                    <a:pt x="10083" y="24249"/>
                  </a:lnTo>
                  <a:lnTo>
                    <a:pt x="18263" y="18097"/>
                  </a:lnTo>
                  <a:lnTo>
                    <a:pt x="18263" y="10515"/>
                  </a:lnTo>
                  <a:lnTo>
                    <a:pt x="18263" y="6459"/>
                  </a:lnTo>
                  <a:lnTo>
                    <a:pt x="15876" y="2606"/>
                  </a:lnTo>
                  <a:lnTo>
                    <a:pt x="11747" y="0"/>
                  </a:lnTo>
                </a:path>
              </a:pathLst>
            </a:custGeom>
            <a:ln w="3175">
              <a:solidFill>
                <a:srgbClr val="231F20"/>
              </a:solidFill>
            </a:ln>
          </p:spPr>
          <p:txBody>
            <a:bodyPr wrap="square" lIns="0" tIns="0" rIns="0" bIns="0" rtlCol="0"/>
            <a:lstStyle/>
            <a:p>
              <a:endParaRPr dirty="0"/>
            </a:p>
          </p:txBody>
        </p:sp>
        <p:sp>
          <p:nvSpPr>
            <p:cNvPr id="89" name="object 42"/>
            <p:cNvSpPr/>
            <p:nvPr/>
          </p:nvSpPr>
          <p:spPr>
            <a:xfrm>
              <a:off x="1558129" y="1548280"/>
              <a:ext cx="50165" cy="0"/>
            </a:xfrm>
            <a:custGeom>
              <a:avLst/>
              <a:gdLst/>
              <a:ahLst/>
              <a:cxnLst/>
              <a:rect l="l" t="t" r="r" b="b"/>
              <a:pathLst>
                <a:path w="50165">
                  <a:moveTo>
                    <a:pt x="0" y="0"/>
                  </a:moveTo>
                  <a:lnTo>
                    <a:pt x="49550" y="0"/>
                  </a:lnTo>
                </a:path>
              </a:pathLst>
            </a:custGeom>
            <a:ln w="3175">
              <a:solidFill>
                <a:srgbClr val="231F20"/>
              </a:solidFill>
            </a:ln>
          </p:spPr>
          <p:txBody>
            <a:bodyPr wrap="square" lIns="0" tIns="0" rIns="0" bIns="0" rtlCol="0"/>
            <a:lstStyle/>
            <a:p>
              <a:endParaRPr dirty="0"/>
            </a:p>
          </p:txBody>
        </p:sp>
      </p:grpSp>
      <p:sp>
        <p:nvSpPr>
          <p:cNvPr id="90" name="object 18"/>
          <p:cNvSpPr>
            <a:spLocks noChangeAspect="1"/>
          </p:cNvSpPr>
          <p:nvPr/>
        </p:nvSpPr>
        <p:spPr>
          <a:xfrm>
            <a:off x="1938331" y="3330079"/>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900" dirty="0">
                <a:latin typeface="Montserrat" panose="00000500000000000000" pitchFamily="2" charset="0"/>
              </a:rPr>
              <a:t>4</a:t>
            </a:r>
            <a:endParaRPr sz="900" dirty="0">
              <a:latin typeface="Montserrat" panose="00000500000000000000" pitchFamily="2" charset="0"/>
            </a:endParaRPr>
          </a:p>
        </p:txBody>
      </p:sp>
    </p:spTree>
    <p:extLst>
      <p:ext uri="{BB962C8B-B14F-4D97-AF65-F5344CB8AC3E}">
        <p14:creationId xmlns:p14="http://schemas.microsoft.com/office/powerpoint/2010/main" val="201726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PUERTO DE CARGA / FRENO DE EMERGENCIA</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1. PUERTO DE CARGA</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El Vehículo cuenta con un puerto de carga para dispositivos electrónicos al costado izquierdo del panel.</a:t>
            </a:r>
          </a:p>
          <a:p>
            <a:pPr marL="12700">
              <a:spcBef>
                <a:spcPts val="275"/>
              </a:spcBef>
              <a:tabLst>
                <a:tab pos="229235" algn="l"/>
              </a:tabLst>
            </a:pPr>
            <a:r>
              <a:rPr lang="es-MX" sz="800" b="1" dirty="0">
                <a:solidFill>
                  <a:srgbClr val="231F20"/>
                </a:solidFill>
                <a:latin typeface="Montserrat" panose="00000500000000000000" pitchFamily="2" charset="0"/>
                <a:cs typeface="Calibri"/>
              </a:rPr>
              <a:t>2. </a:t>
            </a:r>
            <a:r>
              <a:rPr lang="es-CO" sz="800" b="1" dirty="0">
                <a:latin typeface="Montserrat" panose="00000500000000000000" pitchFamily="2" charset="0"/>
              </a:rPr>
              <a:t>INTERRUPTOR LUCES DE PARQUEO</a:t>
            </a:r>
          </a:p>
          <a:p>
            <a:pPr marL="20955" algn="just">
              <a:spcBef>
                <a:spcPts val="459"/>
              </a:spcBef>
            </a:pPr>
            <a:r>
              <a:rPr lang="es-MX" sz="700" dirty="0">
                <a:latin typeface="Montserrat" panose="00000500000000000000" pitchFamily="2" charset="0"/>
                <a:cs typeface="Calibri"/>
              </a:rPr>
              <a:t>Presione el interruptor para accionar las luces de parqueo, las cuatro direccionales titilarán constantemente.</a:t>
            </a:r>
          </a:p>
          <a:p>
            <a:pPr marL="20955" algn="just">
              <a:spcBef>
                <a:spcPts val="459"/>
              </a:spcBef>
            </a:pPr>
            <a:r>
              <a:rPr lang="es-MX" sz="700" dirty="0">
                <a:latin typeface="Montserrat" panose="00000500000000000000" pitchFamily="2" charset="0"/>
                <a:cs typeface="Calibri"/>
              </a:rPr>
              <a:t>Es posible activar las luces de parqueo con el interruptor de encendido en la posición OFF.</a:t>
            </a: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800" b="1" dirty="0">
              <a:solidFill>
                <a:srgbClr val="231F20"/>
              </a:solidFill>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FRENO DE EMERGENCIA</a:t>
            </a:r>
          </a:p>
          <a:p>
            <a:pPr marL="20955" algn="just">
              <a:spcBef>
                <a:spcPts val="459"/>
              </a:spcBef>
            </a:pPr>
            <a:r>
              <a:rPr lang="es-MX" sz="700" dirty="0">
                <a:latin typeface="Montserrat" panose="00000500000000000000" pitchFamily="2" charset="0"/>
                <a:cs typeface="Calibri"/>
              </a:rPr>
              <a:t>La palanca del freno de emergencia se encuentra bajo el manubrio. Use el freno de emergencia cuando estacione en una pendiente para evitar que el Vehículo se ruede.</a:t>
            </a:r>
          </a:p>
          <a:p>
            <a:pPr marL="20955" algn="just">
              <a:spcBef>
                <a:spcPts val="459"/>
              </a:spcBef>
            </a:pPr>
            <a:r>
              <a:rPr lang="es-MX" sz="700" dirty="0">
                <a:latin typeface="Montserrat" panose="00000500000000000000" pitchFamily="2" charset="0"/>
                <a:cs typeface="Calibri"/>
              </a:rPr>
              <a:t>Presione el botón A y hale la palanca hacia arriba hasta el nivel B. Para soltar el freno presione nuevamente el botón A y empuje hacia abajo la palanca.</a:t>
            </a:r>
          </a:p>
        </p:txBody>
      </p:sp>
      <p:grpSp>
        <p:nvGrpSpPr>
          <p:cNvPr id="3" name="2 Grupo"/>
          <p:cNvGrpSpPr>
            <a:grpSpLocks noChangeAspect="1"/>
          </p:cNvGrpSpPr>
          <p:nvPr/>
        </p:nvGrpSpPr>
        <p:grpSpPr>
          <a:xfrm>
            <a:off x="293722" y="2150985"/>
            <a:ext cx="2172906" cy="1035078"/>
            <a:chOff x="293722" y="2247413"/>
            <a:chExt cx="2563818" cy="1221291"/>
          </a:xfrm>
        </p:grpSpPr>
        <p:sp>
          <p:nvSpPr>
            <p:cNvPr id="35" name="object 14"/>
            <p:cNvSpPr/>
            <p:nvPr/>
          </p:nvSpPr>
          <p:spPr>
            <a:xfrm>
              <a:off x="293722" y="2247413"/>
              <a:ext cx="2563818" cy="1221291"/>
            </a:xfrm>
            <a:prstGeom prst="rect">
              <a:avLst/>
            </a:prstGeom>
            <a:blipFill>
              <a:blip r:embed="rId2" cstate="print"/>
              <a:stretch>
                <a:fillRect/>
              </a:stretch>
            </a:blipFill>
          </p:spPr>
          <p:txBody>
            <a:bodyPr wrap="square" lIns="0" tIns="0" rIns="0" bIns="0" rtlCol="0" anchor="ctr"/>
            <a:lstStyle/>
            <a:p>
              <a:pPr algn="ctr"/>
              <a:endParaRPr sz="800" dirty="0"/>
            </a:p>
          </p:txBody>
        </p:sp>
        <p:sp>
          <p:nvSpPr>
            <p:cNvPr id="36" name="object 18"/>
            <p:cNvSpPr>
              <a:spLocks noChangeAspect="1"/>
            </p:cNvSpPr>
            <p:nvPr/>
          </p:nvSpPr>
          <p:spPr>
            <a:xfrm>
              <a:off x="293722" y="2858058"/>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1</a:t>
              </a:r>
              <a:endParaRPr sz="800" dirty="0">
                <a:latin typeface="Montserrat" panose="00000500000000000000" pitchFamily="2" charset="0"/>
              </a:endParaRPr>
            </a:p>
          </p:txBody>
        </p:sp>
        <p:sp>
          <p:nvSpPr>
            <p:cNvPr id="37" name="object 18"/>
            <p:cNvSpPr>
              <a:spLocks noChangeAspect="1"/>
            </p:cNvSpPr>
            <p:nvPr/>
          </p:nvSpPr>
          <p:spPr>
            <a:xfrm>
              <a:off x="1745951" y="2636038"/>
              <a:ext cx="144098" cy="144000"/>
            </a:xfrm>
            <a:custGeom>
              <a:avLst/>
              <a:gdLst/>
              <a:ahLst/>
              <a:cxnLst/>
              <a:rect l="l" t="t" r="r" b="b"/>
              <a:pathLst>
                <a:path w="111125" h="113030">
                  <a:moveTo>
                    <a:pt x="55431" y="112867"/>
                  </a:moveTo>
                  <a:lnTo>
                    <a:pt x="76971" y="108410"/>
                  </a:lnTo>
                  <a:lnTo>
                    <a:pt x="94598" y="96278"/>
                  </a:lnTo>
                  <a:lnTo>
                    <a:pt x="106502" y="78332"/>
                  </a:lnTo>
                  <a:lnTo>
                    <a:pt x="110872" y="56433"/>
                  </a:lnTo>
                  <a:lnTo>
                    <a:pt x="106502" y="34534"/>
                  </a:lnTo>
                  <a:lnTo>
                    <a:pt x="94598" y="16589"/>
                  </a:lnTo>
                  <a:lnTo>
                    <a:pt x="76971" y="4457"/>
                  </a:lnTo>
                  <a:lnTo>
                    <a:pt x="55431" y="0"/>
                  </a:lnTo>
                  <a:lnTo>
                    <a:pt x="33894" y="4457"/>
                  </a:lnTo>
                  <a:lnTo>
                    <a:pt x="16270" y="16589"/>
                  </a:lnTo>
                  <a:lnTo>
                    <a:pt x="4369" y="34534"/>
                  </a:lnTo>
                  <a:lnTo>
                    <a:pt x="0" y="56433"/>
                  </a:lnTo>
                  <a:lnTo>
                    <a:pt x="4369" y="78332"/>
                  </a:lnTo>
                  <a:lnTo>
                    <a:pt x="16270" y="96278"/>
                  </a:lnTo>
                  <a:lnTo>
                    <a:pt x="33894" y="108410"/>
                  </a:lnTo>
                  <a:lnTo>
                    <a:pt x="55431" y="112867"/>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2</a:t>
              </a:r>
              <a:endParaRPr sz="800" dirty="0">
                <a:latin typeface="Montserrat" panose="00000500000000000000" pitchFamily="2" charset="0"/>
              </a:endParaRPr>
            </a:p>
          </p:txBody>
        </p:sp>
      </p:grpSp>
      <p:grpSp>
        <p:nvGrpSpPr>
          <p:cNvPr id="6" name="5 Grupo"/>
          <p:cNvGrpSpPr>
            <a:grpSpLocks noChangeAspect="1"/>
          </p:cNvGrpSpPr>
          <p:nvPr/>
        </p:nvGrpSpPr>
        <p:grpSpPr>
          <a:xfrm>
            <a:off x="2826668" y="1817911"/>
            <a:ext cx="2006063" cy="1293216"/>
            <a:chOff x="3177811" y="1460799"/>
            <a:chExt cx="1727664" cy="1113745"/>
          </a:xfrm>
        </p:grpSpPr>
        <p:sp>
          <p:nvSpPr>
            <p:cNvPr id="41" name="object 16"/>
            <p:cNvSpPr/>
            <p:nvPr/>
          </p:nvSpPr>
          <p:spPr>
            <a:xfrm>
              <a:off x="3177811" y="1460799"/>
              <a:ext cx="1727664" cy="1113745"/>
            </a:xfrm>
            <a:prstGeom prst="rect">
              <a:avLst/>
            </a:prstGeom>
            <a:blipFill>
              <a:blip r:embed="rId3" cstate="print"/>
              <a:stretch>
                <a:fillRect/>
              </a:stretch>
            </a:blipFill>
          </p:spPr>
          <p:txBody>
            <a:bodyPr wrap="square" lIns="0" tIns="0" rIns="0" bIns="0" rtlCol="0" anchor="ctr"/>
            <a:lstStyle/>
            <a:p>
              <a:pPr algn="ctr"/>
              <a:endParaRPr sz="800" dirty="0">
                <a:solidFill>
                  <a:schemeClr val="bg1"/>
                </a:solidFill>
                <a:latin typeface="Montserrat" panose="00000500000000000000" pitchFamily="2" charset="0"/>
              </a:endParaRPr>
            </a:p>
          </p:txBody>
        </p:sp>
        <p:sp>
          <p:nvSpPr>
            <p:cNvPr id="62" name="object 31"/>
            <p:cNvSpPr/>
            <p:nvPr/>
          </p:nvSpPr>
          <p:spPr>
            <a:xfrm>
              <a:off x="3429885" y="2231283"/>
              <a:ext cx="106027" cy="106027"/>
            </a:xfrm>
            <a:custGeom>
              <a:avLst/>
              <a:gdLst/>
              <a:ahLst/>
              <a:cxnLst/>
              <a:rect l="l" t="t" r="r" b="b"/>
              <a:pathLst>
                <a:path w="121919" h="121919">
                  <a:moveTo>
                    <a:pt x="60850" y="0"/>
                  </a:moveTo>
                  <a:lnTo>
                    <a:pt x="37165" y="4770"/>
                  </a:lnTo>
                  <a:lnTo>
                    <a:pt x="17822" y="17780"/>
                  </a:lnTo>
                  <a:lnTo>
                    <a:pt x="4781" y="37075"/>
                  </a:lnTo>
                  <a:lnTo>
                    <a:pt x="0" y="60703"/>
                  </a:lnTo>
                  <a:lnTo>
                    <a:pt x="4781" y="84330"/>
                  </a:lnTo>
                  <a:lnTo>
                    <a:pt x="17822" y="103625"/>
                  </a:lnTo>
                  <a:lnTo>
                    <a:pt x="37165" y="116635"/>
                  </a:lnTo>
                  <a:lnTo>
                    <a:pt x="60850" y="121405"/>
                  </a:lnTo>
                  <a:lnTo>
                    <a:pt x="84536" y="116635"/>
                  </a:lnTo>
                  <a:lnTo>
                    <a:pt x="103880" y="103625"/>
                  </a:lnTo>
                  <a:lnTo>
                    <a:pt x="116922" y="84330"/>
                  </a:lnTo>
                  <a:lnTo>
                    <a:pt x="121705" y="60703"/>
                  </a:lnTo>
                  <a:lnTo>
                    <a:pt x="116922" y="37075"/>
                  </a:lnTo>
                  <a:lnTo>
                    <a:pt x="103880" y="17780"/>
                  </a:lnTo>
                  <a:lnTo>
                    <a:pt x="84536" y="4770"/>
                  </a:lnTo>
                  <a:lnTo>
                    <a:pt x="60850" y="0"/>
                  </a:lnTo>
                  <a:close/>
                </a:path>
              </a:pathLst>
            </a:custGeom>
            <a:solidFill>
              <a:srgbClr val="151616"/>
            </a:solidFill>
          </p:spPr>
          <p:txBody>
            <a:bodyPr wrap="square" lIns="0" tIns="0" rIns="0" bIns="0" rtlCol="0" anchor="ctr"/>
            <a:lstStyle/>
            <a:p>
              <a:pPr algn="ctr"/>
              <a:r>
                <a:rPr lang="es-MX" sz="800" dirty="0">
                  <a:solidFill>
                    <a:schemeClr val="bg1"/>
                  </a:solidFill>
                  <a:latin typeface="Montserrat" panose="00000500000000000000" pitchFamily="2" charset="0"/>
                </a:rPr>
                <a:t>A</a:t>
              </a:r>
              <a:endParaRPr sz="800" dirty="0">
                <a:solidFill>
                  <a:schemeClr val="bg1"/>
                </a:solidFill>
                <a:latin typeface="Montserrat" panose="00000500000000000000" pitchFamily="2" charset="0"/>
              </a:endParaRPr>
            </a:p>
          </p:txBody>
        </p:sp>
        <p:sp>
          <p:nvSpPr>
            <p:cNvPr id="63" name="object 32"/>
            <p:cNvSpPr/>
            <p:nvPr/>
          </p:nvSpPr>
          <p:spPr>
            <a:xfrm>
              <a:off x="3429885" y="2231283"/>
              <a:ext cx="106027" cy="106027"/>
            </a:xfrm>
            <a:custGeom>
              <a:avLst/>
              <a:gdLst/>
              <a:ahLst/>
              <a:cxnLst/>
              <a:rect l="l" t="t" r="r" b="b"/>
              <a:pathLst>
                <a:path w="121919" h="121919">
                  <a:moveTo>
                    <a:pt x="60850" y="0"/>
                  </a:moveTo>
                  <a:lnTo>
                    <a:pt x="84536" y="4770"/>
                  </a:lnTo>
                  <a:lnTo>
                    <a:pt x="103880" y="17780"/>
                  </a:lnTo>
                  <a:lnTo>
                    <a:pt x="116922" y="37075"/>
                  </a:lnTo>
                  <a:lnTo>
                    <a:pt x="121705" y="60703"/>
                  </a:lnTo>
                  <a:lnTo>
                    <a:pt x="116922" y="84330"/>
                  </a:lnTo>
                  <a:lnTo>
                    <a:pt x="103880" y="103625"/>
                  </a:lnTo>
                  <a:lnTo>
                    <a:pt x="84536" y="116635"/>
                  </a:lnTo>
                  <a:lnTo>
                    <a:pt x="60850" y="121405"/>
                  </a:lnTo>
                  <a:lnTo>
                    <a:pt x="37165" y="116635"/>
                  </a:lnTo>
                  <a:lnTo>
                    <a:pt x="17822" y="103625"/>
                  </a:lnTo>
                  <a:lnTo>
                    <a:pt x="4781" y="84330"/>
                  </a:lnTo>
                  <a:lnTo>
                    <a:pt x="0" y="60703"/>
                  </a:lnTo>
                  <a:lnTo>
                    <a:pt x="4781" y="37075"/>
                  </a:lnTo>
                  <a:lnTo>
                    <a:pt x="17822" y="17780"/>
                  </a:lnTo>
                  <a:lnTo>
                    <a:pt x="37165" y="4770"/>
                  </a:lnTo>
                  <a:lnTo>
                    <a:pt x="60850" y="0"/>
                  </a:lnTo>
                  <a:close/>
                </a:path>
              </a:pathLst>
            </a:custGeom>
            <a:ln w="3808">
              <a:solidFill>
                <a:srgbClr val="151616"/>
              </a:solidFill>
            </a:ln>
          </p:spPr>
          <p:txBody>
            <a:bodyPr wrap="square" lIns="0" tIns="0" rIns="0" bIns="0" rtlCol="0" anchor="ctr"/>
            <a:lstStyle/>
            <a:p>
              <a:pPr algn="ctr"/>
              <a:endParaRPr sz="800" dirty="0">
                <a:solidFill>
                  <a:schemeClr val="bg1"/>
                </a:solidFill>
                <a:latin typeface="Montserrat" panose="00000500000000000000" pitchFamily="2" charset="0"/>
              </a:endParaRPr>
            </a:p>
          </p:txBody>
        </p:sp>
        <p:sp>
          <p:nvSpPr>
            <p:cNvPr id="65" name="object 31"/>
            <p:cNvSpPr/>
            <p:nvPr/>
          </p:nvSpPr>
          <p:spPr>
            <a:xfrm>
              <a:off x="3719558" y="1638825"/>
              <a:ext cx="106027" cy="106027"/>
            </a:xfrm>
            <a:custGeom>
              <a:avLst/>
              <a:gdLst/>
              <a:ahLst/>
              <a:cxnLst/>
              <a:rect l="l" t="t" r="r" b="b"/>
              <a:pathLst>
                <a:path w="121919" h="121919">
                  <a:moveTo>
                    <a:pt x="60850" y="0"/>
                  </a:moveTo>
                  <a:lnTo>
                    <a:pt x="37165" y="4770"/>
                  </a:lnTo>
                  <a:lnTo>
                    <a:pt x="17822" y="17780"/>
                  </a:lnTo>
                  <a:lnTo>
                    <a:pt x="4781" y="37075"/>
                  </a:lnTo>
                  <a:lnTo>
                    <a:pt x="0" y="60703"/>
                  </a:lnTo>
                  <a:lnTo>
                    <a:pt x="4781" y="84330"/>
                  </a:lnTo>
                  <a:lnTo>
                    <a:pt x="17822" y="103625"/>
                  </a:lnTo>
                  <a:lnTo>
                    <a:pt x="37165" y="116635"/>
                  </a:lnTo>
                  <a:lnTo>
                    <a:pt x="60850" y="121405"/>
                  </a:lnTo>
                  <a:lnTo>
                    <a:pt x="84536" y="116635"/>
                  </a:lnTo>
                  <a:lnTo>
                    <a:pt x="103880" y="103625"/>
                  </a:lnTo>
                  <a:lnTo>
                    <a:pt x="116922" y="84330"/>
                  </a:lnTo>
                  <a:lnTo>
                    <a:pt x="121705" y="60703"/>
                  </a:lnTo>
                  <a:lnTo>
                    <a:pt x="116922" y="37075"/>
                  </a:lnTo>
                  <a:lnTo>
                    <a:pt x="103880" y="17780"/>
                  </a:lnTo>
                  <a:lnTo>
                    <a:pt x="84536" y="4770"/>
                  </a:lnTo>
                  <a:lnTo>
                    <a:pt x="60850" y="0"/>
                  </a:lnTo>
                  <a:close/>
                </a:path>
              </a:pathLst>
            </a:custGeom>
            <a:solidFill>
              <a:srgbClr val="151616"/>
            </a:solidFill>
          </p:spPr>
          <p:txBody>
            <a:bodyPr wrap="square" lIns="0" tIns="0" rIns="0" bIns="0" rtlCol="0" anchor="ctr"/>
            <a:lstStyle/>
            <a:p>
              <a:pPr algn="ctr"/>
              <a:r>
                <a:rPr lang="es-MX" sz="800" dirty="0">
                  <a:solidFill>
                    <a:schemeClr val="bg1"/>
                  </a:solidFill>
                  <a:latin typeface="Montserrat" panose="00000500000000000000" pitchFamily="2" charset="0"/>
                </a:rPr>
                <a:t>B</a:t>
              </a:r>
              <a:endParaRPr sz="800" dirty="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420982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LEVA DE EMBRAGUE / MANILLAR DE CAMBIOS</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20955" algn="just">
              <a:spcBef>
                <a:spcPts val="459"/>
              </a:spcBef>
            </a:pPr>
            <a:r>
              <a:rPr lang="es-MX" sz="800" b="1" dirty="0">
                <a:solidFill>
                  <a:srgbClr val="231F20"/>
                </a:solidFill>
                <a:latin typeface="Montserrat" panose="00000500000000000000" pitchFamily="2" charset="0"/>
                <a:cs typeface="Calibri"/>
              </a:rPr>
              <a:t>LEVA DE EMBRAGUE</a:t>
            </a:r>
          </a:p>
          <a:p>
            <a:pPr marL="20955" algn="just">
              <a:spcBef>
                <a:spcPts val="459"/>
              </a:spcBef>
            </a:pPr>
            <a:r>
              <a:rPr lang="es-MX" sz="700" dirty="0">
                <a:latin typeface="Montserrat" panose="00000500000000000000" pitchFamily="2" charset="0"/>
                <a:cs typeface="Calibri"/>
              </a:rPr>
              <a:t>Use la leva del embrague para desacoplar la transmisión de la rueda trasera mientras realiza los cambios de marcha.</a:t>
            </a: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r>
              <a:rPr lang="es-CO" sz="800" b="1" dirty="0">
                <a:latin typeface="Montserrat" panose="00000500000000000000" pitchFamily="2" charset="0"/>
              </a:rPr>
              <a:t>MANILLAR DE CAMBIOS</a:t>
            </a:r>
          </a:p>
          <a:p>
            <a:pPr marL="20955" algn="just">
              <a:spcBef>
                <a:spcPts val="459"/>
              </a:spcBef>
            </a:pPr>
            <a:r>
              <a:rPr lang="es-MX" sz="700" dirty="0">
                <a:latin typeface="Montserrat" panose="00000500000000000000" pitchFamily="2" charset="0"/>
                <a:cs typeface="Calibri"/>
              </a:rPr>
              <a:t>Para cambiar de marcha, cunado el Vehículo se encuentre en neutra, presione la leva de embrague y gire el manillar hacia abajo para engranar marchas hacia adelante o hacia arriba para engranar la marcha hacia atrás.</a:t>
            </a:r>
            <a:endParaRPr lang="es-MX" sz="700" b="1" dirty="0">
              <a:solidFill>
                <a:srgbClr val="231F20"/>
              </a:solidFill>
              <a:latin typeface="Montserrat" panose="00000500000000000000" pitchFamily="2" charset="0"/>
              <a:cs typeface="Calibri"/>
            </a:endParaRPr>
          </a:p>
          <a:p>
            <a:pPr marL="20955" algn="just">
              <a:spcBef>
                <a:spcPts val="459"/>
              </a:spcBef>
            </a:pPr>
            <a:r>
              <a:rPr lang="es-MX" sz="700" dirty="0">
                <a:solidFill>
                  <a:srgbClr val="231F20"/>
                </a:solidFill>
                <a:latin typeface="Montserrat" panose="00000500000000000000" pitchFamily="2" charset="0"/>
                <a:cs typeface="Calibri"/>
              </a:rPr>
              <a:t>Entre la neutra </a:t>
            </a:r>
            <a:r>
              <a:rPr lang="es-MX" sz="700" b="1" dirty="0">
                <a:solidFill>
                  <a:srgbClr val="231F20"/>
                </a:solidFill>
                <a:latin typeface="Montserrat" panose="00000500000000000000" pitchFamily="2" charset="0"/>
                <a:cs typeface="Calibri"/>
              </a:rPr>
              <a:t>N</a:t>
            </a:r>
            <a:r>
              <a:rPr lang="es-MX" sz="700" dirty="0">
                <a:solidFill>
                  <a:srgbClr val="231F20"/>
                </a:solidFill>
                <a:latin typeface="Montserrat" panose="00000500000000000000" pitchFamily="2" charset="0"/>
                <a:cs typeface="Calibri"/>
              </a:rPr>
              <a:t> y la reversa </a:t>
            </a:r>
            <a:r>
              <a:rPr lang="es-MX" sz="700" b="1" dirty="0">
                <a:solidFill>
                  <a:srgbClr val="231F20"/>
                </a:solidFill>
                <a:latin typeface="Montserrat" panose="00000500000000000000" pitchFamily="2" charset="0"/>
                <a:cs typeface="Calibri"/>
              </a:rPr>
              <a:t>R</a:t>
            </a:r>
            <a:r>
              <a:rPr lang="es-MX" sz="700" dirty="0">
                <a:solidFill>
                  <a:srgbClr val="231F20"/>
                </a:solidFill>
                <a:latin typeface="Montserrat" panose="00000500000000000000" pitchFamily="2" charset="0"/>
                <a:cs typeface="Calibri"/>
              </a:rPr>
              <a:t> hay una posición alerta </a:t>
            </a:r>
            <a:r>
              <a:rPr lang="es-MX" sz="700" b="1" dirty="0">
                <a:solidFill>
                  <a:srgbClr val="231F20"/>
                </a:solidFill>
                <a:latin typeface="Montserrat" panose="00000500000000000000" pitchFamily="2" charset="0"/>
                <a:cs typeface="Calibri"/>
              </a:rPr>
              <a:t>A</a:t>
            </a:r>
            <a:r>
              <a:rPr lang="es-MX" sz="700" dirty="0">
                <a:solidFill>
                  <a:srgbClr val="231F20"/>
                </a:solidFill>
                <a:latin typeface="Montserrat" panose="00000500000000000000" pitchFamily="2" charset="0"/>
                <a:cs typeface="Calibri"/>
              </a:rPr>
              <a:t>.</a:t>
            </a: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PALANCA DE CHOKE</a:t>
            </a:r>
          </a:p>
          <a:p>
            <a:pPr marL="20955" algn="just">
              <a:spcBef>
                <a:spcPts val="459"/>
              </a:spcBef>
            </a:pPr>
            <a:r>
              <a:rPr lang="es-MX" sz="800" dirty="0">
                <a:latin typeface="Montserrat" panose="00000500000000000000" pitchFamily="2" charset="0"/>
                <a:cs typeface="Calibri"/>
              </a:rPr>
              <a:t>     </a:t>
            </a:r>
            <a:r>
              <a:rPr lang="es-MX" sz="700" dirty="0">
                <a:latin typeface="Montserrat" panose="00000500000000000000" pitchFamily="2" charset="0"/>
                <a:cs typeface="Calibri"/>
              </a:rPr>
              <a:t>La leva de Choke se encuentra en el lado derecho del panel. Hale suavemente para poner el Choke en funcionamiento.</a:t>
            </a:r>
          </a:p>
          <a:p>
            <a:pPr marL="20955" algn="just">
              <a:spcBef>
                <a:spcPts val="459"/>
              </a:spcBef>
            </a:pPr>
            <a:r>
              <a:rPr lang="es-MX" sz="700" dirty="0">
                <a:latin typeface="Montserrat" panose="00000500000000000000" pitchFamily="2" charset="0"/>
                <a:cs typeface="Calibri"/>
              </a:rPr>
              <a:t>Aplique el Choke para encender cuando el Vehículo esté frío. No abra el acelerador.</a:t>
            </a:r>
          </a:p>
        </p:txBody>
      </p:sp>
      <p:sp>
        <p:nvSpPr>
          <p:cNvPr id="90" name="object 10"/>
          <p:cNvSpPr>
            <a:spLocks noChangeAspect="1"/>
          </p:cNvSpPr>
          <p:nvPr/>
        </p:nvSpPr>
        <p:spPr>
          <a:xfrm>
            <a:off x="738436" y="1169839"/>
            <a:ext cx="1296144" cy="1214213"/>
          </a:xfrm>
          <a:prstGeom prst="rect">
            <a:avLst/>
          </a:prstGeom>
          <a:blipFill>
            <a:blip r:embed="rId2" cstate="print"/>
            <a:srcRect/>
            <a:stretch>
              <a:fillRect l="-1390" t="-1580" r="-103760" b="-7799"/>
            </a:stretch>
          </a:blipFill>
        </p:spPr>
        <p:txBody>
          <a:bodyPr wrap="square" lIns="0" tIns="0" rIns="0" bIns="0" rtlCol="0"/>
          <a:lstStyle/>
          <a:p>
            <a:endParaRP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660" y="494404"/>
            <a:ext cx="2160000"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 name="91 Grupo"/>
          <p:cNvGrpSpPr>
            <a:grpSpLocks noChangeAspect="1"/>
          </p:cNvGrpSpPr>
          <p:nvPr/>
        </p:nvGrpSpPr>
        <p:grpSpPr>
          <a:xfrm>
            <a:off x="2730681" y="1800324"/>
            <a:ext cx="90000" cy="89595"/>
            <a:chOff x="995799" y="677642"/>
            <a:chExt cx="117367" cy="116839"/>
          </a:xfrm>
        </p:grpSpPr>
        <p:sp>
          <p:nvSpPr>
            <p:cNvPr id="93" name="object 7"/>
            <p:cNvSpPr/>
            <p:nvPr/>
          </p:nvSpPr>
          <p:spPr>
            <a:xfrm>
              <a:off x="995799" y="677642"/>
              <a:ext cx="0" cy="116839"/>
            </a:xfrm>
            <a:custGeom>
              <a:avLst/>
              <a:gdLst/>
              <a:ahLst/>
              <a:cxnLst/>
              <a:rect l="l" t="t" r="r" b="b"/>
              <a:pathLst>
                <a:path h="116840">
                  <a:moveTo>
                    <a:pt x="0" y="0"/>
                  </a:moveTo>
                  <a:lnTo>
                    <a:pt x="0" y="116340"/>
                  </a:lnTo>
                </a:path>
              </a:pathLst>
            </a:custGeom>
            <a:ln w="8892">
              <a:solidFill>
                <a:srgbClr val="231F20"/>
              </a:solidFill>
            </a:ln>
          </p:spPr>
          <p:txBody>
            <a:bodyPr wrap="square" lIns="0" tIns="0" rIns="0" bIns="0" rtlCol="0"/>
            <a:lstStyle/>
            <a:p>
              <a:endParaRPr dirty="0"/>
            </a:p>
          </p:txBody>
        </p:sp>
        <p:sp>
          <p:nvSpPr>
            <p:cNvPr id="94" name="object 8"/>
            <p:cNvSpPr/>
            <p:nvPr/>
          </p:nvSpPr>
          <p:spPr>
            <a:xfrm>
              <a:off x="1113166" y="677642"/>
              <a:ext cx="0" cy="116839"/>
            </a:xfrm>
            <a:custGeom>
              <a:avLst/>
              <a:gdLst/>
              <a:ahLst/>
              <a:cxnLst/>
              <a:rect l="l" t="t" r="r" b="b"/>
              <a:pathLst>
                <a:path h="116840">
                  <a:moveTo>
                    <a:pt x="0" y="0"/>
                  </a:moveTo>
                  <a:lnTo>
                    <a:pt x="0" y="116340"/>
                  </a:lnTo>
                </a:path>
              </a:pathLst>
            </a:custGeom>
            <a:ln w="8892">
              <a:solidFill>
                <a:srgbClr val="231F20"/>
              </a:solidFill>
            </a:ln>
          </p:spPr>
          <p:txBody>
            <a:bodyPr wrap="square" lIns="0" tIns="0" rIns="0" bIns="0" rtlCol="0"/>
            <a:lstStyle/>
            <a:p>
              <a:endParaRPr dirty="0"/>
            </a:p>
          </p:txBody>
        </p:sp>
        <p:sp>
          <p:nvSpPr>
            <p:cNvPr id="95" name="object 9"/>
            <p:cNvSpPr/>
            <p:nvPr/>
          </p:nvSpPr>
          <p:spPr>
            <a:xfrm>
              <a:off x="1034441" y="716208"/>
              <a:ext cx="40640" cy="39370"/>
            </a:xfrm>
            <a:custGeom>
              <a:avLst/>
              <a:gdLst/>
              <a:ahLst/>
              <a:cxnLst/>
              <a:rect l="l" t="t" r="r" b="b"/>
              <a:pathLst>
                <a:path w="40640" h="39370">
                  <a:moveTo>
                    <a:pt x="20041" y="0"/>
                  </a:moveTo>
                  <a:lnTo>
                    <a:pt x="12239" y="1540"/>
                  </a:lnTo>
                  <a:lnTo>
                    <a:pt x="5869" y="5741"/>
                  </a:lnTo>
                  <a:lnTo>
                    <a:pt x="1574" y="11972"/>
                  </a:lnTo>
                  <a:lnTo>
                    <a:pt x="0" y="19602"/>
                  </a:lnTo>
                  <a:lnTo>
                    <a:pt x="1574" y="27232"/>
                  </a:lnTo>
                  <a:lnTo>
                    <a:pt x="5869" y="33463"/>
                  </a:lnTo>
                  <a:lnTo>
                    <a:pt x="12239" y="37664"/>
                  </a:lnTo>
                  <a:lnTo>
                    <a:pt x="20041" y="39204"/>
                  </a:lnTo>
                  <a:lnTo>
                    <a:pt x="27843" y="37664"/>
                  </a:lnTo>
                  <a:lnTo>
                    <a:pt x="34213" y="33463"/>
                  </a:lnTo>
                  <a:lnTo>
                    <a:pt x="38507" y="27232"/>
                  </a:lnTo>
                  <a:lnTo>
                    <a:pt x="40082" y="19602"/>
                  </a:lnTo>
                  <a:lnTo>
                    <a:pt x="38507" y="11972"/>
                  </a:lnTo>
                  <a:lnTo>
                    <a:pt x="34213" y="5741"/>
                  </a:lnTo>
                  <a:lnTo>
                    <a:pt x="27843" y="1540"/>
                  </a:lnTo>
                  <a:lnTo>
                    <a:pt x="20041" y="0"/>
                  </a:lnTo>
                  <a:close/>
                </a:path>
              </a:pathLst>
            </a:custGeom>
            <a:solidFill>
              <a:srgbClr val="231F20"/>
            </a:solidFill>
          </p:spPr>
          <p:txBody>
            <a:bodyPr wrap="square" lIns="0" tIns="0" rIns="0" bIns="0" rtlCol="0"/>
            <a:lstStyle/>
            <a:p>
              <a:endParaRPr dirty="0"/>
            </a:p>
          </p:txBody>
        </p:sp>
        <p:sp>
          <p:nvSpPr>
            <p:cNvPr id="96" name="object 10"/>
            <p:cNvSpPr/>
            <p:nvPr/>
          </p:nvSpPr>
          <p:spPr>
            <a:xfrm>
              <a:off x="1034441" y="716208"/>
              <a:ext cx="40640" cy="39370"/>
            </a:xfrm>
            <a:custGeom>
              <a:avLst/>
              <a:gdLst/>
              <a:ahLst/>
              <a:cxnLst/>
              <a:rect l="l" t="t" r="r" b="b"/>
              <a:pathLst>
                <a:path w="40640" h="39370">
                  <a:moveTo>
                    <a:pt x="20041" y="0"/>
                  </a:moveTo>
                  <a:lnTo>
                    <a:pt x="12239" y="1540"/>
                  </a:lnTo>
                  <a:lnTo>
                    <a:pt x="5869" y="5741"/>
                  </a:lnTo>
                  <a:lnTo>
                    <a:pt x="1574" y="11972"/>
                  </a:lnTo>
                  <a:lnTo>
                    <a:pt x="0" y="19602"/>
                  </a:lnTo>
                  <a:lnTo>
                    <a:pt x="1574" y="27232"/>
                  </a:lnTo>
                  <a:lnTo>
                    <a:pt x="5869" y="33463"/>
                  </a:lnTo>
                  <a:lnTo>
                    <a:pt x="12239" y="37664"/>
                  </a:lnTo>
                  <a:lnTo>
                    <a:pt x="20041" y="39204"/>
                  </a:lnTo>
                  <a:lnTo>
                    <a:pt x="27843" y="37664"/>
                  </a:lnTo>
                  <a:lnTo>
                    <a:pt x="34213" y="33463"/>
                  </a:lnTo>
                  <a:lnTo>
                    <a:pt x="38507" y="27232"/>
                  </a:lnTo>
                  <a:lnTo>
                    <a:pt x="40082" y="19602"/>
                  </a:lnTo>
                  <a:lnTo>
                    <a:pt x="38507" y="11972"/>
                  </a:lnTo>
                  <a:lnTo>
                    <a:pt x="34213" y="5741"/>
                  </a:lnTo>
                  <a:lnTo>
                    <a:pt x="27843" y="1540"/>
                  </a:lnTo>
                  <a:lnTo>
                    <a:pt x="20041" y="0"/>
                  </a:lnTo>
                  <a:close/>
                </a:path>
              </a:pathLst>
            </a:custGeom>
            <a:ln w="8892">
              <a:solidFill>
                <a:srgbClr val="231F20"/>
              </a:solidFill>
            </a:ln>
          </p:spPr>
          <p:txBody>
            <a:bodyPr wrap="square" lIns="0" tIns="0" rIns="0" bIns="0" rtlCol="0"/>
            <a:lstStyle/>
            <a:p>
              <a:endParaRPr dirty="0"/>
            </a:p>
          </p:txBody>
        </p:sp>
        <p:sp>
          <p:nvSpPr>
            <p:cNvPr id="97" name="object 11"/>
            <p:cNvSpPr/>
            <p:nvPr/>
          </p:nvSpPr>
          <p:spPr>
            <a:xfrm>
              <a:off x="1026090" y="677974"/>
              <a:ext cx="57150" cy="114935"/>
            </a:xfrm>
            <a:custGeom>
              <a:avLst/>
              <a:gdLst/>
              <a:ahLst/>
              <a:cxnLst/>
              <a:rect l="l" t="t" r="r" b="b"/>
              <a:pathLst>
                <a:path w="57150" h="114934">
                  <a:moveTo>
                    <a:pt x="0" y="0"/>
                  </a:moveTo>
                  <a:lnTo>
                    <a:pt x="56782" y="114651"/>
                  </a:lnTo>
                </a:path>
              </a:pathLst>
            </a:custGeom>
            <a:ln w="8892">
              <a:solidFill>
                <a:srgbClr val="231F20"/>
              </a:solidFill>
            </a:ln>
          </p:spPr>
          <p:txBody>
            <a:bodyPr wrap="square" lIns="0" tIns="0" rIns="0" bIns="0" rtlCol="0"/>
            <a:lstStyle/>
            <a:p>
              <a:endParaRPr dirty="0"/>
            </a:p>
          </p:txBody>
        </p:sp>
      </p:grpSp>
      <p:sp>
        <p:nvSpPr>
          <p:cNvPr id="98" name="object 6"/>
          <p:cNvSpPr>
            <a:spLocks noChangeAspect="1"/>
          </p:cNvSpPr>
          <p:nvPr/>
        </p:nvSpPr>
        <p:spPr>
          <a:xfrm>
            <a:off x="3258716" y="2465983"/>
            <a:ext cx="965039" cy="967662"/>
          </a:xfrm>
          <a:prstGeom prst="rect">
            <a:avLst/>
          </a:prstGeom>
          <a:blipFill>
            <a:blip r:embed="rId4" cstate="print"/>
            <a:srcRect/>
            <a:stretch>
              <a:fillRect l="-2174" t="-2026" r="-107043" b="-2211"/>
            </a:stretch>
          </a:blipFill>
        </p:spPr>
        <p:txBody>
          <a:bodyPr wrap="square" lIns="0" tIns="0" rIns="0" bIns="0" rtlCol="0"/>
          <a:lstStyle/>
          <a:p>
            <a:endParaRPr dirty="0"/>
          </a:p>
        </p:txBody>
      </p:sp>
    </p:spTree>
    <p:extLst>
      <p:ext uri="{BB962C8B-B14F-4D97-AF65-F5344CB8AC3E}">
        <p14:creationId xmlns:p14="http://schemas.microsoft.com/office/powerpoint/2010/main" val="773306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PALANCA DE ARRANQUE / KIT HERRAMIENTAS</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20955" algn="just">
              <a:spcBef>
                <a:spcPts val="459"/>
              </a:spcBef>
            </a:pPr>
            <a:r>
              <a:rPr lang="es-MX" sz="800" b="1" dirty="0">
                <a:solidFill>
                  <a:srgbClr val="231F20"/>
                </a:solidFill>
                <a:latin typeface="Montserrat" panose="00000500000000000000" pitchFamily="2" charset="0"/>
                <a:cs typeface="Calibri"/>
              </a:rPr>
              <a:t>PALANCA DE ARRANQUE</a:t>
            </a:r>
          </a:p>
          <a:p>
            <a:pPr marL="12700" marR="5080" algn="just">
              <a:spcBef>
                <a:spcPts val="459"/>
              </a:spcBef>
            </a:pPr>
            <a:r>
              <a:rPr lang="es-MX" sz="700" dirty="0">
                <a:solidFill>
                  <a:srgbClr val="231F20"/>
                </a:solidFill>
                <a:latin typeface="Montserrat" panose="00000500000000000000" pitchFamily="2" charset="0"/>
                <a:cs typeface="Calibri"/>
              </a:rPr>
              <a:t>Está ubicado al lado izquierdo de la cabina del Vehículo.</a:t>
            </a:r>
          </a:p>
          <a:p>
            <a:pPr marL="12700" marR="5080" algn="just">
              <a:spcBef>
                <a:spcPts val="459"/>
              </a:spcBef>
            </a:pPr>
            <a:r>
              <a:rPr lang="es-MX" sz="700" dirty="0">
                <a:solidFill>
                  <a:srgbClr val="231F20"/>
                </a:solidFill>
                <a:latin typeface="Montserrat" panose="00000500000000000000" pitchFamily="2" charset="0"/>
                <a:cs typeface="Calibri"/>
              </a:rPr>
              <a:t>Para encender el Vehículo, ponga el interruptor de encendido en la posición “ON”  y la transmisión en neutra. Hale la palanca de arranque con un movimiento rápido.</a:t>
            </a:r>
          </a:p>
          <a:p>
            <a:pPr marL="12700" marR="5080" algn="just">
              <a:spcBef>
                <a:spcPts val="459"/>
              </a:spcBef>
            </a:pPr>
            <a:r>
              <a:rPr lang="es-MX" sz="700" dirty="0">
                <a:solidFill>
                  <a:srgbClr val="231F20"/>
                </a:solidFill>
                <a:latin typeface="Montserrat" panose="00000500000000000000" pitchFamily="2" charset="0"/>
                <a:cs typeface="Calibri"/>
              </a:rPr>
              <a:t>Solo use el arranque por pedal cuando el Vehículo se encuentra en neutra.</a:t>
            </a: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endParaRPr lang="es-CO" sz="800" b="1" dirty="0">
              <a:latin typeface="Montserrat" panose="00000500000000000000" pitchFamily="2" charset="0"/>
            </a:endParaRPr>
          </a:p>
          <a:p>
            <a:pPr marL="12700">
              <a:spcBef>
                <a:spcPts val="275"/>
              </a:spcBef>
              <a:tabLst>
                <a:tab pos="229235" algn="l"/>
              </a:tabLst>
            </a:pPr>
            <a:r>
              <a:rPr lang="es-CO" sz="800" b="1" dirty="0">
                <a:latin typeface="Montserrat" panose="00000500000000000000" pitchFamily="2" charset="0"/>
              </a:rPr>
              <a:t>KIT DE HERRAMIENTAS </a:t>
            </a:r>
          </a:p>
          <a:p>
            <a:pPr marL="12700">
              <a:spcBef>
                <a:spcPts val="275"/>
              </a:spcBef>
              <a:tabLst>
                <a:tab pos="229235" algn="l"/>
              </a:tabLst>
            </a:pPr>
            <a:r>
              <a:rPr lang="es-MX" sz="700" dirty="0">
                <a:solidFill>
                  <a:srgbClr val="231F20"/>
                </a:solidFill>
                <a:latin typeface="Montserrat" panose="00000500000000000000" pitchFamily="2" charset="0"/>
                <a:cs typeface="Calibri"/>
              </a:rPr>
              <a:t>El Vehículo está equipado con un kit de herramienta que puede ser de utilidad en caso de emergencia o de mantenimiento.</a:t>
            </a: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a:p>
            <a:pPr marL="12700" marR="5080" algn="just">
              <a:spcBef>
                <a:spcPts val="459"/>
              </a:spcBef>
            </a:pPr>
            <a:endParaRPr lang="es-MX" sz="900" b="1" dirty="0">
              <a:solidFill>
                <a:srgbClr val="231F20"/>
              </a:solidFill>
              <a:latin typeface="Montserrat" panose="00000500000000000000" pitchFamily="2" charset="0"/>
              <a:cs typeface="Calibri"/>
            </a:endParaRPr>
          </a:p>
        </p:txBody>
      </p:sp>
      <p:sp>
        <p:nvSpPr>
          <p:cNvPr id="13" name="object 6"/>
          <p:cNvSpPr>
            <a:spLocks noChangeAspect="1"/>
          </p:cNvSpPr>
          <p:nvPr/>
        </p:nvSpPr>
        <p:spPr>
          <a:xfrm>
            <a:off x="666428" y="1769129"/>
            <a:ext cx="1443950" cy="1440160"/>
          </a:xfrm>
          <a:prstGeom prst="rect">
            <a:avLst/>
          </a:prstGeom>
          <a:blipFill>
            <a:blip r:embed="rId2" cstate="print"/>
            <a:srcRect/>
            <a:stretch>
              <a:fillRect l="-106082" t="-2146" r="-1950" b="-2054"/>
            </a:stretch>
          </a:blipFill>
        </p:spPr>
        <p:txBody>
          <a:bodyPr wrap="square" lIns="0" tIns="0" rIns="0" bIns="0" rtlCol="0"/>
          <a:lstStyle/>
          <a:p>
            <a:endParaRPr dirty="0"/>
          </a:p>
        </p:txBody>
      </p:sp>
      <p:grpSp>
        <p:nvGrpSpPr>
          <p:cNvPr id="3" name="2 Grupo"/>
          <p:cNvGrpSpPr>
            <a:grpSpLocks noChangeAspect="1"/>
          </p:cNvGrpSpPr>
          <p:nvPr/>
        </p:nvGrpSpPr>
        <p:grpSpPr>
          <a:xfrm>
            <a:off x="3284655" y="1097831"/>
            <a:ext cx="1096844" cy="1148526"/>
            <a:chOff x="3456766" y="604267"/>
            <a:chExt cx="1222146" cy="1279731"/>
          </a:xfrm>
        </p:grpSpPr>
        <p:sp>
          <p:nvSpPr>
            <p:cNvPr id="14" name="object 23"/>
            <p:cNvSpPr/>
            <p:nvPr/>
          </p:nvSpPr>
          <p:spPr>
            <a:xfrm>
              <a:off x="3677196" y="604267"/>
              <a:ext cx="1001716" cy="1279731"/>
            </a:xfrm>
            <a:prstGeom prst="rect">
              <a:avLst/>
            </a:prstGeom>
            <a:blipFill>
              <a:blip r:embed="rId3" cstate="print"/>
              <a:srcRect/>
              <a:stretch>
                <a:fillRect r="-118258"/>
              </a:stretch>
            </a:blipFill>
          </p:spPr>
          <p:txBody>
            <a:bodyPr wrap="square" lIns="0" tIns="0" rIns="0" bIns="0" rtlCol="0"/>
            <a:lstStyle/>
            <a:p>
              <a:endParaRPr dirty="0">
                <a:latin typeface="Montserrat" panose="00000500000000000000" pitchFamily="2" charset="0"/>
              </a:endParaRPr>
            </a:p>
          </p:txBody>
        </p:sp>
        <p:sp>
          <p:nvSpPr>
            <p:cNvPr id="15" name="object 24"/>
            <p:cNvSpPr/>
            <p:nvPr/>
          </p:nvSpPr>
          <p:spPr>
            <a:xfrm>
              <a:off x="3650547" y="783085"/>
              <a:ext cx="768985" cy="113030"/>
            </a:xfrm>
            <a:custGeom>
              <a:avLst/>
              <a:gdLst/>
              <a:ahLst/>
              <a:cxnLst/>
              <a:rect l="l" t="t" r="r" b="b"/>
              <a:pathLst>
                <a:path w="768985" h="113030">
                  <a:moveTo>
                    <a:pt x="904" y="9479"/>
                  </a:moveTo>
                  <a:lnTo>
                    <a:pt x="10671" y="1357"/>
                  </a:lnTo>
                  <a:lnTo>
                    <a:pt x="37083" y="957"/>
                  </a:lnTo>
                  <a:lnTo>
                    <a:pt x="80147" y="1357"/>
                  </a:lnTo>
                  <a:lnTo>
                    <a:pt x="89902" y="1357"/>
                  </a:lnTo>
                  <a:lnTo>
                    <a:pt x="97207" y="2570"/>
                  </a:lnTo>
                  <a:lnTo>
                    <a:pt x="103713" y="5015"/>
                  </a:lnTo>
                  <a:lnTo>
                    <a:pt x="108591" y="6225"/>
                  </a:lnTo>
                  <a:lnTo>
                    <a:pt x="124024" y="6624"/>
                  </a:lnTo>
                  <a:lnTo>
                    <a:pt x="164671" y="6624"/>
                  </a:lnTo>
                  <a:lnTo>
                    <a:pt x="665272" y="5464"/>
                  </a:lnTo>
                  <a:lnTo>
                    <a:pt x="678312" y="4104"/>
                  </a:lnTo>
                  <a:lnTo>
                    <a:pt x="687231" y="2042"/>
                  </a:lnTo>
                  <a:lnTo>
                    <a:pt x="696848" y="1357"/>
                  </a:lnTo>
                  <a:lnTo>
                    <a:pt x="709901" y="0"/>
                  </a:lnTo>
                  <a:lnTo>
                    <a:pt x="724313" y="0"/>
                  </a:lnTo>
                  <a:lnTo>
                    <a:pt x="740124" y="0"/>
                  </a:lnTo>
                  <a:lnTo>
                    <a:pt x="761407" y="0"/>
                  </a:lnTo>
                  <a:lnTo>
                    <a:pt x="768452" y="20322"/>
                  </a:lnTo>
                  <a:lnTo>
                    <a:pt x="767239" y="75863"/>
                  </a:lnTo>
                  <a:lnTo>
                    <a:pt x="756679" y="105034"/>
                  </a:lnTo>
                  <a:lnTo>
                    <a:pt x="754092" y="108436"/>
                  </a:lnTo>
                  <a:lnTo>
                    <a:pt x="742298" y="109649"/>
                  </a:lnTo>
                  <a:lnTo>
                    <a:pt x="716306" y="109649"/>
                  </a:lnTo>
                  <a:lnTo>
                    <a:pt x="697198" y="109239"/>
                  </a:lnTo>
                  <a:lnTo>
                    <a:pt x="686239" y="106815"/>
                  </a:lnTo>
                  <a:lnTo>
                    <a:pt x="676887" y="104792"/>
                  </a:lnTo>
                  <a:lnTo>
                    <a:pt x="665104" y="104792"/>
                  </a:lnTo>
                  <a:lnTo>
                    <a:pt x="121087" y="103795"/>
                  </a:lnTo>
                  <a:lnTo>
                    <a:pt x="112140" y="105175"/>
                  </a:lnTo>
                  <a:lnTo>
                    <a:pt x="107345" y="107215"/>
                  </a:lnTo>
                  <a:lnTo>
                    <a:pt x="100473" y="109962"/>
                  </a:lnTo>
                  <a:lnTo>
                    <a:pt x="92933" y="112702"/>
                  </a:lnTo>
                  <a:lnTo>
                    <a:pt x="9507" y="112335"/>
                  </a:lnTo>
                  <a:lnTo>
                    <a:pt x="0" y="72800"/>
                  </a:lnTo>
                  <a:lnTo>
                    <a:pt x="904" y="9479"/>
                  </a:lnTo>
                  <a:close/>
                </a:path>
              </a:pathLst>
            </a:custGeom>
            <a:ln w="3786">
              <a:solidFill>
                <a:srgbClr val="151616"/>
              </a:solidFill>
            </a:ln>
          </p:spPr>
          <p:txBody>
            <a:bodyPr wrap="square" lIns="0" tIns="0" rIns="0" bIns="0" rtlCol="0"/>
            <a:lstStyle/>
            <a:p>
              <a:endParaRPr dirty="0">
                <a:latin typeface="Montserrat" panose="00000500000000000000" pitchFamily="2" charset="0"/>
              </a:endParaRPr>
            </a:p>
          </p:txBody>
        </p:sp>
        <p:sp>
          <p:nvSpPr>
            <p:cNvPr id="16" name="object 25"/>
            <p:cNvSpPr/>
            <p:nvPr/>
          </p:nvSpPr>
          <p:spPr>
            <a:xfrm>
              <a:off x="3651451" y="792565"/>
              <a:ext cx="167005" cy="7620"/>
            </a:xfrm>
            <a:custGeom>
              <a:avLst/>
              <a:gdLst/>
              <a:ahLst/>
              <a:cxnLst/>
              <a:rect l="l" t="t" r="r" b="b"/>
              <a:pathLst>
                <a:path w="167004" h="7620">
                  <a:moveTo>
                    <a:pt x="0" y="0"/>
                  </a:moveTo>
                  <a:lnTo>
                    <a:pt x="89812" y="1648"/>
                  </a:lnTo>
                  <a:lnTo>
                    <a:pt x="99416" y="5745"/>
                  </a:lnTo>
                  <a:lnTo>
                    <a:pt x="114519" y="6436"/>
                  </a:lnTo>
                  <a:lnTo>
                    <a:pt x="166714" y="7128"/>
                  </a:lnTo>
                </a:path>
              </a:pathLst>
            </a:custGeom>
            <a:ln w="3806">
              <a:solidFill>
                <a:srgbClr val="151616"/>
              </a:solidFill>
            </a:ln>
          </p:spPr>
          <p:txBody>
            <a:bodyPr wrap="square" lIns="0" tIns="0" rIns="0" bIns="0" rtlCol="0"/>
            <a:lstStyle/>
            <a:p>
              <a:endParaRPr dirty="0">
                <a:latin typeface="Montserrat" panose="00000500000000000000" pitchFamily="2" charset="0"/>
              </a:endParaRPr>
            </a:p>
          </p:txBody>
        </p:sp>
        <p:sp>
          <p:nvSpPr>
            <p:cNvPr id="17" name="object 26"/>
            <p:cNvSpPr/>
            <p:nvPr/>
          </p:nvSpPr>
          <p:spPr>
            <a:xfrm>
              <a:off x="3867012" y="806771"/>
              <a:ext cx="548005" cy="3810"/>
            </a:xfrm>
            <a:custGeom>
              <a:avLst/>
              <a:gdLst/>
              <a:ahLst/>
              <a:cxnLst/>
              <a:rect l="l" t="t" r="r" b="b"/>
              <a:pathLst>
                <a:path w="548004" h="3809">
                  <a:moveTo>
                    <a:pt x="0" y="1711"/>
                  </a:moveTo>
                  <a:lnTo>
                    <a:pt x="547462" y="1711"/>
                  </a:lnTo>
                </a:path>
              </a:pathLst>
            </a:custGeom>
            <a:ln w="3422">
              <a:solidFill>
                <a:srgbClr val="151616"/>
              </a:solidFill>
            </a:ln>
          </p:spPr>
          <p:txBody>
            <a:bodyPr wrap="square" lIns="0" tIns="0" rIns="0" bIns="0" rtlCol="0"/>
            <a:lstStyle/>
            <a:p>
              <a:endParaRPr dirty="0">
                <a:latin typeface="Montserrat" panose="00000500000000000000" pitchFamily="2" charset="0"/>
              </a:endParaRPr>
            </a:p>
          </p:txBody>
        </p:sp>
        <p:sp>
          <p:nvSpPr>
            <p:cNvPr id="18" name="object 27"/>
            <p:cNvSpPr/>
            <p:nvPr/>
          </p:nvSpPr>
          <p:spPr>
            <a:xfrm>
              <a:off x="3651877" y="836813"/>
              <a:ext cx="99695" cy="10795"/>
            </a:xfrm>
            <a:custGeom>
              <a:avLst/>
              <a:gdLst/>
              <a:ahLst/>
              <a:cxnLst/>
              <a:rect l="l" t="t" r="r" b="b"/>
              <a:pathLst>
                <a:path w="99695" h="10794">
                  <a:moveTo>
                    <a:pt x="0" y="10680"/>
                  </a:moveTo>
                  <a:lnTo>
                    <a:pt x="75888" y="10680"/>
                  </a:lnTo>
                  <a:lnTo>
                    <a:pt x="99078" y="0"/>
                  </a:lnTo>
                </a:path>
              </a:pathLst>
            </a:custGeom>
            <a:ln w="3796">
              <a:solidFill>
                <a:srgbClr val="151616"/>
              </a:solidFill>
            </a:ln>
          </p:spPr>
          <p:txBody>
            <a:bodyPr wrap="square" lIns="0" tIns="0" rIns="0" bIns="0" rtlCol="0"/>
            <a:lstStyle/>
            <a:p>
              <a:endParaRPr dirty="0">
                <a:latin typeface="Montserrat" panose="00000500000000000000" pitchFamily="2" charset="0"/>
              </a:endParaRPr>
            </a:p>
          </p:txBody>
        </p:sp>
        <p:sp>
          <p:nvSpPr>
            <p:cNvPr id="19" name="object 28"/>
            <p:cNvSpPr/>
            <p:nvPr/>
          </p:nvSpPr>
          <p:spPr>
            <a:xfrm>
              <a:off x="3750955" y="836813"/>
              <a:ext cx="578485" cy="1270"/>
            </a:xfrm>
            <a:custGeom>
              <a:avLst/>
              <a:gdLst/>
              <a:ahLst/>
              <a:cxnLst/>
              <a:rect l="l" t="t" r="r" b="b"/>
              <a:pathLst>
                <a:path w="578485" h="1269">
                  <a:moveTo>
                    <a:pt x="0" y="451"/>
                  </a:moveTo>
                  <a:lnTo>
                    <a:pt x="578454" y="451"/>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0" name="object 29"/>
            <p:cNvSpPr/>
            <p:nvPr/>
          </p:nvSpPr>
          <p:spPr>
            <a:xfrm>
              <a:off x="4329409" y="837716"/>
              <a:ext cx="88900" cy="21590"/>
            </a:xfrm>
            <a:custGeom>
              <a:avLst/>
              <a:gdLst/>
              <a:ahLst/>
              <a:cxnLst/>
              <a:rect l="l" t="t" r="r" b="b"/>
              <a:pathLst>
                <a:path w="88900" h="21590">
                  <a:moveTo>
                    <a:pt x="0" y="0"/>
                  </a:moveTo>
                  <a:lnTo>
                    <a:pt x="10627" y="16409"/>
                  </a:lnTo>
                  <a:lnTo>
                    <a:pt x="88376" y="21233"/>
                  </a:lnTo>
                </a:path>
              </a:pathLst>
            </a:custGeom>
            <a:ln w="3750">
              <a:solidFill>
                <a:srgbClr val="151616"/>
              </a:solidFill>
            </a:ln>
          </p:spPr>
          <p:txBody>
            <a:bodyPr wrap="square" lIns="0" tIns="0" rIns="0" bIns="0" rtlCol="0"/>
            <a:lstStyle/>
            <a:p>
              <a:endParaRPr dirty="0">
                <a:latin typeface="Montserrat" panose="00000500000000000000" pitchFamily="2" charset="0"/>
              </a:endParaRPr>
            </a:p>
          </p:txBody>
        </p:sp>
        <p:sp>
          <p:nvSpPr>
            <p:cNvPr id="21" name="object 30"/>
            <p:cNvSpPr/>
            <p:nvPr/>
          </p:nvSpPr>
          <p:spPr>
            <a:xfrm>
              <a:off x="4329409" y="810082"/>
              <a:ext cx="10795" cy="27940"/>
            </a:xfrm>
            <a:custGeom>
              <a:avLst/>
              <a:gdLst/>
              <a:ahLst/>
              <a:cxnLst/>
              <a:rect l="l" t="t" r="r" b="b"/>
              <a:pathLst>
                <a:path w="10795" h="27940">
                  <a:moveTo>
                    <a:pt x="10458" y="0"/>
                  </a:moveTo>
                  <a:lnTo>
                    <a:pt x="3644" y="12777"/>
                  </a:lnTo>
                  <a:lnTo>
                    <a:pt x="0" y="27633"/>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2" name="object 31"/>
            <p:cNvSpPr/>
            <p:nvPr/>
          </p:nvSpPr>
          <p:spPr>
            <a:xfrm>
              <a:off x="4330055" y="854125"/>
              <a:ext cx="12065" cy="36195"/>
            </a:xfrm>
            <a:custGeom>
              <a:avLst/>
              <a:gdLst/>
              <a:ahLst/>
              <a:cxnLst/>
              <a:rect l="l" t="t" r="r" b="b"/>
              <a:pathLst>
                <a:path w="12064" h="36194">
                  <a:moveTo>
                    <a:pt x="9981" y="0"/>
                  </a:moveTo>
                  <a:lnTo>
                    <a:pt x="0" y="12962"/>
                  </a:lnTo>
                  <a:lnTo>
                    <a:pt x="11609" y="35628"/>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3" name="object 32"/>
            <p:cNvSpPr/>
            <p:nvPr/>
          </p:nvSpPr>
          <p:spPr>
            <a:xfrm>
              <a:off x="3727765" y="847493"/>
              <a:ext cx="23495" cy="48260"/>
            </a:xfrm>
            <a:custGeom>
              <a:avLst/>
              <a:gdLst/>
              <a:ahLst/>
              <a:cxnLst/>
              <a:rect l="l" t="t" r="r" b="b"/>
              <a:pathLst>
                <a:path w="23495" h="48259">
                  <a:moveTo>
                    <a:pt x="0" y="0"/>
                  </a:moveTo>
                  <a:lnTo>
                    <a:pt x="23102" y="21283"/>
                  </a:lnTo>
                  <a:lnTo>
                    <a:pt x="8823" y="48005"/>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4" name="object 33"/>
            <p:cNvSpPr/>
            <p:nvPr/>
          </p:nvSpPr>
          <p:spPr>
            <a:xfrm>
              <a:off x="4325037" y="785127"/>
              <a:ext cx="15240" cy="25400"/>
            </a:xfrm>
            <a:custGeom>
              <a:avLst/>
              <a:gdLst/>
              <a:ahLst/>
              <a:cxnLst/>
              <a:rect l="l" t="t" r="r" b="b"/>
              <a:pathLst>
                <a:path w="15239" h="25400">
                  <a:moveTo>
                    <a:pt x="14831" y="24954"/>
                  </a:moveTo>
                  <a:lnTo>
                    <a:pt x="0" y="12552"/>
                  </a:lnTo>
                  <a:lnTo>
                    <a:pt x="12742"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5" name="object 34"/>
            <p:cNvSpPr/>
            <p:nvPr/>
          </p:nvSpPr>
          <p:spPr>
            <a:xfrm>
              <a:off x="3741264" y="794213"/>
              <a:ext cx="10160" cy="43180"/>
            </a:xfrm>
            <a:custGeom>
              <a:avLst/>
              <a:gdLst/>
              <a:ahLst/>
              <a:cxnLst/>
              <a:rect l="l" t="t" r="r" b="b"/>
              <a:pathLst>
                <a:path w="10160" h="43180">
                  <a:moveTo>
                    <a:pt x="9691" y="42599"/>
                  </a:moveTo>
                  <a:lnTo>
                    <a:pt x="0"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26" name="object 35"/>
            <p:cNvSpPr/>
            <p:nvPr/>
          </p:nvSpPr>
          <p:spPr>
            <a:xfrm>
              <a:off x="3816360" y="804815"/>
              <a:ext cx="51435" cy="15240"/>
            </a:xfrm>
            <a:custGeom>
              <a:avLst/>
              <a:gdLst/>
              <a:ahLst/>
              <a:cxnLst/>
              <a:rect l="l" t="t" r="r" b="b"/>
              <a:pathLst>
                <a:path w="51435" h="15240">
                  <a:moveTo>
                    <a:pt x="0" y="0"/>
                  </a:moveTo>
                  <a:lnTo>
                    <a:pt x="2012" y="5750"/>
                  </a:lnTo>
                  <a:lnTo>
                    <a:pt x="7500" y="10440"/>
                  </a:lnTo>
                  <a:lnTo>
                    <a:pt x="15635" y="13599"/>
                  </a:lnTo>
                  <a:lnTo>
                    <a:pt x="25593" y="14757"/>
                  </a:lnTo>
                  <a:lnTo>
                    <a:pt x="35565" y="13599"/>
                  </a:lnTo>
                  <a:lnTo>
                    <a:pt x="43709" y="10440"/>
                  </a:lnTo>
                  <a:lnTo>
                    <a:pt x="49199" y="5750"/>
                  </a:lnTo>
                  <a:lnTo>
                    <a:pt x="51212" y="0"/>
                  </a:lnTo>
                </a:path>
              </a:pathLst>
            </a:custGeom>
            <a:ln w="3726">
              <a:solidFill>
                <a:srgbClr val="151616"/>
              </a:solidFill>
            </a:ln>
          </p:spPr>
          <p:txBody>
            <a:bodyPr wrap="square" lIns="0" tIns="0" rIns="0" bIns="0" rtlCol="0"/>
            <a:lstStyle/>
            <a:p>
              <a:endParaRPr dirty="0">
                <a:latin typeface="Montserrat" panose="00000500000000000000" pitchFamily="2" charset="0"/>
              </a:endParaRPr>
            </a:p>
          </p:txBody>
        </p:sp>
        <p:sp>
          <p:nvSpPr>
            <p:cNvPr id="27" name="object 36"/>
            <p:cNvSpPr/>
            <p:nvPr/>
          </p:nvSpPr>
          <p:spPr>
            <a:xfrm>
              <a:off x="3816360" y="790080"/>
              <a:ext cx="51435" cy="15240"/>
            </a:xfrm>
            <a:custGeom>
              <a:avLst/>
              <a:gdLst/>
              <a:ahLst/>
              <a:cxnLst/>
              <a:rect l="l" t="t" r="r" b="b"/>
              <a:pathLst>
                <a:path w="51435" h="15240">
                  <a:moveTo>
                    <a:pt x="51212" y="14734"/>
                  </a:moveTo>
                  <a:lnTo>
                    <a:pt x="49199" y="9000"/>
                  </a:lnTo>
                  <a:lnTo>
                    <a:pt x="43709" y="4316"/>
                  </a:lnTo>
                  <a:lnTo>
                    <a:pt x="35565" y="1158"/>
                  </a:lnTo>
                  <a:lnTo>
                    <a:pt x="25593" y="0"/>
                  </a:lnTo>
                  <a:lnTo>
                    <a:pt x="15635" y="1158"/>
                  </a:lnTo>
                  <a:lnTo>
                    <a:pt x="7500" y="4316"/>
                  </a:lnTo>
                  <a:lnTo>
                    <a:pt x="2012" y="9000"/>
                  </a:lnTo>
                  <a:lnTo>
                    <a:pt x="0" y="14734"/>
                  </a:lnTo>
                </a:path>
              </a:pathLst>
            </a:custGeom>
            <a:ln w="3727">
              <a:solidFill>
                <a:srgbClr val="151616"/>
              </a:solidFill>
            </a:ln>
          </p:spPr>
          <p:txBody>
            <a:bodyPr wrap="square" lIns="0" tIns="0" rIns="0" bIns="0" rtlCol="0"/>
            <a:lstStyle/>
            <a:p>
              <a:endParaRPr dirty="0">
                <a:latin typeface="Montserrat" panose="00000500000000000000" pitchFamily="2" charset="0"/>
              </a:endParaRPr>
            </a:p>
          </p:txBody>
        </p:sp>
        <p:sp>
          <p:nvSpPr>
            <p:cNvPr id="28" name="object 37"/>
            <p:cNvSpPr/>
            <p:nvPr/>
          </p:nvSpPr>
          <p:spPr>
            <a:xfrm>
              <a:off x="3859181" y="793885"/>
              <a:ext cx="10160" cy="11430"/>
            </a:xfrm>
            <a:custGeom>
              <a:avLst/>
              <a:gdLst/>
              <a:ahLst/>
              <a:cxnLst/>
              <a:rect l="l" t="t" r="r" b="b"/>
              <a:pathLst>
                <a:path w="10160" h="11429">
                  <a:moveTo>
                    <a:pt x="1767" y="0"/>
                  </a:moveTo>
                  <a:lnTo>
                    <a:pt x="0" y="1022"/>
                  </a:lnTo>
                  <a:lnTo>
                    <a:pt x="4316" y="3506"/>
                  </a:lnTo>
                  <a:lnTo>
                    <a:pt x="6616" y="7157"/>
                  </a:lnTo>
                  <a:lnTo>
                    <a:pt x="6616" y="10929"/>
                  </a:lnTo>
                  <a:lnTo>
                    <a:pt x="10137" y="10929"/>
                  </a:lnTo>
                  <a:lnTo>
                    <a:pt x="10137" y="6588"/>
                  </a:lnTo>
                  <a:lnTo>
                    <a:pt x="6714" y="2851"/>
                  </a:lnTo>
                  <a:lnTo>
                    <a:pt x="1767" y="0"/>
                  </a:lnTo>
                  <a:close/>
                </a:path>
              </a:pathLst>
            </a:custGeom>
            <a:solidFill>
              <a:srgbClr val="000000"/>
            </a:solidFill>
          </p:spPr>
          <p:txBody>
            <a:bodyPr wrap="square" lIns="0" tIns="0" rIns="0" bIns="0" rtlCol="0"/>
            <a:lstStyle/>
            <a:p>
              <a:endParaRPr dirty="0">
                <a:latin typeface="Montserrat" panose="00000500000000000000" pitchFamily="2" charset="0"/>
              </a:endParaRPr>
            </a:p>
          </p:txBody>
        </p:sp>
        <p:sp>
          <p:nvSpPr>
            <p:cNvPr id="29" name="object 38"/>
            <p:cNvSpPr/>
            <p:nvPr/>
          </p:nvSpPr>
          <p:spPr>
            <a:xfrm>
              <a:off x="3859181" y="793885"/>
              <a:ext cx="10160" cy="11430"/>
            </a:xfrm>
            <a:custGeom>
              <a:avLst/>
              <a:gdLst/>
              <a:ahLst/>
              <a:cxnLst/>
              <a:rect l="l" t="t" r="r" b="b"/>
              <a:pathLst>
                <a:path w="10160" h="11429">
                  <a:moveTo>
                    <a:pt x="6616" y="10929"/>
                  </a:moveTo>
                  <a:lnTo>
                    <a:pt x="6616" y="7157"/>
                  </a:lnTo>
                  <a:lnTo>
                    <a:pt x="4316" y="3506"/>
                  </a:lnTo>
                  <a:lnTo>
                    <a:pt x="0" y="1022"/>
                  </a:lnTo>
                  <a:lnTo>
                    <a:pt x="1767" y="0"/>
                  </a:lnTo>
                  <a:lnTo>
                    <a:pt x="6714" y="2851"/>
                  </a:lnTo>
                  <a:lnTo>
                    <a:pt x="10137" y="6588"/>
                  </a:lnTo>
                  <a:lnTo>
                    <a:pt x="10137" y="10929"/>
                  </a:lnTo>
                  <a:lnTo>
                    <a:pt x="6616" y="10929"/>
                  </a:lnTo>
                  <a:close/>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30" name="object 39"/>
            <p:cNvSpPr/>
            <p:nvPr/>
          </p:nvSpPr>
          <p:spPr>
            <a:xfrm>
              <a:off x="3814596" y="793885"/>
              <a:ext cx="10160" cy="11430"/>
            </a:xfrm>
            <a:custGeom>
              <a:avLst/>
              <a:gdLst/>
              <a:ahLst/>
              <a:cxnLst/>
              <a:rect l="l" t="t" r="r" b="b"/>
              <a:pathLst>
                <a:path w="10160" h="11429">
                  <a:moveTo>
                    <a:pt x="8366" y="0"/>
                  </a:moveTo>
                  <a:lnTo>
                    <a:pt x="3139" y="3025"/>
                  </a:lnTo>
                  <a:lnTo>
                    <a:pt x="0" y="6977"/>
                  </a:lnTo>
                  <a:lnTo>
                    <a:pt x="0" y="10929"/>
                  </a:lnTo>
                  <a:lnTo>
                    <a:pt x="3520" y="10929"/>
                  </a:lnTo>
                  <a:lnTo>
                    <a:pt x="3520" y="7358"/>
                  </a:lnTo>
                  <a:lnTo>
                    <a:pt x="5396" y="3755"/>
                  </a:lnTo>
                  <a:lnTo>
                    <a:pt x="10144" y="1022"/>
                  </a:lnTo>
                  <a:lnTo>
                    <a:pt x="8366" y="0"/>
                  </a:lnTo>
                  <a:close/>
                </a:path>
              </a:pathLst>
            </a:custGeom>
            <a:solidFill>
              <a:srgbClr val="7C7C7C"/>
            </a:solidFill>
          </p:spPr>
          <p:txBody>
            <a:bodyPr wrap="square" lIns="0" tIns="0" rIns="0" bIns="0" rtlCol="0"/>
            <a:lstStyle/>
            <a:p>
              <a:endParaRPr dirty="0">
                <a:latin typeface="Montserrat" panose="00000500000000000000" pitchFamily="2" charset="0"/>
              </a:endParaRPr>
            </a:p>
          </p:txBody>
        </p:sp>
        <p:sp>
          <p:nvSpPr>
            <p:cNvPr id="31" name="object 40"/>
            <p:cNvSpPr/>
            <p:nvPr/>
          </p:nvSpPr>
          <p:spPr>
            <a:xfrm>
              <a:off x="3814596" y="793885"/>
              <a:ext cx="10160" cy="11430"/>
            </a:xfrm>
            <a:custGeom>
              <a:avLst/>
              <a:gdLst/>
              <a:ahLst/>
              <a:cxnLst/>
              <a:rect l="l" t="t" r="r" b="b"/>
              <a:pathLst>
                <a:path w="10160" h="11429">
                  <a:moveTo>
                    <a:pt x="10144" y="1022"/>
                  </a:moveTo>
                  <a:lnTo>
                    <a:pt x="5396" y="3755"/>
                  </a:lnTo>
                  <a:lnTo>
                    <a:pt x="3520" y="7358"/>
                  </a:lnTo>
                  <a:lnTo>
                    <a:pt x="3520" y="10929"/>
                  </a:lnTo>
                  <a:lnTo>
                    <a:pt x="0" y="10929"/>
                  </a:lnTo>
                  <a:lnTo>
                    <a:pt x="0" y="6977"/>
                  </a:lnTo>
                  <a:lnTo>
                    <a:pt x="3139" y="3025"/>
                  </a:lnTo>
                  <a:lnTo>
                    <a:pt x="8366" y="0"/>
                  </a:lnTo>
                  <a:lnTo>
                    <a:pt x="10144" y="1022"/>
                  </a:lnTo>
                  <a:close/>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32" name="object 41"/>
            <p:cNvSpPr/>
            <p:nvPr/>
          </p:nvSpPr>
          <p:spPr>
            <a:xfrm>
              <a:off x="3819592" y="804729"/>
              <a:ext cx="44450" cy="7620"/>
            </a:xfrm>
            <a:custGeom>
              <a:avLst/>
              <a:gdLst/>
              <a:ahLst/>
              <a:cxnLst/>
              <a:rect l="l" t="t" r="r" b="b"/>
              <a:pathLst>
                <a:path w="44450" h="7620">
                  <a:moveTo>
                    <a:pt x="44439" y="7589"/>
                  </a:moveTo>
                  <a:lnTo>
                    <a:pt x="39781" y="2772"/>
                  </a:lnTo>
                  <a:lnTo>
                    <a:pt x="31129" y="29"/>
                  </a:lnTo>
                  <a:lnTo>
                    <a:pt x="22047" y="0"/>
                  </a:lnTo>
                  <a:lnTo>
                    <a:pt x="12715" y="0"/>
                  </a:lnTo>
                  <a:lnTo>
                    <a:pt x="4535" y="2884"/>
                  </a:lnTo>
                  <a:lnTo>
                    <a:pt x="0" y="7258"/>
                  </a:lnTo>
                </a:path>
              </a:pathLst>
            </a:custGeom>
            <a:ln w="3778">
              <a:solidFill>
                <a:srgbClr val="151616"/>
              </a:solidFill>
            </a:ln>
          </p:spPr>
          <p:txBody>
            <a:bodyPr wrap="square" lIns="0" tIns="0" rIns="0" bIns="0" rtlCol="0"/>
            <a:lstStyle/>
            <a:p>
              <a:endParaRPr dirty="0">
                <a:latin typeface="Montserrat" panose="00000500000000000000" pitchFamily="2" charset="0"/>
              </a:endParaRPr>
            </a:p>
          </p:txBody>
        </p:sp>
        <p:sp>
          <p:nvSpPr>
            <p:cNvPr id="33" name="object 42"/>
            <p:cNvSpPr/>
            <p:nvPr/>
          </p:nvSpPr>
          <p:spPr>
            <a:xfrm>
              <a:off x="3816041" y="819115"/>
              <a:ext cx="635" cy="635"/>
            </a:xfrm>
            <a:custGeom>
              <a:avLst/>
              <a:gdLst/>
              <a:ahLst/>
              <a:cxnLst/>
              <a:rect l="l" t="t" r="r" b="b"/>
              <a:pathLst>
                <a:path w="635" h="634">
                  <a:moveTo>
                    <a:pt x="15" y="0"/>
                  </a:moveTo>
                  <a:lnTo>
                    <a:pt x="0" y="129"/>
                  </a:lnTo>
                  <a:lnTo>
                    <a:pt x="0" y="259"/>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34" name="object 43"/>
            <p:cNvSpPr/>
            <p:nvPr/>
          </p:nvSpPr>
          <p:spPr>
            <a:xfrm>
              <a:off x="3867505" y="804815"/>
              <a:ext cx="635" cy="3175"/>
            </a:xfrm>
            <a:custGeom>
              <a:avLst/>
              <a:gdLst/>
              <a:ahLst/>
              <a:cxnLst/>
              <a:rect l="l" t="t" r="r" b="b"/>
              <a:pathLst>
                <a:path w="635" h="3175">
                  <a:moveTo>
                    <a:pt x="0" y="3117"/>
                  </a:moveTo>
                  <a:lnTo>
                    <a:pt x="67"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35" name="object 44"/>
            <p:cNvSpPr/>
            <p:nvPr/>
          </p:nvSpPr>
          <p:spPr>
            <a:xfrm>
              <a:off x="4233762" y="865886"/>
              <a:ext cx="53975" cy="15875"/>
            </a:xfrm>
            <a:custGeom>
              <a:avLst/>
              <a:gdLst/>
              <a:ahLst/>
              <a:cxnLst/>
              <a:rect l="l" t="t" r="r" b="b"/>
              <a:pathLst>
                <a:path w="53975" h="15875">
                  <a:moveTo>
                    <a:pt x="0" y="0"/>
                  </a:moveTo>
                  <a:lnTo>
                    <a:pt x="2096" y="5990"/>
                  </a:lnTo>
                  <a:lnTo>
                    <a:pt x="7814" y="10881"/>
                  </a:lnTo>
                  <a:lnTo>
                    <a:pt x="16298" y="14178"/>
                  </a:lnTo>
                  <a:lnTo>
                    <a:pt x="26692" y="15387"/>
                  </a:lnTo>
                  <a:lnTo>
                    <a:pt x="37072" y="14178"/>
                  </a:lnTo>
                  <a:lnTo>
                    <a:pt x="45555" y="10881"/>
                  </a:lnTo>
                  <a:lnTo>
                    <a:pt x="51278" y="5990"/>
                  </a:lnTo>
                  <a:lnTo>
                    <a:pt x="53377" y="0"/>
                  </a:lnTo>
                </a:path>
              </a:pathLst>
            </a:custGeom>
            <a:ln w="3726">
              <a:solidFill>
                <a:srgbClr val="151616"/>
              </a:solidFill>
            </a:ln>
          </p:spPr>
          <p:txBody>
            <a:bodyPr wrap="square" lIns="0" tIns="0" rIns="0" bIns="0" rtlCol="0"/>
            <a:lstStyle/>
            <a:p>
              <a:endParaRPr dirty="0">
                <a:latin typeface="Montserrat" panose="00000500000000000000" pitchFamily="2" charset="0"/>
              </a:endParaRPr>
            </a:p>
          </p:txBody>
        </p:sp>
        <p:sp>
          <p:nvSpPr>
            <p:cNvPr id="36" name="object 45"/>
            <p:cNvSpPr/>
            <p:nvPr/>
          </p:nvSpPr>
          <p:spPr>
            <a:xfrm>
              <a:off x="4233762" y="850521"/>
              <a:ext cx="53975" cy="15875"/>
            </a:xfrm>
            <a:custGeom>
              <a:avLst/>
              <a:gdLst/>
              <a:ahLst/>
              <a:cxnLst/>
              <a:rect l="l" t="t" r="r" b="b"/>
              <a:pathLst>
                <a:path w="53975" h="15875">
                  <a:moveTo>
                    <a:pt x="53377" y="15364"/>
                  </a:moveTo>
                  <a:lnTo>
                    <a:pt x="51278" y="9387"/>
                  </a:lnTo>
                  <a:lnTo>
                    <a:pt x="45555" y="4503"/>
                  </a:lnTo>
                  <a:lnTo>
                    <a:pt x="37072" y="1208"/>
                  </a:lnTo>
                  <a:lnTo>
                    <a:pt x="26692" y="0"/>
                  </a:lnTo>
                  <a:lnTo>
                    <a:pt x="16298" y="1208"/>
                  </a:lnTo>
                  <a:lnTo>
                    <a:pt x="7814" y="4503"/>
                  </a:lnTo>
                  <a:lnTo>
                    <a:pt x="2096" y="9387"/>
                  </a:lnTo>
                  <a:lnTo>
                    <a:pt x="0" y="15364"/>
                  </a:lnTo>
                </a:path>
              </a:pathLst>
            </a:custGeom>
            <a:ln w="3727">
              <a:solidFill>
                <a:srgbClr val="151616"/>
              </a:solidFill>
            </a:ln>
          </p:spPr>
          <p:txBody>
            <a:bodyPr wrap="square" lIns="0" tIns="0" rIns="0" bIns="0" rtlCol="0"/>
            <a:lstStyle/>
            <a:p>
              <a:endParaRPr dirty="0">
                <a:latin typeface="Montserrat" panose="00000500000000000000" pitchFamily="2" charset="0"/>
              </a:endParaRPr>
            </a:p>
          </p:txBody>
        </p:sp>
        <p:sp>
          <p:nvSpPr>
            <p:cNvPr id="37" name="object 46"/>
            <p:cNvSpPr/>
            <p:nvPr/>
          </p:nvSpPr>
          <p:spPr>
            <a:xfrm>
              <a:off x="4278438" y="854514"/>
              <a:ext cx="10795" cy="11430"/>
            </a:xfrm>
            <a:custGeom>
              <a:avLst/>
              <a:gdLst/>
              <a:ahLst/>
              <a:cxnLst/>
              <a:rect l="l" t="t" r="r" b="b"/>
              <a:pathLst>
                <a:path w="10795" h="11430">
                  <a:moveTo>
                    <a:pt x="1756" y="0"/>
                  </a:moveTo>
                  <a:lnTo>
                    <a:pt x="0" y="1018"/>
                  </a:lnTo>
                  <a:lnTo>
                    <a:pt x="4495" y="3620"/>
                  </a:lnTo>
                  <a:lnTo>
                    <a:pt x="6926" y="7415"/>
                  </a:lnTo>
                  <a:lnTo>
                    <a:pt x="6926" y="11371"/>
                  </a:lnTo>
                  <a:lnTo>
                    <a:pt x="10457" y="11371"/>
                  </a:lnTo>
                  <a:lnTo>
                    <a:pt x="10457" y="6846"/>
                  </a:lnTo>
                  <a:lnTo>
                    <a:pt x="6915" y="2962"/>
                  </a:lnTo>
                  <a:lnTo>
                    <a:pt x="1756" y="0"/>
                  </a:lnTo>
                  <a:close/>
                </a:path>
              </a:pathLst>
            </a:custGeom>
            <a:solidFill>
              <a:srgbClr val="000000"/>
            </a:solidFill>
          </p:spPr>
          <p:txBody>
            <a:bodyPr wrap="square" lIns="0" tIns="0" rIns="0" bIns="0" rtlCol="0"/>
            <a:lstStyle/>
            <a:p>
              <a:endParaRPr dirty="0">
                <a:latin typeface="Montserrat" panose="00000500000000000000" pitchFamily="2" charset="0"/>
              </a:endParaRPr>
            </a:p>
          </p:txBody>
        </p:sp>
        <p:sp>
          <p:nvSpPr>
            <p:cNvPr id="38" name="object 47"/>
            <p:cNvSpPr/>
            <p:nvPr/>
          </p:nvSpPr>
          <p:spPr>
            <a:xfrm>
              <a:off x="4278438" y="854514"/>
              <a:ext cx="10795" cy="11430"/>
            </a:xfrm>
            <a:custGeom>
              <a:avLst/>
              <a:gdLst/>
              <a:ahLst/>
              <a:cxnLst/>
              <a:rect l="l" t="t" r="r" b="b"/>
              <a:pathLst>
                <a:path w="10795" h="11430">
                  <a:moveTo>
                    <a:pt x="6926" y="11371"/>
                  </a:moveTo>
                  <a:lnTo>
                    <a:pt x="6926" y="7415"/>
                  </a:lnTo>
                  <a:lnTo>
                    <a:pt x="4495" y="3620"/>
                  </a:lnTo>
                  <a:lnTo>
                    <a:pt x="0" y="1018"/>
                  </a:lnTo>
                  <a:lnTo>
                    <a:pt x="1756" y="0"/>
                  </a:lnTo>
                  <a:lnTo>
                    <a:pt x="6915" y="2962"/>
                  </a:lnTo>
                  <a:lnTo>
                    <a:pt x="10457" y="6846"/>
                  </a:lnTo>
                  <a:lnTo>
                    <a:pt x="10457" y="11371"/>
                  </a:lnTo>
                  <a:lnTo>
                    <a:pt x="6926" y="11371"/>
                  </a:lnTo>
                  <a:close/>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39" name="object 48"/>
            <p:cNvSpPr/>
            <p:nvPr/>
          </p:nvSpPr>
          <p:spPr>
            <a:xfrm>
              <a:off x="4231984" y="854514"/>
              <a:ext cx="10795" cy="11430"/>
            </a:xfrm>
            <a:custGeom>
              <a:avLst/>
              <a:gdLst/>
              <a:ahLst/>
              <a:cxnLst/>
              <a:rect l="l" t="t" r="r" b="b"/>
              <a:pathLst>
                <a:path w="10795" h="11430">
                  <a:moveTo>
                    <a:pt x="8700" y="0"/>
                  </a:moveTo>
                  <a:lnTo>
                    <a:pt x="3249" y="3141"/>
                  </a:lnTo>
                  <a:lnTo>
                    <a:pt x="0" y="7264"/>
                  </a:lnTo>
                  <a:lnTo>
                    <a:pt x="0" y="11371"/>
                  </a:lnTo>
                  <a:lnTo>
                    <a:pt x="3542" y="11371"/>
                  </a:lnTo>
                  <a:lnTo>
                    <a:pt x="3542" y="7617"/>
                  </a:lnTo>
                  <a:lnTo>
                    <a:pt x="5500" y="3873"/>
                  </a:lnTo>
                  <a:lnTo>
                    <a:pt x="10474" y="1018"/>
                  </a:lnTo>
                  <a:lnTo>
                    <a:pt x="8700" y="0"/>
                  </a:lnTo>
                  <a:close/>
                </a:path>
              </a:pathLst>
            </a:custGeom>
            <a:solidFill>
              <a:srgbClr val="7C7C7C"/>
            </a:solidFill>
          </p:spPr>
          <p:txBody>
            <a:bodyPr wrap="square" lIns="0" tIns="0" rIns="0" bIns="0" rtlCol="0"/>
            <a:lstStyle/>
            <a:p>
              <a:endParaRPr dirty="0">
                <a:latin typeface="Montserrat" panose="00000500000000000000" pitchFamily="2" charset="0"/>
              </a:endParaRPr>
            </a:p>
          </p:txBody>
        </p:sp>
        <p:sp>
          <p:nvSpPr>
            <p:cNvPr id="40" name="object 49"/>
            <p:cNvSpPr/>
            <p:nvPr/>
          </p:nvSpPr>
          <p:spPr>
            <a:xfrm>
              <a:off x="4231984" y="854514"/>
              <a:ext cx="10795" cy="11430"/>
            </a:xfrm>
            <a:custGeom>
              <a:avLst/>
              <a:gdLst/>
              <a:ahLst/>
              <a:cxnLst/>
              <a:rect l="l" t="t" r="r" b="b"/>
              <a:pathLst>
                <a:path w="10795" h="11430">
                  <a:moveTo>
                    <a:pt x="10474" y="1018"/>
                  </a:moveTo>
                  <a:lnTo>
                    <a:pt x="5500" y="3873"/>
                  </a:lnTo>
                  <a:lnTo>
                    <a:pt x="3542" y="7617"/>
                  </a:lnTo>
                  <a:lnTo>
                    <a:pt x="3542" y="11371"/>
                  </a:lnTo>
                  <a:lnTo>
                    <a:pt x="0" y="11371"/>
                  </a:lnTo>
                  <a:lnTo>
                    <a:pt x="0" y="7264"/>
                  </a:lnTo>
                  <a:lnTo>
                    <a:pt x="3249" y="3141"/>
                  </a:lnTo>
                  <a:lnTo>
                    <a:pt x="8700" y="0"/>
                  </a:lnTo>
                  <a:lnTo>
                    <a:pt x="10474" y="1018"/>
                  </a:lnTo>
                  <a:close/>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41" name="object 50"/>
            <p:cNvSpPr/>
            <p:nvPr/>
          </p:nvSpPr>
          <p:spPr>
            <a:xfrm>
              <a:off x="4233762" y="848508"/>
              <a:ext cx="0" cy="635"/>
            </a:xfrm>
            <a:custGeom>
              <a:avLst/>
              <a:gdLst/>
              <a:ahLst/>
              <a:cxnLst/>
              <a:rect l="l" t="t" r="r" b="b"/>
              <a:pathLst>
                <a:path h="634">
                  <a:moveTo>
                    <a:pt x="0" y="29"/>
                  </a:moveTo>
                  <a:lnTo>
                    <a:pt x="0" y="29"/>
                  </a:lnTo>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42" name="object 51"/>
            <p:cNvSpPr/>
            <p:nvPr/>
          </p:nvSpPr>
          <p:spPr>
            <a:xfrm>
              <a:off x="4238428" y="857206"/>
              <a:ext cx="44450" cy="6985"/>
            </a:xfrm>
            <a:custGeom>
              <a:avLst/>
              <a:gdLst/>
              <a:ahLst/>
              <a:cxnLst/>
              <a:rect l="l" t="t" r="r" b="b"/>
              <a:pathLst>
                <a:path w="44450" h="6984">
                  <a:moveTo>
                    <a:pt x="0" y="0"/>
                  </a:moveTo>
                  <a:lnTo>
                    <a:pt x="5148" y="4305"/>
                  </a:lnTo>
                  <a:lnTo>
                    <a:pt x="13445" y="6649"/>
                  </a:lnTo>
                  <a:lnTo>
                    <a:pt x="22026" y="6667"/>
                  </a:lnTo>
                  <a:lnTo>
                    <a:pt x="31106" y="6667"/>
                  </a:lnTo>
                  <a:lnTo>
                    <a:pt x="39160" y="4053"/>
                  </a:lnTo>
                  <a:lnTo>
                    <a:pt x="44028" y="0"/>
                  </a:lnTo>
                </a:path>
              </a:pathLst>
            </a:custGeom>
            <a:ln w="3784">
              <a:solidFill>
                <a:srgbClr val="151616"/>
              </a:solidFill>
            </a:ln>
          </p:spPr>
          <p:txBody>
            <a:bodyPr wrap="square" lIns="0" tIns="0" rIns="0" bIns="0" rtlCol="0"/>
            <a:lstStyle/>
            <a:p>
              <a:endParaRPr dirty="0">
                <a:latin typeface="Montserrat" panose="00000500000000000000" pitchFamily="2" charset="0"/>
              </a:endParaRPr>
            </a:p>
          </p:txBody>
        </p:sp>
        <p:sp>
          <p:nvSpPr>
            <p:cNvPr id="43" name="object 52"/>
            <p:cNvSpPr/>
            <p:nvPr/>
          </p:nvSpPr>
          <p:spPr>
            <a:xfrm>
              <a:off x="4287139" y="848508"/>
              <a:ext cx="0" cy="635"/>
            </a:xfrm>
            <a:custGeom>
              <a:avLst/>
              <a:gdLst/>
              <a:ahLst/>
              <a:cxnLst/>
              <a:rect l="l" t="t" r="r" b="b"/>
              <a:pathLst>
                <a:path h="634">
                  <a:moveTo>
                    <a:pt x="0" y="29"/>
                  </a:moveTo>
                  <a:lnTo>
                    <a:pt x="0" y="29"/>
                  </a:lnTo>
                </a:path>
              </a:pathLst>
            </a:custGeom>
            <a:ln w="3808">
              <a:solidFill>
                <a:srgbClr val="151616"/>
              </a:solidFill>
            </a:ln>
          </p:spPr>
          <p:txBody>
            <a:bodyPr wrap="square" lIns="0" tIns="0" rIns="0" bIns="0" rtlCol="0"/>
            <a:lstStyle/>
            <a:p>
              <a:endParaRPr dirty="0">
                <a:latin typeface="Montserrat" panose="00000500000000000000" pitchFamily="2" charset="0"/>
              </a:endParaRPr>
            </a:p>
          </p:txBody>
        </p:sp>
        <p:sp>
          <p:nvSpPr>
            <p:cNvPr id="44" name="object 53"/>
            <p:cNvSpPr/>
            <p:nvPr/>
          </p:nvSpPr>
          <p:spPr>
            <a:xfrm>
              <a:off x="4233762" y="865828"/>
              <a:ext cx="0" cy="635"/>
            </a:xfrm>
            <a:custGeom>
              <a:avLst/>
              <a:gdLst/>
              <a:ahLst/>
              <a:cxnLst/>
              <a:rect l="l" t="t" r="r" b="b"/>
              <a:pathLst>
                <a:path h="634">
                  <a:moveTo>
                    <a:pt x="0" y="-1875"/>
                  </a:moveTo>
                  <a:lnTo>
                    <a:pt x="0" y="1932"/>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45" name="object 54"/>
            <p:cNvSpPr/>
            <p:nvPr/>
          </p:nvSpPr>
          <p:spPr>
            <a:xfrm>
              <a:off x="4287139" y="865828"/>
              <a:ext cx="0" cy="635"/>
            </a:xfrm>
            <a:custGeom>
              <a:avLst/>
              <a:gdLst/>
              <a:ahLst/>
              <a:cxnLst/>
              <a:rect l="l" t="t" r="r" b="b"/>
              <a:pathLst>
                <a:path h="634">
                  <a:moveTo>
                    <a:pt x="0" y="-1875"/>
                  </a:moveTo>
                  <a:lnTo>
                    <a:pt x="0" y="1932"/>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46" name="object 55"/>
            <p:cNvSpPr/>
            <p:nvPr/>
          </p:nvSpPr>
          <p:spPr>
            <a:xfrm>
              <a:off x="3471121" y="1119837"/>
              <a:ext cx="1270" cy="54610"/>
            </a:xfrm>
            <a:custGeom>
              <a:avLst/>
              <a:gdLst/>
              <a:ahLst/>
              <a:cxnLst/>
              <a:rect l="l" t="t" r="r" b="b"/>
              <a:pathLst>
                <a:path w="1270" h="54609">
                  <a:moveTo>
                    <a:pt x="1161" y="0"/>
                  </a:moveTo>
                  <a:lnTo>
                    <a:pt x="979" y="6133"/>
                  </a:lnTo>
                  <a:lnTo>
                    <a:pt x="580" y="19540"/>
                  </a:lnTo>
                  <a:lnTo>
                    <a:pt x="181" y="32727"/>
                  </a:lnTo>
                  <a:lnTo>
                    <a:pt x="0" y="38202"/>
                  </a:lnTo>
                  <a:lnTo>
                    <a:pt x="0" y="37040"/>
                  </a:lnTo>
                  <a:lnTo>
                    <a:pt x="1161" y="5442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47" name="object 56"/>
            <p:cNvSpPr/>
            <p:nvPr/>
          </p:nvSpPr>
          <p:spPr>
            <a:xfrm>
              <a:off x="3472282" y="1174258"/>
              <a:ext cx="13335" cy="96520"/>
            </a:xfrm>
            <a:custGeom>
              <a:avLst/>
              <a:gdLst/>
              <a:ahLst/>
              <a:cxnLst/>
              <a:rect l="l" t="t" r="r" b="b"/>
              <a:pathLst>
                <a:path w="13335" h="96519">
                  <a:moveTo>
                    <a:pt x="0" y="0"/>
                  </a:moveTo>
                  <a:lnTo>
                    <a:pt x="6977" y="10419"/>
                  </a:lnTo>
                  <a:lnTo>
                    <a:pt x="12775" y="20829"/>
                  </a:lnTo>
                  <a:lnTo>
                    <a:pt x="12775" y="42825"/>
                  </a:lnTo>
                  <a:lnTo>
                    <a:pt x="11614" y="76399"/>
                  </a:lnTo>
                  <a:lnTo>
                    <a:pt x="10450" y="96062"/>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48" name="object 57"/>
            <p:cNvSpPr/>
            <p:nvPr/>
          </p:nvSpPr>
          <p:spPr>
            <a:xfrm>
              <a:off x="3468808" y="1270321"/>
              <a:ext cx="13970" cy="19050"/>
            </a:xfrm>
            <a:custGeom>
              <a:avLst/>
              <a:gdLst/>
              <a:ahLst/>
              <a:cxnLst/>
              <a:rect l="l" t="t" r="r" b="b"/>
              <a:pathLst>
                <a:path w="13970" h="19050">
                  <a:moveTo>
                    <a:pt x="13924" y="0"/>
                  </a:moveTo>
                  <a:lnTo>
                    <a:pt x="9497" y="9630"/>
                  </a:lnTo>
                  <a:lnTo>
                    <a:pt x="8120" y="10421"/>
                  </a:lnTo>
                  <a:lnTo>
                    <a:pt x="6757" y="11214"/>
                  </a:lnTo>
                  <a:lnTo>
                    <a:pt x="0" y="18529"/>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49" name="object 58"/>
            <p:cNvSpPr/>
            <p:nvPr/>
          </p:nvSpPr>
          <p:spPr>
            <a:xfrm>
              <a:off x="3456766" y="1280952"/>
              <a:ext cx="125730" cy="281940"/>
            </a:xfrm>
            <a:custGeom>
              <a:avLst/>
              <a:gdLst/>
              <a:ahLst/>
              <a:cxnLst/>
              <a:rect l="l" t="t" r="r" b="b"/>
              <a:pathLst>
                <a:path w="125729" h="281940">
                  <a:moveTo>
                    <a:pt x="12041" y="7898"/>
                  </a:moveTo>
                  <a:lnTo>
                    <a:pt x="7410" y="28741"/>
                  </a:lnTo>
                  <a:lnTo>
                    <a:pt x="4540" y="191131"/>
                  </a:lnTo>
                  <a:lnTo>
                    <a:pt x="0" y="227230"/>
                  </a:lnTo>
                  <a:lnTo>
                    <a:pt x="15084" y="264862"/>
                  </a:lnTo>
                  <a:lnTo>
                    <a:pt x="48273" y="281421"/>
                  </a:lnTo>
                  <a:lnTo>
                    <a:pt x="63356" y="281421"/>
                  </a:lnTo>
                  <a:lnTo>
                    <a:pt x="108630" y="263353"/>
                  </a:lnTo>
                  <a:lnTo>
                    <a:pt x="117668" y="225729"/>
                  </a:lnTo>
                  <a:lnTo>
                    <a:pt x="117668" y="188117"/>
                  </a:lnTo>
                  <a:lnTo>
                    <a:pt x="117668" y="148996"/>
                  </a:lnTo>
                  <a:lnTo>
                    <a:pt x="125218" y="24086"/>
                  </a:lnTo>
                  <a:lnTo>
                    <a:pt x="125218" y="10543"/>
                  </a:lnTo>
                  <a:lnTo>
                    <a:pt x="116175"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50" name="object 59"/>
            <p:cNvSpPr/>
            <p:nvPr/>
          </p:nvSpPr>
          <p:spPr>
            <a:xfrm>
              <a:off x="3568500" y="1193680"/>
              <a:ext cx="4445" cy="87630"/>
            </a:xfrm>
            <a:custGeom>
              <a:avLst/>
              <a:gdLst/>
              <a:ahLst/>
              <a:cxnLst/>
              <a:rect l="l" t="t" r="r" b="b"/>
              <a:pathLst>
                <a:path w="4445" h="87630">
                  <a:moveTo>
                    <a:pt x="4442" y="87271"/>
                  </a:moveTo>
                  <a:lnTo>
                    <a:pt x="675" y="71740"/>
                  </a:lnTo>
                  <a:lnTo>
                    <a:pt x="0" y="41950"/>
                  </a:lnTo>
                  <a:lnTo>
                    <a:pt x="788" y="13004"/>
                  </a:lnTo>
                  <a:lnTo>
                    <a:pt x="1412"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51" name="object 60"/>
            <p:cNvSpPr/>
            <p:nvPr/>
          </p:nvSpPr>
          <p:spPr>
            <a:xfrm>
              <a:off x="3472282" y="1095851"/>
              <a:ext cx="116205" cy="98425"/>
            </a:xfrm>
            <a:custGeom>
              <a:avLst/>
              <a:gdLst/>
              <a:ahLst/>
              <a:cxnLst/>
              <a:rect l="l" t="t" r="r" b="b"/>
              <a:pathLst>
                <a:path w="116204" h="98425">
                  <a:moveTo>
                    <a:pt x="97630" y="97829"/>
                  </a:moveTo>
                  <a:lnTo>
                    <a:pt x="105186" y="88797"/>
                  </a:lnTo>
                  <a:lnTo>
                    <a:pt x="112723" y="81269"/>
                  </a:lnTo>
                  <a:lnTo>
                    <a:pt x="115732" y="49664"/>
                  </a:lnTo>
                  <a:lnTo>
                    <a:pt x="111220" y="19569"/>
                  </a:lnTo>
                  <a:lnTo>
                    <a:pt x="100659" y="10539"/>
                  </a:lnTo>
                  <a:lnTo>
                    <a:pt x="84050" y="3012"/>
                  </a:lnTo>
                  <a:lnTo>
                    <a:pt x="68964" y="0"/>
                  </a:lnTo>
                  <a:lnTo>
                    <a:pt x="43327" y="0"/>
                  </a:lnTo>
                  <a:lnTo>
                    <a:pt x="23706" y="1501"/>
                  </a:lnTo>
                  <a:lnTo>
                    <a:pt x="8618" y="13553"/>
                  </a:lnTo>
                  <a:lnTo>
                    <a:pt x="0" y="23986"/>
                  </a:lnTo>
                </a:path>
              </a:pathLst>
            </a:custGeom>
            <a:ln w="3364">
              <a:solidFill>
                <a:srgbClr val="151616"/>
              </a:solidFill>
            </a:ln>
          </p:spPr>
          <p:txBody>
            <a:bodyPr wrap="square" lIns="0" tIns="0" rIns="0" bIns="0" rtlCol="0"/>
            <a:lstStyle/>
            <a:p>
              <a:endParaRPr dirty="0">
                <a:latin typeface="Montserrat" panose="00000500000000000000" pitchFamily="2" charset="0"/>
              </a:endParaRPr>
            </a:p>
          </p:txBody>
        </p:sp>
        <p:sp>
          <p:nvSpPr>
            <p:cNvPr id="52" name="object 61"/>
            <p:cNvSpPr/>
            <p:nvPr/>
          </p:nvSpPr>
          <p:spPr>
            <a:xfrm>
              <a:off x="3484876" y="1181404"/>
              <a:ext cx="85090" cy="13335"/>
            </a:xfrm>
            <a:custGeom>
              <a:avLst/>
              <a:gdLst/>
              <a:ahLst/>
              <a:cxnLst/>
              <a:rect l="l" t="t" r="r" b="b"/>
              <a:pathLst>
                <a:path w="85089" h="13334">
                  <a:moveTo>
                    <a:pt x="0" y="13013"/>
                  </a:moveTo>
                  <a:lnTo>
                    <a:pt x="16109" y="2545"/>
                  </a:lnTo>
                  <a:lnTo>
                    <a:pt x="32029" y="162"/>
                  </a:lnTo>
                  <a:lnTo>
                    <a:pt x="42335" y="0"/>
                  </a:lnTo>
                  <a:lnTo>
                    <a:pt x="57527" y="1954"/>
                  </a:lnTo>
                  <a:lnTo>
                    <a:pt x="73385" y="6807"/>
                  </a:lnTo>
                  <a:lnTo>
                    <a:pt x="85036" y="12275"/>
                  </a:lnTo>
                </a:path>
              </a:pathLst>
            </a:custGeom>
            <a:ln w="3784">
              <a:solidFill>
                <a:srgbClr val="151616"/>
              </a:solidFill>
            </a:ln>
          </p:spPr>
          <p:txBody>
            <a:bodyPr wrap="square" lIns="0" tIns="0" rIns="0" bIns="0" rtlCol="0"/>
            <a:lstStyle/>
            <a:p>
              <a:endParaRPr dirty="0">
                <a:latin typeface="Montserrat" panose="00000500000000000000" pitchFamily="2" charset="0"/>
              </a:endParaRPr>
            </a:p>
          </p:txBody>
        </p:sp>
        <p:sp>
          <p:nvSpPr>
            <p:cNvPr id="53" name="object 62"/>
            <p:cNvSpPr/>
            <p:nvPr/>
          </p:nvSpPr>
          <p:spPr>
            <a:xfrm>
              <a:off x="3482733" y="1270321"/>
              <a:ext cx="90805" cy="10795"/>
            </a:xfrm>
            <a:custGeom>
              <a:avLst/>
              <a:gdLst/>
              <a:ahLst/>
              <a:cxnLst/>
              <a:rect l="l" t="t" r="r" b="b"/>
              <a:pathLst>
                <a:path w="90804" h="10794">
                  <a:moveTo>
                    <a:pt x="0" y="0"/>
                  </a:moveTo>
                  <a:lnTo>
                    <a:pt x="18955" y="212"/>
                  </a:lnTo>
                  <a:lnTo>
                    <a:pt x="42145" y="212"/>
                  </a:lnTo>
                  <a:lnTo>
                    <a:pt x="68483" y="1803"/>
                  </a:lnTo>
                  <a:lnTo>
                    <a:pt x="90209" y="10631"/>
                  </a:lnTo>
                </a:path>
              </a:pathLst>
            </a:custGeom>
            <a:ln w="3794">
              <a:solidFill>
                <a:srgbClr val="151616"/>
              </a:solidFill>
            </a:ln>
          </p:spPr>
          <p:txBody>
            <a:bodyPr wrap="square" lIns="0" tIns="0" rIns="0" bIns="0" rtlCol="0"/>
            <a:lstStyle/>
            <a:p>
              <a:endParaRPr dirty="0">
                <a:latin typeface="Montserrat" panose="00000500000000000000" pitchFamily="2" charset="0"/>
              </a:endParaRPr>
            </a:p>
          </p:txBody>
        </p:sp>
        <p:sp>
          <p:nvSpPr>
            <p:cNvPr id="54" name="object 63"/>
            <p:cNvSpPr/>
            <p:nvPr/>
          </p:nvSpPr>
          <p:spPr>
            <a:xfrm>
              <a:off x="3468808" y="1282373"/>
              <a:ext cx="113664" cy="9525"/>
            </a:xfrm>
            <a:custGeom>
              <a:avLst/>
              <a:gdLst/>
              <a:ahLst/>
              <a:cxnLst/>
              <a:rect l="l" t="t" r="r" b="b"/>
              <a:pathLst>
                <a:path w="113664" h="9525">
                  <a:moveTo>
                    <a:pt x="113177" y="9122"/>
                  </a:moveTo>
                  <a:lnTo>
                    <a:pt x="99978" y="6159"/>
                  </a:lnTo>
                  <a:lnTo>
                    <a:pt x="85564" y="2725"/>
                  </a:lnTo>
                  <a:lnTo>
                    <a:pt x="69092" y="670"/>
                  </a:lnTo>
                  <a:lnTo>
                    <a:pt x="53281" y="0"/>
                  </a:lnTo>
                  <a:lnTo>
                    <a:pt x="39544" y="0"/>
                  </a:lnTo>
                  <a:lnTo>
                    <a:pt x="17587" y="2044"/>
                  </a:lnTo>
                  <a:lnTo>
                    <a:pt x="0" y="6476"/>
                  </a:lnTo>
                </a:path>
              </a:pathLst>
            </a:custGeom>
            <a:ln w="3801">
              <a:solidFill>
                <a:srgbClr val="151616"/>
              </a:solidFill>
            </a:ln>
          </p:spPr>
          <p:txBody>
            <a:bodyPr wrap="square" lIns="0" tIns="0" rIns="0" bIns="0" rtlCol="0"/>
            <a:lstStyle/>
            <a:p>
              <a:endParaRPr dirty="0">
                <a:latin typeface="Montserrat" panose="00000500000000000000" pitchFamily="2" charset="0"/>
              </a:endParaRPr>
            </a:p>
          </p:txBody>
        </p:sp>
        <p:sp>
          <p:nvSpPr>
            <p:cNvPr id="55" name="object 64"/>
            <p:cNvSpPr/>
            <p:nvPr/>
          </p:nvSpPr>
          <p:spPr>
            <a:xfrm>
              <a:off x="3472282" y="1168811"/>
              <a:ext cx="113030" cy="8890"/>
            </a:xfrm>
            <a:custGeom>
              <a:avLst/>
              <a:gdLst/>
              <a:ahLst/>
              <a:cxnLst/>
              <a:rect l="l" t="t" r="r" b="b"/>
              <a:pathLst>
                <a:path w="113029" h="8890">
                  <a:moveTo>
                    <a:pt x="0" y="5447"/>
                  </a:moveTo>
                  <a:lnTo>
                    <a:pt x="17325" y="2293"/>
                  </a:lnTo>
                  <a:lnTo>
                    <a:pt x="30139" y="1783"/>
                  </a:lnTo>
                  <a:lnTo>
                    <a:pt x="51552" y="0"/>
                  </a:lnTo>
                  <a:lnTo>
                    <a:pt x="67640" y="1783"/>
                  </a:lnTo>
                  <a:lnTo>
                    <a:pt x="82967" y="4334"/>
                  </a:lnTo>
                  <a:lnTo>
                    <a:pt x="102153" y="7487"/>
                  </a:lnTo>
                  <a:lnTo>
                    <a:pt x="112723" y="8309"/>
                  </a:lnTo>
                </a:path>
              </a:pathLst>
            </a:custGeom>
            <a:ln w="3802">
              <a:solidFill>
                <a:srgbClr val="151616"/>
              </a:solidFill>
            </a:ln>
          </p:spPr>
          <p:txBody>
            <a:bodyPr wrap="square" lIns="0" tIns="0" rIns="0" bIns="0" rtlCol="0"/>
            <a:lstStyle/>
            <a:p>
              <a:endParaRPr dirty="0">
                <a:latin typeface="Montserrat" panose="00000500000000000000" pitchFamily="2" charset="0"/>
              </a:endParaRPr>
            </a:p>
          </p:txBody>
        </p:sp>
        <p:sp>
          <p:nvSpPr>
            <p:cNvPr id="56" name="object 65"/>
            <p:cNvSpPr/>
            <p:nvPr/>
          </p:nvSpPr>
          <p:spPr>
            <a:xfrm>
              <a:off x="3482881" y="1284418"/>
              <a:ext cx="23495" cy="215900"/>
            </a:xfrm>
            <a:custGeom>
              <a:avLst/>
              <a:gdLst/>
              <a:ahLst/>
              <a:cxnLst/>
              <a:rect l="l" t="t" r="r" b="b"/>
              <a:pathLst>
                <a:path w="23495" h="215900">
                  <a:moveTo>
                    <a:pt x="3514" y="0"/>
                  </a:moveTo>
                  <a:lnTo>
                    <a:pt x="3491" y="80305"/>
                  </a:lnTo>
                  <a:lnTo>
                    <a:pt x="0" y="157874"/>
                  </a:lnTo>
                  <a:lnTo>
                    <a:pt x="0" y="191437"/>
                  </a:lnTo>
                  <a:lnTo>
                    <a:pt x="0" y="208822"/>
                  </a:lnTo>
                  <a:lnTo>
                    <a:pt x="8128" y="214596"/>
                  </a:lnTo>
                  <a:lnTo>
                    <a:pt x="23213" y="215748"/>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57" name="object 66"/>
            <p:cNvSpPr/>
            <p:nvPr/>
          </p:nvSpPr>
          <p:spPr>
            <a:xfrm>
              <a:off x="3506094" y="1282324"/>
              <a:ext cx="27305" cy="218440"/>
            </a:xfrm>
            <a:custGeom>
              <a:avLst/>
              <a:gdLst/>
              <a:ahLst/>
              <a:cxnLst/>
              <a:rect l="l" t="t" r="r" b="b"/>
              <a:pathLst>
                <a:path w="27304" h="218440">
                  <a:moveTo>
                    <a:pt x="0" y="217843"/>
                  </a:moveTo>
                  <a:lnTo>
                    <a:pt x="9279" y="217843"/>
                  </a:lnTo>
                  <a:lnTo>
                    <a:pt x="10445" y="217843"/>
                  </a:lnTo>
                  <a:lnTo>
                    <a:pt x="11611" y="217843"/>
                  </a:lnTo>
                  <a:lnTo>
                    <a:pt x="18568" y="212064"/>
                  </a:lnTo>
                  <a:lnTo>
                    <a:pt x="18568" y="194698"/>
                  </a:lnTo>
                  <a:lnTo>
                    <a:pt x="18568" y="193531"/>
                  </a:lnTo>
                  <a:lnTo>
                    <a:pt x="19904" y="162807"/>
                  </a:lnTo>
                  <a:lnTo>
                    <a:pt x="22841" y="96335"/>
                  </a:lnTo>
                  <a:lnTo>
                    <a:pt x="25779" y="30077"/>
                  </a:lnTo>
                  <a:lnTo>
                    <a:pt x="27114"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58" name="object 67"/>
            <p:cNvSpPr/>
            <p:nvPr/>
          </p:nvSpPr>
          <p:spPr>
            <a:xfrm>
              <a:off x="3550320" y="1285099"/>
              <a:ext cx="24130" cy="221615"/>
            </a:xfrm>
            <a:custGeom>
              <a:avLst/>
              <a:gdLst/>
              <a:ahLst/>
              <a:cxnLst/>
              <a:rect l="l" t="t" r="r" b="b"/>
              <a:pathLst>
                <a:path w="24129" h="221615">
                  <a:moveTo>
                    <a:pt x="4053" y="0"/>
                  </a:moveTo>
                  <a:lnTo>
                    <a:pt x="2308" y="61459"/>
                  </a:lnTo>
                  <a:lnTo>
                    <a:pt x="0" y="203854"/>
                  </a:lnTo>
                  <a:lnTo>
                    <a:pt x="5792" y="214268"/>
                  </a:lnTo>
                  <a:lnTo>
                    <a:pt x="13913" y="217738"/>
                  </a:lnTo>
                  <a:lnTo>
                    <a:pt x="24115" y="221583"/>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59" name="object 68"/>
            <p:cNvSpPr/>
            <p:nvPr/>
          </p:nvSpPr>
          <p:spPr>
            <a:xfrm>
              <a:off x="3460953" y="1288681"/>
              <a:ext cx="13970" cy="213360"/>
            </a:xfrm>
            <a:custGeom>
              <a:avLst/>
              <a:gdLst/>
              <a:ahLst/>
              <a:cxnLst/>
              <a:rect l="l" t="t" r="r" b="b"/>
              <a:pathLst>
                <a:path w="13970" h="213359">
                  <a:moveTo>
                    <a:pt x="13918" y="0"/>
                  </a:moveTo>
                  <a:lnTo>
                    <a:pt x="8130" y="196800"/>
                  </a:lnTo>
                  <a:lnTo>
                    <a:pt x="6966" y="206046"/>
                  </a:lnTo>
                  <a:lnTo>
                    <a:pt x="0" y="212992"/>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60" name="object 69"/>
            <p:cNvSpPr/>
            <p:nvPr/>
          </p:nvSpPr>
          <p:spPr>
            <a:xfrm>
              <a:off x="3458184" y="1513277"/>
              <a:ext cx="111125" cy="21590"/>
            </a:xfrm>
            <a:custGeom>
              <a:avLst/>
              <a:gdLst/>
              <a:ahLst/>
              <a:cxnLst/>
              <a:rect l="l" t="t" r="r" b="b"/>
              <a:pathLst>
                <a:path w="111125" h="21590">
                  <a:moveTo>
                    <a:pt x="0" y="7132"/>
                  </a:moveTo>
                  <a:lnTo>
                    <a:pt x="11611" y="892"/>
                  </a:lnTo>
                  <a:lnTo>
                    <a:pt x="34824" y="0"/>
                  </a:lnTo>
                  <a:lnTo>
                    <a:pt x="61612" y="0"/>
                  </a:lnTo>
                  <a:lnTo>
                    <a:pt x="81238" y="3568"/>
                  </a:lnTo>
                  <a:lnTo>
                    <a:pt x="97306" y="9792"/>
                  </a:lnTo>
                  <a:lnTo>
                    <a:pt x="110701" y="21377"/>
                  </a:lnTo>
                </a:path>
              </a:pathLst>
            </a:custGeom>
            <a:ln w="3770">
              <a:solidFill>
                <a:srgbClr val="151616"/>
              </a:solidFill>
            </a:ln>
          </p:spPr>
          <p:txBody>
            <a:bodyPr wrap="square" lIns="0" tIns="0" rIns="0" bIns="0" rtlCol="0"/>
            <a:lstStyle/>
            <a:p>
              <a:endParaRPr dirty="0">
                <a:latin typeface="Montserrat" panose="00000500000000000000" pitchFamily="2" charset="0"/>
              </a:endParaRPr>
            </a:p>
          </p:txBody>
        </p:sp>
        <p:sp>
          <p:nvSpPr>
            <p:cNvPr id="61" name="object 70"/>
            <p:cNvSpPr/>
            <p:nvPr/>
          </p:nvSpPr>
          <p:spPr>
            <a:xfrm>
              <a:off x="3506958" y="1097250"/>
              <a:ext cx="49530" cy="76200"/>
            </a:xfrm>
            <a:custGeom>
              <a:avLst/>
              <a:gdLst/>
              <a:ahLst/>
              <a:cxnLst/>
              <a:rect l="l" t="t" r="r" b="b"/>
              <a:pathLst>
                <a:path w="49529" h="76200">
                  <a:moveTo>
                    <a:pt x="0" y="0"/>
                  </a:moveTo>
                  <a:lnTo>
                    <a:pt x="1785" y="73030"/>
                  </a:lnTo>
                  <a:lnTo>
                    <a:pt x="16876" y="71560"/>
                  </a:lnTo>
                  <a:lnTo>
                    <a:pt x="32965" y="73343"/>
                  </a:lnTo>
                  <a:lnTo>
                    <a:pt x="47580" y="75653"/>
                  </a:lnTo>
                  <a:lnTo>
                    <a:pt x="49374" y="1612"/>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62" name="object 71"/>
            <p:cNvSpPr/>
            <p:nvPr/>
          </p:nvSpPr>
          <p:spPr>
            <a:xfrm>
              <a:off x="3530389" y="933282"/>
              <a:ext cx="46990" cy="108585"/>
            </a:xfrm>
            <a:custGeom>
              <a:avLst/>
              <a:gdLst/>
              <a:ahLst/>
              <a:cxnLst/>
              <a:rect l="l" t="t" r="r" b="b"/>
              <a:pathLst>
                <a:path w="46989" h="108584">
                  <a:moveTo>
                    <a:pt x="0" y="0"/>
                  </a:moveTo>
                  <a:lnTo>
                    <a:pt x="0" y="108230"/>
                  </a:lnTo>
                  <a:lnTo>
                    <a:pt x="46498" y="10823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63" name="object 72"/>
            <p:cNvSpPr/>
            <p:nvPr/>
          </p:nvSpPr>
          <p:spPr>
            <a:xfrm>
              <a:off x="3530389" y="933282"/>
              <a:ext cx="46990" cy="108585"/>
            </a:xfrm>
            <a:custGeom>
              <a:avLst/>
              <a:gdLst/>
              <a:ahLst/>
              <a:cxnLst/>
              <a:rect l="l" t="t" r="r" b="b"/>
              <a:pathLst>
                <a:path w="46989" h="108584">
                  <a:moveTo>
                    <a:pt x="46498" y="108230"/>
                  </a:moveTo>
                  <a:lnTo>
                    <a:pt x="46498" y="0"/>
                  </a:lnTo>
                  <a:lnTo>
                    <a:pt x="0" y="0"/>
                  </a:lnTo>
                </a:path>
              </a:pathLst>
            </a:custGeom>
            <a:ln w="3175">
              <a:solidFill>
                <a:srgbClr val="151616"/>
              </a:solidFill>
            </a:ln>
          </p:spPr>
          <p:txBody>
            <a:bodyPr wrap="square" lIns="0" tIns="0" rIns="0" bIns="0" rtlCol="0"/>
            <a:lstStyle/>
            <a:p>
              <a:endParaRPr dirty="0">
                <a:latin typeface="Montserrat" panose="00000500000000000000" pitchFamily="2" charset="0"/>
              </a:endParaRPr>
            </a:p>
          </p:txBody>
        </p:sp>
        <p:sp>
          <p:nvSpPr>
            <p:cNvPr id="64" name="object 73"/>
            <p:cNvSpPr/>
            <p:nvPr/>
          </p:nvSpPr>
          <p:spPr>
            <a:xfrm>
              <a:off x="3576765" y="956177"/>
              <a:ext cx="1061085" cy="61594"/>
            </a:xfrm>
            <a:custGeom>
              <a:avLst/>
              <a:gdLst/>
              <a:ahLst/>
              <a:cxnLst/>
              <a:rect l="l" t="t" r="r" b="b"/>
              <a:pathLst>
                <a:path w="1061085" h="61594">
                  <a:moveTo>
                    <a:pt x="0" y="0"/>
                  </a:moveTo>
                  <a:lnTo>
                    <a:pt x="0" y="61037"/>
                  </a:lnTo>
                  <a:lnTo>
                    <a:pt x="1060620" y="61037"/>
                  </a:lnTo>
                </a:path>
              </a:pathLst>
            </a:custGeom>
            <a:ln w="3805">
              <a:solidFill>
                <a:srgbClr val="151616"/>
              </a:solidFill>
            </a:ln>
          </p:spPr>
          <p:txBody>
            <a:bodyPr wrap="square" lIns="0" tIns="0" rIns="0" bIns="0" rtlCol="0"/>
            <a:lstStyle/>
            <a:p>
              <a:endParaRPr dirty="0">
                <a:latin typeface="Montserrat" panose="00000500000000000000" pitchFamily="2" charset="0"/>
              </a:endParaRPr>
            </a:p>
          </p:txBody>
        </p:sp>
        <p:sp>
          <p:nvSpPr>
            <p:cNvPr id="65" name="object 74"/>
            <p:cNvSpPr/>
            <p:nvPr/>
          </p:nvSpPr>
          <p:spPr>
            <a:xfrm>
              <a:off x="3576765" y="956177"/>
              <a:ext cx="1061085" cy="61594"/>
            </a:xfrm>
            <a:custGeom>
              <a:avLst/>
              <a:gdLst/>
              <a:ahLst/>
              <a:cxnLst/>
              <a:rect l="l" t="t" r="r" b="b"/>
              <a:pathLst>
                <a:path w="1061085" h="61594">
                  <a:moveTo>
                    <a:pt x="1060620" y="61037"/>
                  </a:moveTo>
                  <a:lnTo>
                    <a:pt x="1060620" y="0"/>
                  </a:lnTo>
                  <a:lnTo>
                    <a:pt x="0" y="0"/>
                  </a:lnTo>
                </a:path>
              </a:pathLst>
            </a:custGeom>
            <a:ln w="3805">
              <a:solidFill>
                <a:srgbClr val="151616"/>
              </a:solidFill>
            </a:ln>
          </p:spPr>
          <p:txBody>
            <a:bodyPr wrap="square" lIns="0" tIns="0" rIns="0" bIns="0" rtlCol="0"/>
            <a:lstStyle/>
            <a:p>
              <a:endParaRPr dirty="0">
                <a:latin typeface="Montserrat" panose="00000500000000000000" pitchFamily="2" charset="0"/>
              </a:endParaRPr>
            </a:p>
          </p:txBody>
        </p:sp>
      </p:grpSp>
    </p:spTree>
    <p:extLst>
      <p:ext uri="{BB962C8B-B14F-4D97-AF65-F5344CB8AC3E}">
        <p14:creationId xmlns:p14="http://schemas.microsoft.com/office/powerpoint/2010/main" val="165845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636C966-2A2F-6FAB-A05A-074CC52C74B2}"/>
              </a:ext>
            </a:extLst>
          </p:cNvPr>
          <p:cNvSpPr>
            <a:spLocks noGrp="1"/>
          </p:cNvSpPr>
          <p:nvPr>
            <p:ph type="sldNum" sz="quarter" idx="12"/>
          </p:nvPr>
        </p:nvSpPr>
        <p:spPr/>
        <p:txBody>
          <a:bodyPr/>
          <a:lstStyle/>
          <a:p>
            <a:fld id="{8B0EC2CE-8E64-4AD8-9BEC-4EB755251C29}" type="slidenum">
              <a:rPr lang="es-CO" smtClean="0"/>
              <a:t>3</a:t>
            </a:fld>
            <a:endParaRPr lang="es-CO"/>
          </a:p>
        </p:txBody>
      </p:sp>
      <p:sp>
        <p:nvSpPr>
          <p:cNvPr id="9" name="Rectángulo: esquinas redondeadas 8">
            <a:extLst>
              <a:ext uri="{FF2B5EF4-FFF2-40B4-BE49-F238E27FC236}">
                <a16:creationId xmlns:a16="http://schemas.microsoft.com/office/drawing/2014/main" id="{4129D71A-4DF9-9AF7-B757-621C6D7951F7}"/>
              </a:ext>
            </a:extLst>
          </p:cNvPr>
          <p:cNvSpPr/>
          <p:nvPr/>
        </p:nvSpPr>
        <p:spPr>
          <a:xfrm>
            <a:off x="319240" y="321837"/>
            <a:ext cx="1562749" cy="2089489"/>
          </a:xfrm>
          <a:prstGeom prst="roundRect">
            <a:avLst>
              <a:gd name="adj" fmla="val 137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CO" sz="913"/>
          </a:p>
        </p:txBody>
      </p:sp>
      <p:graphicFrame>
        <p:nvGraphicFramePr>
          <p:cNvPr id="10" name="Tabla 9">
            <a:extLst>
              <a:ext uri="{FF2B5EF4-FFF2-40B4-BE49-F238E27FC236}">
                <a16:creationId xmlns:a16="http://schemas.microsoft.com/office/drawing/2014/main" id="{3DD63A58-2084-BCE8-0660-7E96EC2AEC81}"/>
              </a:ext>
            </a:extLst>
          </p:cNvPr>
          <p:cNvGraphicFramePr>
            <a:graphicFrameLocks noGrp="1"/>
          </p:cNvGraphicFramePr>
          <p:nvPr/>
        </p:nvGraphicFramePr>
        <p:xfrm>
          <a:off x="1980096" y="171962"/>
          <a:ext cx="2921952" cy="3005182"/>
        </p:xfrm>
        <a:graphic>
          <a:graphicData uri="http://schemas.openxmlformats.org/drawingml/2006/table">
            <a:tbl>
              <a:tblPr firstRow="1" firstCol="1" bandRow="1"/>
              <a:tblGrid>
                <a:gridCol w="1273452">
                  <a:extLst>
                    <a:ext uri="{9D8B030D-6E8A-4147-A177-3AD203B41FA5}">
                      <a16:colId xmlns:a16="http://schemas.microsoft.com/office/drawing/2014/main" val="20000"/>
                    </a:ext>
                  </a:extLst>
                </a:gridCol>
                <a:gridCol w="332809">
                  <a:extLst>
                    <a:ext uri="{9D8B030D-6E8A-4147-A177-3AD203B41FA5}">
                      <a16:colId xmlns:a16="http://schemas.microsoft.com/office/drawing/2014/main" val="20001"/>
                    </a:ext>
                  </a:extLst>
                </a:gridCol>
                <a:gridCol w="1315691">
                  <a:extLst>
                    <a:ext uri="{9D8B030D-6E8A-4147-A177-3AD203B41FA5}">
                      <a16:colId xmlns:a16="http://schemas.microsoft.com/office/drawing/2014/main" val="1422387740"/>
                    </a:ext>
                  </a:extLst>
                </a:gridCol>
              </a:tblGrid>
              <a:tr h="160835">
                <a:tc>
                  <a:txBody>
                    <a:bodyPr/>
                    <a:lstStyle/>
                    <a:p>
                      <a:pPr>
                        <a:lnSpc>
                          <a:spcPct val="107000"/>
                        </a:lnSpc>
                        <a:spcAft>
                          <a:spcPts val="0"/>
                        </a:spcAft>
                      </a:pPr>
                      <a:endParaRPr lang="es-ES" sz="700">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endParaRPr lang="es-CO" sz="700"/>
                    </a:p>
                  </a:txBody>
                  <a:tcPr marL="44891" marR="44891"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CO" sz="1300"/>
                    </a:p>
                  </a:txBody>
                  <a:tcPr marL="83856" marR="83856"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7251">
                <a:tc gridSpan="3">
                  <a:txBody>
                    <a:bodyPr/>
                    <a:lstStyle/>
                    <a:p>
                      <a:pPr algn="ctr">
                        <a:lnSpc>
                          <a:spcPct val="107000"/>
                        </a:lnSpc>
                        <a:spcAft>
                          <a:spcPts val="0"/>
                        </a:spcAft>
                      </a:pPr>
                      <a:r>
                        <a:rPr lang="es-ES" sz="700" b="1" i="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Información sobre las llantas de su vehículo</a:t>
                      </a:r>
                      <a:endParaRPr lang="es-CO" sz="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pPr algn="ctr">
                        <a:lnSpc>
                          <a:spcPct val="107000"/>
                        </a:lnSpc>
                        <a:spcAft>
                          <a:spcPts val="0"/>
                        </a:spcAft>
                      </a:pPr>
                      <a:endParaRPr lang="es-CO"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856" marR="83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038">
                <a:tc gridSpan="2">
                  <a:txBody>
                    <a:bodyPr/>
                    <a:lstStyle/>
                    <a:p>
                      <a:pPr algn="ctr">
                        <a:lnSpc>
                          <a:spcPct val="107000"/>
                        </a:lnSpc>
                        <a:spcAft>
                          <a:spcPts val="0"/>
                        </a:spcAft>
                      </a:pPr>
                      <a:r>
                        <a:rPr lang="es-ES" sz="700" i="1">
                          <a:effectLst/>
                          <a:latin typeface="Calibri" panose="020F0502020204030204" pitchFamily="34" charset="0"/>
                          <a:ea typeface="Calibri" panose="020F0502020204030204" pitchFamily="34" charset="0"/>
                          <a:cs typeface="Times New Roman" panose="02020603050405020304" pitchFamily="18" charset="0"/>
                        </a:rPr>
                        <a:t>Dimensiones llanta delantera</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r>
                        <a:rPr lang="es-CO"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XX/XX X-XX</a:t>
                      </a:r>
                    </a:p>
                  </a:txBody>
                  <a:tcPr marL="83856" marR="83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O" sz="7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4.00 - 8 </a:t>
                      </a:r>
                    </a:p>
                  </a:txBody>
                  <a:tcPr marL="44891" marR="44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740">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700" i="1" dirty="0">
                          <a:effectLst/>
                          <a:latin typeface="Calibri" panose="020F0502020204030204" pitchFamily="34" charset="0"/>
                          <a:ea typeface="Calibri" panose="020F0502020204030204" pitchFamily="34" charset="0"/>
                          <a:cs typeface="Times New Roman" panose="02020603050405020304" pitchFamily="18" charset="0"/>
                        </a:rPr>
                        <a:t>Dimensiones llanta trasera</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8951" marR="48951" marT="24476" marB="24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CO"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4.00D - 8</a:t>
                      </a:r>
                    </a:p>
                  </a:txBody>
                  <a:tcPr marL="44891" marR="448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4679441"/>
                  </a:ext>
                </a:extLst>
              </a:tr>
              <a:tr h="1446638">
                <a:tc gridSpan="3">
                  <a:txBody>
                    <a:bodyPr/>
                    <a:lstStyle/>
                    <a:p>
                      <a:pPr marL="0" indent="0" algn="just">
                        <a:lnSpc>
                          <a:spcPct val="107000"/>
                        </a:lnSpc>
                        <a:spcAft>
                          <a:spcPts val="0"/>
                        </a:spcAft>
                      </a:pP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a:p>
                      <a:pPr marL="179388" marR="0" lvl="0" indent="0" algn="just" defTabSz="539750" rtl="0" eaLnBrk="1" fontAlgn="auto" latinLnBrk="0" hangingPunct="1">
                        <a:lnSpc>
                          <a:spcPct val="107000"/>
                        </a:lnSpc>
                        <a:spcBef>
                          <a:spcPts val="0"/>
                        </a:spcBef>
                        <a:spcAft>
                          <a:spcPts val="0"/>
                        </a:spcAft>
                        <a:buClrTx/>
                        <a:buSzTx/>
                        <a:buFontTx/>
                        <a:buNone/>
                        <a:tabLst/>
                        <a:defRPr/>
                      </a:pPr>
                      <a:r>
                        <a:rPr lang="es-CO" sz="700" dirty="0"/>
                        <a:t>Para obtener una interpretación detallada de la nomenclatura de las llantas de tu vehículo, le invitamos a escanear el código QR que se muestra en esta página o visitar el enlace </a:t>
                      </a:r>
                      <a:r>
                        <a:rPr lang="es-CO" sz="700" i="1" dirty="0">
                          <a:hlinkClick r:id="rId2"/>
                        </a:rPr>
                        <a:t>https://bit.ly/llantas-certificadas?r=qr</a:t>
                      </a:r>
                      <a:r>
                        <a:rPr lang="es-CO" sz="700" i="1" dirty="0"/>
                        <a:t>, </a:t>
                      </a:r>
                      <a:r>
                        <a:rPr lang="es-CO" sz="700" i="0" dirty="0"/>
                        <a:t>el cual </a:t>
                      </a:r>
                      <a:r>
                        <a:rPr lang="es-CO" sz="700" dirty="0"/>
                        <a:t>le llevará a una guía completa que explica cada uno de los números y letras presentes en las llantas, ayudándole a entender sus especificaciones, como dimensiones, índice de carga, índice de velocidad y otros datos importantes.</a:t>
                      </a:r>
                      <a:endParaRPr lang="es-CO" sz="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428" marR="192722" marT="73428" marB="192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pPr marL="179388" marR="0" lvl="0" indent="0" algn="just" defTabSz="539750" rtl="0" eaLnBrk="1" fontAlgn="auto" latinLnBrk="0" hangingPunct="1">
                        <a:lnSpc>
                          <a:spcPct val="107000"/>
                        </a:lnSpc>
                        <a:spcBef>
                          <a:spcPts val="0"/>
                        </a:spcBef>
                        <a:spcAft>
                          <a:spcPts val="0"/>
                        </a:spcAft>
                        <a:buClrTx/>
                        <a:buSzTx/>
                        <a:buFontTx/>
                        <a:buNone/>
                        <a:tabLst/>
                        <a:defRPr/>
                      </a:pPr>
                      <a:endParaRPr lang="es-CO"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360000" marT="137160" marB="360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0245">
                <a:tc gridSpan="3">
                  <a:txBody>
                    <a:bodyPr/>
                    <a:lstStyle/>
                    <a:p>
                      <a:pPr algn="just">
                        <a:lnSpc>
                          <a:spcPct val="107000"/>
                        </a:lnSpc>
                        <a:spcAft>
                          <a:spcPts val="0"/>
                        </a:spcAft>
                      </a:pPr>
                      <a:r>
                        <a:rPr lang="es-ES" sz="400">
                          <a:effectLst/>
                          <a:latin typeface="Calibri" panose="020F0502020204030204" pitchFamily="34" charset="0"/>
                          <a:ea typeface="Calibri" panose="020F0502020204030204" pitchFamily="34" charset="0"/>
                          <a:cs typeface="Times New Roman" panose="02020603050405020304" pitchFamily="18" charset="0"/>
                        </a:rPr>
                        <a:t>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pPr algn="just">
                        <a:lnSpc>
                          <a:spcPct val="107000"/>
                        </a:lnSpc>
                        <a:spcAft>
                          <a:spcPts val="0"/>
                        </a:spcAft>
                      </a:pPr>
                      <a:endParaRPr lang="es-CO" sz="1300">
                        <a:effectLst/>
                        <a:latin typeface="Calibri" panose="020F0502020204030204" pitchFamily="34" charset="0"/>
                        <a:ea typeface="Calibri" panose="020F0502020204030204" pitchFamily="34" charset="0"/>
                        <a:cs typeface="Times New Roman" panose="02020603050405020304" pitchFamily="18" charset="0"/>
                      </a:endParaRPr>
                    </a:p>
                  </a:txBody>
                  <a:tcPr marL="83856" marR="8385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23600">
                <a:tc gridSpan="3">
                  <a:txBody>
                    <a:bodyPr/>
                    <a:lstStyle/>
                    <a:p>
                      <a:pPr algn="just">
                        <a:lnSpc>
                          <a:spcPct val="107000"/>
                        </a:lnSpc>
                        <a:spcAft>
                          <a:spcPts val="0"/>
                        </a:spcAft>
                      </a:pP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nchor="ctr">
                    <a:lnL>
                      <a:noFill/>
                    </a:lnL>
                    <a:lnR>
                      <a:noFill/>
                    </a:lnR>
                    <a:lnT>
                      <a:noFill/>
                    </a:lnT>
                    <a:lnB>
                      <a:noFill/>
                    </a:lnB>
                  </a:tcPr>
                </a:tc>
                <a:tc hMerge="1">
                  <a:txBody>
                    <a:bodyPr/>
                    <a:lstStyle/>
                    <a:p>
                      <a:endParaRPr lang="es-CO"/>
                    </a:p>
                  </a:txBody>
                  <a:tcPr/>
                </a:tc>
                <a:tc hMerge="1">
                  <a:txBody>
                    <a:bodyPr/>
                    <a:lstStyle/>
                    <a:p>
                      <a:pPr algn="just">
                        <a:lnSpc>
                          <a:spcPct val="107000"/>
                        </a:lnSpc>
                        <a:spcAft>
                          <a:spcPts val="0"/>
                        </a:spcAft>
                      </a:pPr>
                      <a:endParaRPr lang="es-CO" sz="1300">
                        <a:effectLst/>
                        <a:latin typeface="Calibri" panose="020F0502020204030204" pitchFamily="34" charset="0"/>
                        <a:ea typeface="Calibri" panose="020F0502020204030204" pitchFamily="34" charset="0"/>
                        <a:cs typeface="Times New Roman" panose="02020603050405020304" pitchFamily="18" charset="0"/>
                      </a:endParaRPr>
                    </a:p>
                  </a:txBody>
                  <a:tcPr marL="83856" marR="83856" marT="0" marB="0" anchor="ctr">
                    <a:lnL>
                      <a:noFill/>
                    </a:lnL>
                    <a:lnR>
                      <a:noFill/>
                    </a:lnR>
                    <a:lnT>
                      <a:noFill/>
                    </a:lnT>
                    <a:lnB>
                      <a:noFill/>
                    </a:lnB>
                  </a:tcPr>
                </a:tc>
                <a:extLst>
                  <a:ext uri="{0D108BD9-81ED-4DB2-BD59-A6C34878D82A}">
                    <a16:rowId xmlns:a16="http://schemas.microsoft.com/office/drawing/2014/main" val="10007"/>
                  </a:ext>
                </a:extLst>
              </a:tr>
              <a:tr h="160835">
                <a:tc gridSpan="3">
                  <a:txBody>
                    <a:bodyPr/>
                    <a:lstStyle/>
                    <a:p>
                      <a:pPr algn="r">
                        <a:lnSpc>
                          <a:spcPct val="107000"/>
                        </a:lnSpc>
                        <a:spcAft>
                          <a:spcPts val="0"/>
                        </a:spcAft>
                      </a:pP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91" marR="44891" marT="0" marB="0" anchor="b">
                    <a:lnL>
                      <a:noFill/>
                    </a:lnL>
                    <a:lnR>
                      <a:noFill/>
                    </a:lnR>
                    <a:lnT>
                      <a:noFill/>
                    </a:lnT>
                    <a:lnB>
                      <a:noFill/>
                    </a:lnB>
                  </a:tcPr>
                </a:tc>
                <a:tc hMerge="1">
                  <a:txBody>
                    <a:bodyPr/>
                    <a:lstStyle/>
                    <a:p>
                      <a:endParaRPr lang="es-CO"/>
                    </a:p>
                  </a:txBody>
                  <a:tcPr/>
                </a:tc>
                <a:tc hMerge="1">
                  <a:txBody>
                    <a:bodyPr/>
                    <a:lstStyle/>
                    <a:p>
                      <a:pPr algn="r">
                        <a:lnSpc>
                          <a:spcPct val="107000"/>
                        </a:lnSpc>
                        <a:spcAft>
                          <a:spcPts val="0"/>
                        </a:spcAft>
                      </a:pPr>
                      <a:endParaRPr lang="es-CO" sz="1300">
                        <a:effectLst/>
                        <a:latin typeface="Calibri" panose="020F0502020204030204" pitchFamily="34" charset="0"/>
                        <a:ea typeface="Calibri" panose="020F0502020204030204" pitchFamily="34" charset="0"/>
                        <a:cs typeface="Times New Roman" panose="02020603050405020304" pitchFamily="18" charset="0"/>
                      </a:endParaRPr>
                    </a:p>
                  </a:txBody>
                  <a:tcPr marL="83856" marR="83856" marT="0"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11" name="Rectángulo: esquinas redondeadas 8">
            <a:extLst>
              <a:ext uri="{FF2B5EF4-FFF2-40B4-BE49-F238E27FC236}">
                <a16:creationId xmlns:a16="http://schemas.microsoft.com/office/drawing/2014/main" id="{9660072F-AE1C-FBAC-C674-E051AC169AD3}"/>
              </a:ext>
            </a:extLst>
          </p:cNvPr>
          <p:cNvSpPr/>
          <p:nvPr/>
        </p:nvSpPr>
        <p:spPr>
          <a:xfrm>
            <a:off x="319240" y="2592017"/>
            <a:ext cx="4582808" cy="9318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8282" tIns="69141" rIns="138282" bIns="69141" numCol="1" spcCol="0" rtlCol="0" fromWordArt="0" anchor="ctr" anchorCtr="0" forceAA="0" compatLnSpc="1">
            <a:prstTxWarp prst="textNoShape">
              <a:avLst/>
            </a:prstTxWarp>
            <a:noAutofit/>
          </a:bodyPr>
          <a:lstStyle/>
          <a:p>
            <a:pPr algn="just">
              <a:lnSpc>
                <a:spcPct val="107000"/>
              </a:lnSpc>
              <a:spcAft>
                <a:spcPts val="1210"/>
              </a:spcAft>
            </a:pPr>
            <a:r>
              <a:rPr lang="es-CO" sz="913" dirty="0">
                <a:solidFill>
                  <a:srgbClr val="000000"/>
                </a:solidFill>
                <a:ea typeface="Calibri" panose="020F0502020204030204" pitchFamily="34" charset="0"/>
                <a:cs typeface="Times New Roman" panose="02020603050405020304" pitchFamily="18" charset="0"/>
              </a:rPr>
              <a:t>AUTECO y el fabricante recomiendan asegurarse de utilizar llantas que cumplan con las especificaciones técnicas de su motocicleta, como el tamaño, la carga máxima y el tipo de labrado adecuado para su estilo de conducción y las condiciones de la carretera. Llantas mal seleccionadas y/o en malas condiciones, pueden comprometer la maniobrabilidad y seguridad del vehículo, así como afectar el desempeño de otros sistemas como el ABS</a:t>
            </a:r>
          </a:p>
        </p:txBody>
      </p:sp>
      <p:grpSp>
        <p:nvGrpSpPr>
          <p:cNvPr id="12" name="Grupo 11">
            <a:extLst>
              <a:ext uri="{FF2B5EF4-FFF2-40B4-BE49-F238E27FC236}">
                <a16:creationId xmlns:a16="http://schemas.microsoft.com/office/drawing/2014/main" id="{A4B3E1E7-6085-2C31-23F6-C3FBB5B31E41}"/>
              </a:ext>
            </a:extLst>
          </p:cNvPr>
          <p:cNvGrpSpPr/>
          <p:nvPr/>
        </p:nvGrpSpPr>
        <p:grpSpPr>
          <a:xfrm>
            <a:off x="456943" y="407510"/>
            <a:ext cx="1304683" cy="1999484"/>
            <a:chOff x="1869652" y="725441"/>
            <a:chExt cx="2626934" cy="4025893"/>
          </a:xfrm>
        </p:grpSpPr>
        <p:sp>
          <p:nvSpPr>
            <p:cNvPr id="13" name="CuadroTexto 12">
              <a:extLst>
                <a:ext uri="{FF2B5EF4-FFF2-40B4-BE49-F238E27FC236}">
                  <a16:creationId xmlns:a16="http://schemas.microsoft.com/office/drawing/2014/main" id="{0A0EE75C-4C02-2727-1483-C4B27A41C9AE}"/>
                </a:ext>
              </a:extLst>
            </p:cNvPr>
            <p:cNvSpPr txBox="1"/>
            <p:nvPr/>
          </p:nvSpPr>
          <p:spPr>
            <a:xfrm>
              <a:off x="1869652" y="3433959"/>
              <a:ext cx="2626934" cy="1317375"/>
            </a:xfrm>
            <a:prstGeom prst="rect">
              <a:avLst/>
            </a:prstGeom>
            <a:noFill/>
          </p:spPr>
          <p:txBody>
            <a:bodyPr wrap="square" rtlCol="0">
              <a:spAutoFit/>
            </a:bodyPr>
            <a:lstStyle/>
            <a:p>
              <a:pPr algn="ctr"/>
              <a:r>
                <a:rPr lang="es-CO" sz="913">
                  <a:solidFill>
                    <a:schemeClr val="bg1"/>
                  </a:solidFill>
                </a:rPr>
                <a:t>ESCANÉAME</a:t>
              </a:r>
            </a:p>
            <a:p>
              <a:pPr algn="ctr"/>
              <a:endParaRPr lang="es-CO" sz="913">
                <a:solidFill>
                  <a:schemeClr val="bg1"/>
                </a:solidFill>
              </a:endParaRPr>
            </a:p>
            <a:p>
              <a:pPr algn="ctr"/>
              <a:r>
                <a:rPr lang="es-CO" sz="913">
                  <a:solidFill>
                    <a:schemeClr val="bg1"/>
                  </a:solidFill>
                </a:rPr>
                <a:t>https://bit.ly/llantas-certificadas?r=qr</a:t>
              </a:r>
            </a:p>
          </p:txBody>
        </p:sp>
        <p:pic>
          <p:nvPicPr>
            <p:cNvPr id="14" name="Imagen 13" descr="Código QR&#10;&#10;Descripción generada automáticamente">
              <a:extLst>
                <a:ext uri="{FF2B5EF4-FFF2-40B4-BE49-F238E27FC236}">
                  <a16:creationId xmlns:a16="http://schemas.microsoft.com/office/drawing/2014/main" id="{D4617DF8-5CAF-1498-53CB-0EBA87EEC7DD}"/>
                </a:ext>
              </a:extLst>
            </p:cNvPr>
            <p:cNvPicPr>
              <a:picLocks noChangeAspect="1"/>
            </p:cNvPicPr>
            <p:nvPr/>
          </p:nvPicPr>
          <p:blipFill>
            <a:blip r:embed="rId3" cstate="print">
              <a:extLst>
                <a:ext uri="{28A0092B-C50C-407E-A947-70E740481C1C}">
                  <a14:useLocalDpi xmlns:a14="http://schemas.microsoft.com/office/drawing/2010/main" val="0"/>
                </a:ext>
              </a:extLst>
            </a:blip>
            <a:srcRect l="4598" t="4811" r="4698" b="4695"/>
            <a:stretch/>
          </p:blipFill>
          <p:spPr>
            <a:xfrm>
              <a:off x="1869652" y="725441"/>
              <a:ext cx="2626934" cy="2675340"/>
            </a:xfrm>
            <a:prstGeom prst="roundRect">
              <a:avLst>
                <a:gd name="adj" fmla="val 1228"/>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253217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6753"/>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SISTEMA DE AUDIO</a:t>
            </a:r>
          </a:p>
        </p:txBody>
      </p:sp>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20955" algn="just">
              <a:spcBef>
                <a:spcPts val="459"/>
              </a:spcBef>
            </a:pPr>
            <a:r>
              <a:rPr lang="es-MX" sz="700" dirty="0">
                <a:solidFill>
                  <a:srgbClr val="231F20"/>
                </a:solidFill>
                <a:latin typeface="Montserrat" panose="00000500000000000000" pitchFamily="2" charset="0"/>
                <a:cs typeface="Calibri"/>
              </a:rPr>
              <a:t>El Vehículo cuenta con un sistema de audio integrado que le permite sintonizar emisoras de FM y reproducir música desde una memoria USB o conectando un dispositivo  mediante el cable auxiliar (3.5 mm).</a:t>
            </a: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a:p>
            <a:pPr marL="12700" marR="5080" algn="just">
              <a:spcBef>
                <a:spcPts val="459"/>
              </a:spcBef>
            </a:pPr>
            <a:r>
              <a:rPr lang="es-MX" sz="800" b="1" dirty="0">
                <a:solidFill>
                  <a:srgbClr val="231F20"/>
                </a:solidFill>
                <a:latin typeface="Montserrat" panose="00000500000000000000" pitchFamily="2" charset="0"/>
                <a:cs typeface="Calibri"/>
              </a:rPr>
              <a:t>BOTONES:</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Encendido (ON / OFF)</a:t>
            </a:r>
          </a:p>
          <a:p>
            <a:pPr marL="269875" marR="5080" lvl="1" algn="just">
              <a:spcBef>
                <a:spcPts val="459"/>
              </a:spcBef>
            </a:pPr>
            <a:r>
              <a:rPr lang="es-MX" sz="700" dirty="0">
                <a:solidFill>
                  <a:srgbClr val="231F20"/>
                </a:solidFill>
                <a:latin typeface="Montserrat" panose="00000500000000000000" pitchFamily="2" charset="0"/>
                <a:cs typeface="Calibri"/>
              </a:rPr>
              <a:t>Con el sistema apagado presione 1 vez para encender, por defecto el sistema enciende en modo MP3.</a:t>
            </a:r>
          </a:p>
          <a:p>
            <a:pPr marL="269875" marR="5080" lvl="1" algn="just">
              <a:spcBef>
                <a:spcPts val="459"/>
              </a:spcBef>
            </a:pPr>
            <a:r>
              <a:rPr lang="es-MX" sz="700" dirty="0">
                <a:solidFill>
                  <a:srgbClr val="231F20"/>
                </a:solidFill>
                <a:latin typeface="Montserrat" panose="00000500000000000000" pitchFamily="2" charset="0"/>
                <a:cs typeface="Calibri"/>
              </a:rPr>
              <a:t>Para ingresar en el modo radio FM presione  1 vez para o presione 2 veces para apagar el sistema.</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Adelante:</a:t>
            </a:r>
          </a:p>
          <a:p>
            <a:pPr marL="498475" marR="5080" lvl="1" indent="-228600" algn="just">
              <a:spcBef>
                <a:spcPts val="459"/>
              </a:spcBef>
              <a:buFont typeface="Arial" panose="020B0604020202020204" pitchFamily="34" charset="0"/>
              <a:buChar char="•"/>
            </a:pPr>
            <a:r>
              <a:rPr lang="es-MX" sz="700" dirty="0">
                <a:solidFill>
                  <a:srgbClr val="231F20"/>
                </a:solidFill>
                <a:latin typeface="Montserrat" panose="00000500000000000000" pitchFamily="2" charset="0"/>
                <a:cs typeface="Calibri"/>
              </a:rPr>
              <a:t>En el modo MP3, presione para pasar a la siguiente canción o presione sostenidamente  para adelantar rápidamente las  canciones.</a:t>
            </a:r>
          </a:p>
          <a:p>
            <a:pPr marL="498475" marR="5080" lvl="1" indent="-228600" algn="just">
              <a:spcBef>
                <a:spcPts val="459"/>
              </a:spcBef>
              <a:buFont typeface="Arial" panose="020B0604020202020204" pitchFamily="34" charset="0"/>
              <a:buChar char="•"/>
            </a:pPr>
            <a:r>
              <a:rPr lang="es-MX" sz="700" dirty="0">
                <a:solidFill>
                  <a:srgbClr val="231F20"/>
                </a:solidFill>
                <a:latin typeface="Montserrat" panose="00000500000000000000" pitchFamily="2" charset="0"/>
                <a:cs typeface="Calibri"/>
              </a:rPr>
              <a:t>En el modo radio FM, presione para pasar a la siguiente emisora.</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Reproducir/Pausa (No funciona en radio FM)</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Atrás:</a:t>
            </a:r>
          </a:p>
          <a:p>
            <a:pPr marL="498475" marR="5080" lvl="1" indent="-228600" algn="just">
              <a:spcBef>
                <a:spcPts val="459"/>
              </a:spcBef>
              <a:buFont typeface="Arial" panose="020B0604020202020204" pitchFamily="34" charset="0"/>
              <a:buChar char="•"/>
            </a:pPr>
            <a:r>
              <a:rPr lang="es-MX" sz="700" dirty="0">
                <a:solidFill>
                  <a:srgbClr val="231F20"/>
                </a:solidFill>
                <a:latin typeface="Montserrat" panose="00000500000000000000" pitchFamily="2" charset="0"/>
                <a:cs typeface="Calibri"/>
              </a:rPr>
              <a:t>En el modo MP3, presione para pasar a la canción previa o presione sostenidamente  para retroceder entre canciones rápidamente.</a:t>
            </a:r>
          </a:p>
          <a:p>
            <a:pPr marL="498475" marR="5080" lvl="1" indent="-228600" algn="just">
              <a:spcBef>
                <a:spcPts val="459"/>
              </a:spcBef>
              <a:buFont typeface="Arial" panose="020B0604020202020204" pitchFamily="34" charset="0"/>
              <a:buChar char="•"/>
            </a:pPr>
            <a:r>
              <a:rPr lang="es-MX" sz="700" dirty="0">
                <a:solidFill>
                  <a:srgbClr val="231F20"/>
                </a:solidFill>
                <a:latin typeface="Montserrat" panose="00000500000000000000" pitchFamily="2" charset="0"/>
                <a:cs typeface="Calibri"/>
              </a:rPr>
              <a:t>En el modo radio FM, presione para pasar a la emisora previa.</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Disminuir volumen</a:t>
            </a:r>
          </a:p>
          <a:p>
            <a:pPr marL="241300" marR="5080" indent="-228600" algn="just">
              <a:spcBef>
                <a:spcPts val="459"/>
              </a:spcBef>
              <a:buFont typeface="+mj-lt"/>
              <a:buAutoNum type="arabicPeriod"/>
            </a:pPr>
            <a:r>
              <a:rPr lang="es-MX" sz="700" dirty="0">
                <a:solidFill>
                  <a:srgbClr val="231F20"/>
                </a:solidFill>
                <a:latin typeface="Montserrat" panose="00000500000000000000" pitchFamily="2" charset="0"/>
                <a:cs typeface="Calibri"/>
              </a:rPr>
              <a:t>Aumentar volumen</a:t>
            </a:r>
          </a:p>
          <a:p>
            <a:pPr marL="12700" marR="5080" algn="just">
              <a:spcBef>
                <a:spcPts val="459"/>
              </a:spcBef>
            </a:pPr>
            <a:r>
              <a:rPr lang="es-MX" sz="800" b="1" dirty="0">
                <a:solidFill>
                  <a:srgbClr val="231F20"/>
                </a:solidFill>
                <a:latin typeface="Montserrat" panose="00000500000000000000" pitchFamily="2" charset="0"/>
                <a:cs typeface="Calibri"/>
              </a:rPr>
              <a:t>NOTA:</a:t>
            </a:r>
          </a:p>
          <a:p>
            <a:pPr marL="12700" marR="5080" algn="just">
              <a:spcBef>
                <a:spcPts val="459"/>
              </a:spcBef>
            </a:pPr>
            <a:r>
              <a:rPr lang="es-MX" sz="700" dirty="0">
                <a:solidFill>
                  <a:srgbClr val="231F20"/>
                </a:solidFill>
                <a:latin typeface="Montserrat" panose="00000500000000000000" pitchFamily="2" charset="0"/>
                <a:cs typeface="Calibri"/>
              </a:rPr>
              <a:t>Conecte y desconecte la memoria USB con el interruptor de encendido en posición OFF para evitar daños en el sistema.</a:t>
            </a:r>
          </a:p>
          <a:p>
            <a:pPr marL="12700" marR="5080" algn="just">
              <a:spcBef>
                <a:spcPts val="459"/>
              </a:spcBef>
            </a:pPr>
            <a:r>
              <a:rPr lang="es-MX" sz="700" dirty="0">
                <a:solidFill>
                  <a:srgbClr val="231F20"/>
                </a:solidFill>
                <a:latin typeface="Montserrat" panose="00000500000000000000" pitchFamily="2" charset="0"/>
                <a:cs typeface="Calibri"/>
              </a:rPr>
              <a:t>No use el sistema de audio cuando el Vehículo esta apagado, esto podría descargar la batería.</a:t>
            </a:r>
          </a:p>
        </p:txBody>
      </p:sp>
      <p:grpSp>
        <p:nvGrpSpPr>
          <p:cNvPr id="4" name="3 Grupo"/>
          <p:cNvGrpSpPr>
            <a:grpSpLocks noChangeAspect="1"/>
          </p:cNvGrpSpPr>
          <p:nvPr/>
        </p:nvGrpSpPr>
        <p:grpSpPr>
          <a:xfrm>
            <a:off x="634820" y="1036361"/>
            <a:ext cx="1512000" cy="1100710"/>
            <a:chOff x="450404" y="1097831"/>
            <a:chExt cx="1691990" cy="123173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428" y="1097831"/>
              <a:ext cx="1260000" cy="123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bject 14"/>
            <p:cNvSpPr/>
            <p:nvPr/>
          </p:nvSpPr>
          <p:spPr>
            <a:xfrm>
              <a:off x="2016229" y="1635776"/>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1</a:t>
              </a:r>
              <a:endParaRPr sz="800" dirty="0">
                <a:latin typeface="Montserrat" panose="00000500000000000000" pitchFamily="2" charset="0"/>
              </a:endParaRPr>
            </a:p>
          </p:txBody>
        </p:sp>
        <p:cxnSp>
          <p:nvCxnSpPr>
            <p:cNvPr id="68" name="67 Conector recto"/>
            <p:cNvCxnSpPr/>
            <p:nvPr/>
          </p:nvCxnSpPr>
          <p:spPr>
            <a:xfrm flipH="1">
              <a:off x="1478131" y="1699411"/>
              <a:ext cx="54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bject 14"/>
            <p:cNvSpPr/>
            <p:nvPr/>
          </p:nvSpPr>
          <p:spPr>
            <a:xfrm>
              <a:off x="2016229" y="1788176"/>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2</a:t>
              </a:r>
              <a:endParaRPr sz="800" dirty="0">
                <a:latin typeface="Montserrat" panose="00000500000000000000" pitchFamily="2" charset="0"/>
              </a:endParaRPr>
            </a:p>
          </p:txBody>
        </p:sp>
        <p:cxnSp>
          <p:nvCxnSpPr>
            <p:cNvPr id="70" name="69 Conector recto"/>
            <p:cNvCxnSpPr/>
            <p:nvPr/>
          </p:nvCxnSpPr>
          <p:spPr>
            <a:xfrm flipH="1">
              <a:off x="1746548" y="1851811"/>
              <a:ext cx="2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bject 14"/>
            <p:cNvSpPr/>
            <p:nvPr/>
          </p:nvSpPr>
          <p:spPr>
            <a:xfrm>
              <a:off x="2018131" y="2043811"/>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3</a:t>
              </a:r>
              <a:endParaRPr sz="800" dirty="0">
                <a:latin typeface="Montserrat" panose="00000500000000000000" pitchFamily="2" charset="0"/>
              </a:endParaRPr>
            </a:p>
          </p:txBody>
        </p:sp>
        <p:cxnSp>
          <p:nvCxnSpPr>
            <p:cNvPr id="72" name="71 Conector recto"/>
            <p:cNvCxnSpPr/>
            <p:nvPr/>
          </p:nvCxnSpPr>
          <p:spPr>
            <a:xfrm flipH="1">
              <a:off x="1377054" y="2107446"/>
              <a:ext cx="64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bject 14"/>
            <p:cNvSpPr/>
            <p:nvPr/>
          </p:nvSpPr>
          <p:spPr>
            <a:xfrm>
              <a:off x="450404" y="1788175"/>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4</a:t>
              </a:r>
              <a:endParaRPr sz="800" dirty="0">
                <a:latin typeface="Montserrat" panose="00000500000000000000" pitchFamily="2" charset="0"/>
              </a:endParaRPr>
            </a:p>
          </p:txBody>
        </p:sp>
        <p:cxnSp>
          <p:nvCxnSpPr>
            <p:cNvPr id="74" name="73 Conector recto"/>
            <p:cNvCxnSpPr/>
            <p:nvPr/>
          </p:nvCxnSpPr>
          <p:spPr>
            <a:xfrm flipH="1">
              <a:off x="574805" y="1851810"/>
              <a:ext cx="27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bject 14"/>
            <p:cNvSpPr/>
            <p:nvPr/>
          </p:nvSpPr>
          <p:spPr>
            <a:xfrm>
              <a:off x="450404" y="1337632"/>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5</a:t>
              </a:r>
              <a:endParaRPr sz="800" dirty="0">
                <a:latin typeface="Montserrat" panose="00000500000000000000" pitchFamily="2" charset="0"/>
              </a:endParaRPr>
            </a:p>
          </p:txBody>
        </p:sp>
        <p:cxnSp>
          <p:nvCxnSpPr>
            <p:cNvPr id="76" name="75 Conector recto"/>
            <p:cNvCxnSpPr/>
            <p:nvPr/>
          </p:nvCxnSpPr>
          <p:spPr>
            <a:xfrm flipH="1">
              <a:off x="574805" y="1401267"/>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bject 14"/>
            <p:cNvSpPr/>
            <p:nvPr/>
          </p:nvSpPr>
          <p:spPr>
            <a:xfrm>
              <a:off x="2015258" y="1337632"/>
              <a:ext cx="124263" cy="127269"/>
            </a:xfrm>
            <a:custGeom>
              <a:avLst/>
              <a:gdLst/>
              <a:ahLst/>
              <a:cxnLst/>
              <a:rect l="l" t="t" r="r" b="b"/>
              <a:pathLst>
                <a:path w="78739" h="80644">
                  <a:moveTo>
                    <a:pt x="39309" y="80186"/>
                  </a:moveTo>
                  <a:lnTo>
                    <a:pt x="54581" y="77019"/>
                  </a:lnTo>
                  <a:lnTo>
                    <a:pt x="67078" y="68400"/>
                  </a:lnTo>
                  <a:lnTo>
                    <a:pt x="75518" y="55651"/>
                  </a:lnTo>
                  <a:lnTo>
                    <a:pt x="78616" y="40093"/>
                  </a:lnTo>
                  <a:lnTo>
                    <a:pt x="75518" y="24536"/>
                  </a:lnTo>
                  <a:lnTo>
                    <a:pt x="67078" y="11786"/>
                  </a:lnTo>
                  <a:lnTo>
                    <a:pt x="54581" y="3166"/>
                  </a:lnTo>
                  <a:lnTo>
                    <a:pt x="39309" y="0"/>
                  </a:lnTo>
                  <a:lnTo>
                    <a:pt x="24036" y="3166"/>
                  </a:lnTo>
                  <a:lnTo>
                    <a:pt x="11538" y="11786"/>
                  </a:lnTo>
                  <a:lnTo>
                    <a:pt x="3098" y="24536"/>
                  </a:lnTo>
                  <a:lnTo>
                    <a:pt x="0" y="40093"/>
                  </a:lnTo>
                  <a:lnTo>
                    <a:pt x="3098" y="55651"/>
                  </a:lnTo>
                  <a:lnTo>
                    <a:pt x="11538" y="68400"/>
                  </a:lnTo>
                  <a:lnTo>
                    <a:pt x="24036" y="77019"/>
                  </a:lnTo>
                  <a:lnTo>
                    <a:pt x="39309" y="80186"/>
                  </a:lnTo>
                </a:path>
              </a:pathLst>
            </a:custGeom>
            <a:ln w="9525">
              <a:solidFill>
                <a:srgbClr val="151616"/>
              </a:solidFill>
            </a:ln>
          </p:spPr>
          <p:txBody>
            <a:bodyPr wrap="square" lIns="0" tIns="0" rIns="0" bIns="0" rtlCol="0" anchor="ctr"/>
            <a:lstStyle/>
            <a:p>
              <a:pPr algn="ctr"/>
              <a:r>
                <a:rPr lang="es-MX" sz="800" dirty="0">
                  <a:latin typeface="Montserrat" panose="00000500000000000000" pitchFamily="2" charset="0"/>
                </a:rPr>
                <a:t>6</a:t>
              </a:r>
              <a:endParaRPr sz="800" dirty="0">
                <a:latin typeface="Montserrat" panose="00000500000000000000" pitchFamily="2" charset="0"/>
              </a:endParaRPr>
            </a:p>
          </p:txBody>
        </p:sp>
        <p:cxnSp>
          <p:nvCxnSpPr>
            <p:cNvPr id="78" name="77 Conector recto"/>
            <p:cNvCxnSpPr/>
            <p:nvPr/>
          </p:nvCxnSpPr>
          <p:spPr>
            <a:xfrm flipH="1">
              <a:off x="1655488" y="1401267"/>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637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INSPECCIÓN ANTES DE CONDUCIR</a:t>
            </a:r>
            <a:endParaRPr dirty="0">
              <a:latin typeface="Montserrat SemiBold" panose="00000700000000000000" pitchFamily="2" charset="0"/>
            </a:endParaRPr>
          </a:p>
        </p:txBody>
      </p:sp>
      <p:graphicFrame>
        <p:nvGraphicFramePr>
          <p:cNvPr id="24" name="object 4"/>
          <p:cNvGraphicFramePr>
            <a:graphicFrameLocks noGrp="1"/>
          </p:cNvGraphicFramePr>
          <p:nvPr>
            <p:extLst>
              <p:ext uri="{D42A27DB-BD31-4B8C-83A1-F6EECF244321}">
                <p14:modId xmlns:p14="http://schemas.microsoft.com/office/powerpoint/2010/main" val="644884690"/>
              </p:ext>
            </p:extLst>
          </p:nvPr>
        </p:nvGraphicFramePr>
        <p:xfrm>
          <a:off x="162372" y="593775"/>
          <a:ext cx="4860000" cy="2829960"/>
        </p:xfrm>
        <a:graphic>
          <a:graphicData uri="http://schemas.openxmlformats.org/drawingml/2006/table">
            <a:tbl>
              <a:tblPr firstRow="1" bandRow="1">
                <a:tableStyleId>{2D5ABB26-0587-4C30-8999-92F81FD0307C}</a:tableStyleId>
              </a:tblPr>
              <a:tblGrid>
                <a:gridCol w="845824">
                  <a:extLst>
                    <a:ext uri="{9D8B030D-6E8A-4147-A177-3AD203B41FA5}">
                      <a16:colId xmlns:a16="http://schemas.microsoft.com/office/drawing/2014/main" val="20000"/>
                    </a:ext>
                  </a:extLst>
                </a:gridCol>
                <a:gridCol w="4014176">
                  <a:extLst>
                    <a:ext uri="{9D8B030D-6E8A-4147-A177-3AD203B41FA5}">
                      <a16:colId xmlns:a16="http://schemas.microsoft.com/office/drawing/2014/main" val="20001"/>
                    </a:ext>
                  </a:extLst>
                </a:gridCol>
              </a:tblGrid>
              <a:tr h="194139">
                <a:tc>
                  <a:txBody>
                    <a:bodyPr/>
                    <a:lstStyle/>
                    <a:p>
                      <a:pPr marL="67945">
                        <a:lnSpc>
                          <a:spcPct val="100000"/>
                        </a:lnSpc>
                        <a:spcBef>
                          <a:spcPts val="25"/>
                        </a:spcBef>
                      </a:pPr>
                      <a:r>
                        <a:rPr lang="es-MX" sz="900" b="1" dirty="0">
                          <a:latin typeface="Montserrat" panose="00000500000000000000" pitchFamily="2" charset="0"/>
                        </a:rPr>
                        <a:t>Ítem</a:t>
                      </a:r>
                      <a:endParaRPr sz="900" b="1" dirty="0">
                        <a:latin typeface="Montserrat" panose="00000500000000000000" pitchFamily="2" charset="0"/>
                      </a:endParaRPr>
                    </a:p>
                  </a:txBody>
                  <a:tcPr marL="0" marR="0" marT="3175" marB="0">
                    <a:lnL w="7621">
                      <a:solidFill>
                        <a:srgbClr val="231F20"/>
                      </a:solidFill>
                      <a:prstDash val="solid"/>
                    </a:lnL>
                    <a:lnR w="7621">
                      <a:solidFill>
                        <a:srgbClr val="231F20"/>
                      </a:solidFill>
                      <a:prstDash val="solid"/>
                    </a:lnR>
                    <a:lnT w="7621">
                      <a:solidFill>
                        <a:srgbClr val="231F20"/>
                      </a:solidFill>
                      <a:prstDash val="solid"/>
                    </a:lnT>
                    <a:lnB w="7621">
                      <a:solidFill>
                        <a:srgbClr val="231F20"/>
                      </a:solidFill>
                      <a:prstDash val="solid"/>
                    </a:lnB>
                  </a:tcPr>
                </a:tc>
                <a:tc>
                  <a:txBody>
                    <a:bodyPr/>
                    <a:lstStyle/>
                    <a:p>
                      <a:pPr marL="82550">
                        <a:lnSpc>
                          <a:spcPct val="100000"/>
                        </a:lnSpc>
                        <a:spcBef>
                          <a:spcPts val="25"/>
                        </a:spcBef>
                      </a:pPr>
                      <a:r>
                        <a:rPr lang="es-MX" sz="900" b="1" dirty="0">
                          <a:latin typeface="Montserrat" panose="00000500000000000000" pitchFamily="2" charset="0"/>
                        </a:rPr>
                        <a:t>¿Qué debe revisar?</a:t>
                      </a:r>
                      <a:endParaRPr sz="900" b="1" dirty="0">
                        <a:latin typeface="Montserrat" panose="00000500000000000000" pitchFamily="2" charset="0"/>
                      </a:endParaRPr>
                    </a:p>
                  </a:txBody>
                  <a:tcPr marL="0" marR="0" marT="3175" marB="0">
                    <a:lnL w="7621">
                      <a:solidFill>
                        <a:srgbClr val="231F20"/>
                      </a:solidFill>
                      <a:prstDash val="solid"/>
                    </a:lnL>
                    <a:lnR w="7621">
                      <a:solidFill>
                        <a:srgbClr val="231F20"/>
                      </a:solidFill>
                      <a:prstDash val="solid"/>
                    </a:lnR>
                    <a:lnT w="7621">
                      <a:solidFill>
                        <a:srgbClr val="231F20"/>
                      </a:solidFill>
                      <a:prstDash val="solid"/>
                    </a:lnT>
                    <a:lnB w="7621">
                      <a:solidFill>
                        <a:srgbClr val="231F20"/>
                      </a:solidFill>
                      <a:prstDash val="solid"/>
                    </a:lnB>
                  </a:tcPr>
                </a:tc>
                <a:extLst>
                  <a:ext uri="{0D108BD9-81ED-4DB2-BD59-A6C34878D82A}">
                    <a16:rowId xmlns:a16="http://schemas.microsoft.com/office/drawing/2014/main" val="10000"/>
                  </a:ext>
                </a:extLst>
              </a:tr>
              <a:tr h="311880">
                <a:tc>
                  <a:txBody>
                    <a:bodyPr/>
                    <a:lstStyle/>
                    <a:p>
                      <a:pPr marL="67945">
                        <a:lnSpc>
                          <a:spcPct val="100000"/>
                        </a:lnSpc>
                        <a:spcBef>
                          <a:spcPts val="105"/>
                        </a:spcBef>
                      </a:pPr>
                      <a:r>
                        <a:rPr lang="es-MX" sz="800" dirty="0">
                          <a:latin typeface="Montserrat" panose="00000500000000000000" pitchFamily="2" charset="0"/>
                        </a:rPr>
                        <a:t>Aceite de motor</a:t>
                      </a:r>
                      <a:endParaRPr sz="800" dirty="0">
                        <a:latin typeface="Montserrat" panose="00000500000000000000" pitchFamily="2" charset="0"/>
                      </a:endParaRPr>
                    </a:p>
                  </a:txBody>
                  <a:tcPr marL="0" marR="0" marT="13335" marB="0" anchor="ctr">
                    <a:lnL w="7621">
                      <a:solidFill>
                        <a:srgbClr val="231F20"/>
                      </a:solidFill>
                      <a:prstDash val="solid"/>
                    </a:lnL>
                    <a:lnR w="7621">
                      <a:solidFill>
                        <a:srgbClr val="231F20"/>
                      </a:solidFill>
                      <a:prstDash val="solid"/>
                    </a:lnR>
                    <a:lnT w="7621">
                      <a:solidFill>
                        <a:srgbClr val="231F20"/>
                      </a:solidFill>
                      <a:prstDash val="solid"/>
                    </a:lnT>
                    <a:lnB w="5079">
                      <a:solidFill>
                        <a:srgbClr val="231F20"/>
                      </a:solidFill>
                      <a:prstDash val="solid"/>
                    </a:lnB>
                  </a:tcPr>
                </a:tc>
                <a:tc>
                  <a:txBody>
                    <a:bodyPr/>
                    <a:lstStyle/>
                    <a:p>
                      <a:pPr marL="82550">
                        <a:lnSpc>
                          <a:spcPct val="100000"/>
                        </a:lnSpc>
                        <a:spcBef>
                          <a:spcPts val="105"/>
                        </a:spcBef>
                      </a:pPr>
                      <a:r>
                        <a:rPr lang="es-MX" sz="800" dirty="0">
                          <a:latin typeface="Montserrat" panose="00000500000000000000" pitchFamily="2" charset="0"/>
                        </a:rPr>
                        <a:t>Nivel de aceite de motor recomendado</a:t>
                      </a:r>
                      <a:r>
                        <a:rPr lang="es-MX" sz="800" baseline="0" dirty="0">
                          <a:latin typeface="Montserrat" panose="00000500000000000000" pitchFamily="2" charset="0"/>
                        </a:rPr>
                        <a:t> (Ver </a:t>
                      </a:r>
                      <a:r>
                        <a:rPr lang="es-MX" sz="800" dirty="0">
                          <a:latin typeface="Montserrat" panose="00000500000000000000" pitchFamily="2" charset="0"/>
                        </a:rPr>
                        <a:t>sección Aceite de motor).</a:t>
                      </a:r>
                      <a:endParaRPr sz="800" dirty="0">
                        <a:latin typeface="Montserrat" panose="00000500000000000000" pitchFamily="2" charset="0"/>
                      </a:endParaRPr>
                    </a:p>
                  </a:txBody>
                  <a:tcPr marL="0" marR="0" marT="13335" marB="0" anchor="ctr">
                    <a:lnL w="7621">
                      <a:solidFill>
                        <a:srgbClr val="231F20"/>
                      </a:solidFill>
                      <a:prstDash val="solid"/>
                    </a:lnL>
                    <a:lnR w="7621">
                      <a:solidFill>
                        <a:srgbClr val="231F20"/>
                      </a:solidFill>
                      <a:prstDash val="solid"/>
                    </a:lnR>
                    <a:lnT w="7621">
                      <a:solidFill>
                        <a:srgbClr val="231F20"/>
                      </a:solidFill>
                      <a:prstDash val="solid"/>
                    </a:lnT>
                    <a:lnB w="5079">
                      <a:solidFill>
                        <a:srgbClr val="231F20"/>
                      </a:solidFill>
                      <a:prstDash val="solid"/>
                    </a:lnB>
                  </a:tcPr>
                </a:tc>
                <a:extLst>
                  <a:ext uri="{0D108BD9-81ED-4DB2-BD59-A6C34878D82A}">
                    <a16:rowId xmlns:a16="http://schemas.microsoft.com/office/drawing/2014/main" val="10001"/>
                  </a:ext>
                </a:extLst>
              </a:tr>
              <a:tr h="197605">
                <a:tc>
                  <a:txBody>
                    <a:bodyPr/>
                    <a:lstStyle/>
                    <a:p>
                      <a:pPr marL="67945">
                        <a:lnSpc>
                          <a:spcPct val="100000"/>
                        </a:lnSpc>
                        <a:spcBef>
                          <a:spcPts val="60"/>
                        </a:spcBef>
                      </a:pPr>
                      <a:r>
                        <a:rPr lang="es-MX" sz="800" dirty="0">
                          <a:latin typeface="Montserrat" panose="00000500000000000000" pitchFamily="2" charset="0"/>
                        </a:rPr>
                        <a:t>Combustible</a:t>
                      </a:r>
                      <a:endParaRPr sz="800" dirty="0">
                        <a:latin typeface="Montserrat" panose="00000500000000000000" pitchFamily="2" charset="0"/>
                      </a:endParaRPr>
                    </a:p>
                  </a:txBody>
                  <a:tcPr marL="0" marR="0" marT="7620"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tc>
                  <a:txBody>
                    <a:bodyPr/>
                    <a:lstStyle/>
                    <a:p>
                      <a:pPr marL="82550">
                        <a:lnSpc>
                          <a:spcPct val="100000"/>
                        </a:lnSpc>
                        <a:spcBef>
                          <a:spcPts val="60"/>
                        </a:spcBef>
                      </a:pPr>
                      <a:r>
                        <a:rPr lang="es-MX" sz="800" dirty="0">
                          <a:latin typeface="Montserrat" panose="00000500000000000000" pitchFamily="2" charset="0"/>
                        </a:rPr>
                        <a:t>Cantidad de combustible suficiente para el trayecto planeado.</a:t>
                      </a:r>
                      <a:endParaRPr sz="800" dirty="0">
                        <a:latin typeface="Montserrat" panose="00000500000000000000" pitchFamily="2" charset="0"/>
                      </a:endParaRPr>
                    </a:p>
                  </a:txBody>
                  <a:tcPr marL="0" marR="0" marT="7620"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extLst>
                  <a:ext uri="{0D108BD9-81ED-4DB2-BD59-A6C34878D82A}">
                    <a16:rowId xmlns:a16="http://schemas.microsoft.com/office/drawing/2014/main" val="10002"/>
                  </a:ext>
                </a:extLst>
              </a:tr>
              <a:tr h="234443">
                <a:tc>
                  <a:txBody>
                    <a:bodyPr/>
                    <a:lstStyle/>
                    <a:p>
                      <a:pPr marL="67945">
                        <a:lnSpc>
                          <a:spcPct val="100000"/>
                        </a:lnSpc>
                        <a:spcBef>
                          <a:spcPts val="114"/>
                        </a:spcBef>
                      </a:pPr>
                      <a:r>
                        <a:rPr lang="es-MX" sz="800" dirty="0">
                          <a:latin typeface="Montserrat" panose="00000500000000000000" pitchFamily="2" charset="0"/>
                        </a:rPr>
                        <a:t>Llantas</a:t>
                      </a:r>
                      <a:endParaRPr sz="800" dirty="0">
                        <a:latin typeface="Montserrat" panose="00000500000000000000" pitchFamily="2" charset="0"/>
                      </a:endParaRPr>
                    </a:p>
                  </a:txBody>
                  <a:tcPr marL="0" marR="0" marT="14604"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tc>
                  <a:txBody>
                    <a:bodyPr/>
                    <a:lstStyle/>
                    <a:p>
                      <a:pPr marL="82550">
                        <a:lnSpc>
                          <a:spcPct val="100000"/>
                        </a:lnSpc>
                        <a:spcBef>
                          <a:spcPts val="114"/>
                        </a:spcBef>
                      </a:pPr>
                      <a:r>
                        <a:rPr lang="es-MX" sz="800" dirty="0">
                          <a:latin typeface="Montserrat" panose="00000500000000000000" pitchFamily="2" charset="0"/>
                        </a:rPr>
                        <a:t>Presión de aire de las llantas recomendado (Ver especificaciones técnicas)</a:t>
                      </a:r>
                      <a:endParaRPr sz="800" dirty="0">
                        <a:latin typeface="Montserrat" panose="00000500000000000000" pitchFamily="2" charset="0"/>
                      </a:endParaRPr>
                    </a:p>
                    <a:p>
                      <a:pPr marL="82550">
                        <a:lnSpc>
                          <a:spcPct val="100000"/>
                        </a:lnSpc>
                        <a:spcBef>
                          <a:spcPts val="440"/>
                        </a:spcBef>
                      </a:pPr>
                      <a:r>
                        <a:rPr lang="es-MX" sz="800" dirty="0">
                          <a:latin typeface="Montserrat" panose="00000500000000000000" pitchFamily="2" charset="0"/>
                        </a:rPr>
                        <a:t>Estado de las llantas y profundidad de banda de rodadura.</a:t>
                      </a:r>
                      <a:endParaRPr sz="800" dirty="0">
                        <a:latin typeface="Montserrat" panose="00000500000000000000" pitchFamily="2" charset="0"/>
                      </a:endParaRPr>
                    </a:p>
                  </a:txBody>
                  <a:tcPr marL="0" marR="0" marT="14604"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extLst>
                  <a:ext uri="{0D108BD9-81ED-4DB2-BD59-A6C34878D82A}">
                    <a16:rowId xmlns:a16="http://schemas.microsoft.com/office/drawing/2014/main" val="10003"/>
                  </a:ext>
                </a:extLst>
              </a:tr>
              <a:tr h="429255">
                <a:tc>
                  <a:txBody>
                    <a:bodyPr/>
                    <a:lstStyle/>
                    <a:p>
                      <a:pPr marL="67945">
                        <a:lnSpc>
                          <a:spcPct val="100000"/>
                        </a:lnSpc>
                        <a:spcBef>
                          <a:spcPts val="100"/>
                        </a:spcBef>
                      </a:pPr>
                      <a:r>
                        <a:rPr lang="es-MX" sz="800" dirty="0">
                          <a:latin typeface="Montserrat" panose="00000500000000000000" pitchFamily="2" charset="0"/>
                        </a:rPr>
                        <a:t>Batería</a:t>
                      </a:r>
                      <a:endParaRPr sz="800" dirty="0">
                        <a:latin typeface="Montserrat" panose="00000500000000000000" pitchFamily="2" charset="0"/>
                      </a:endParaRPr>
                    </a:p>
                  </a:txBody>
                  <a:tcPr marL="0" marR="0" marT="12700"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tc>
                  <a:txBody>
                    <a:bodyPr/>
                    <a:lstStyle/>
                    <a:p>
                      <a:pPr marL="82550" marR="22225">
                        <a:lnSpc>
                          <a:spcPct val="100000"/>
                        </a:lnSpc>
                        <a:spcBef>
                          <a:spcPts val="100"/>
                        </a:spcBef>
                      </a:pPr>
                      <a:r>
                        <a:rPr lang="es-MX" sz="800" dirty="0">
                          <a:latin typeface="Montserrat" panose="00000500000000000000" pitchFamily="2" charset="0"/>
                        </a:rPr>
                        <a:t>Correcto funcionamiento del pito</a:t>
                      </a:r>
                      <a:r>
                        <a:rPr sz="800" dirty="0">
                          <a:latin typeface="Montserrat" panose="00000500000000000000" pitchFamily="2" charset="0"/>
                        </a:rPr>
                        <a:t>, </a:t>
                      </a:r>
                      <a:r>
                        <a:rPr lang="es-MX" sz="800" dirty="0">
                          <a:latin typeface="Montserrat" panose="00000500000000000000" pitchFamily="2" charset="0"/>
                        </a:rPr>
                        <a:t>luz de freno</a:t>
                      </a:r>
                      <a:r>
                        <a:rPr sz="800" dirty="0">
                          <a:latin typeface="Montserrat" panose="00000500000000000000" pitchFamily="2" charset="0"/>
                        </a:rPr>
                        <a:t>, </a:t>
                      </a:r>
                      <a:r>
                        <a:rPr lang="es-MX" sz="800" dirty="0">
                          <a:latin typeface="Montserrat" panose="00000500000000000000" pitchFamily="2" charset="0"/>
                        </a:rPr>
                        <a:t>direccionales</a:t>
                      </a:r>
                      <a:r>
                        <a:rPr sz="800" dirty="0">
                          <a:latin typeface="Montserrat" panose="00000500000000000000" pitchFamily="2" charset="0"/>
                        </a:rPr>
                        <a:t>, </a:t>
                      </a:r>
                      <a:r>
                        <a:rPr lang="es-MX" sz="800" dirty="0">
                          <a:latin typeface="Montserrat" panose="00000500000000000000" pitchFamily="2" charset="0"/>
                        </a:rPr>
                        <a:t>indicadores del tablero de instrumentos</a:t>
                      </a:r>
                      <a:r>
                        <a:rPr sz="800" dirty="0">
                          <a:latin typeface="Montserrat" panose="00000500000000000000" pitchFamily="2" charset="0"/>
                        </a:rPr>
                        <a:t>, </a:t>
                      </a:r>
                      <a:r>
                        <a:rPr lang="es-MX" sz="800" dirty="0">
                          <a:latin typeface="Montserrat" panose="00000500000000000000" pitchFamily="2" charset="0"/>
                        </a:rPr>
                        <a:t>medidor del nivel de combustible y arranque eléctrico</a:t>
                      </a:r>
                      <a:r>
                        <a:rPr sz="800" dirty="0">
                          <a:latin typeface="Montserrat" panose="00000500000000000000" pitchFamily="2" charset="0"/>
                        </a:rPr>
                        <a:t>.</a:t>
                      </a:r>
                      <a:r>
                        <a:rPr lang="es-MX" sz="800" dirty="0">
                          <a:latin typeface="Montserrat" panose="00000500000000000000" pitchFamily="2" charset="0"/>
                        </a:rPr>
                        <a:t> (Si aplica)</a:t>
                      </a:r>
                      <a:endParaRPr sz="800" dirty="0">
                        <a:latin typeface="Montserrat" panose="00000500000000000000" pitchFamily="2" charset="0"/>
                      </a:endParaRPr>
                    </a:p>
                  </a:txBody>
                  <a:tcPr marL="0" marR="0" marT="12700" marB="0" anchor="ctr">
                    <a:lnL w="7621">
                      <a:solidFill>
                        <a:srgbClr val="231F20"/>
                      </a:solidFill>
                      <a:prstDash val="solid"/>
                    </a:lnL>
                    <a:lnR w="7621">
                      <a:solidFill>
                        <a:srgbClr val="231F20"/>
                      </a:solidFill>
                      <a:prstDash val="solid"/>
                    </a:lnR>
                    <a:lnT w="5079">
                      <a:solidFill>
                        <a:srgbClr val="231F20"/>
                      </a:solidFill>
                      <a:prstDash val="solid"/>
                    </a:lnT>
                    <a:lnB w="5079">
                      <a:solidFill>
                        <a:srgbClr val="231F20"/>
                      </a:solidFill>
                      <a:prstDash val="solid"/>
                    </a:lnB>
                  </a:tcPr>
                </a:tc>
                <a:extLst>
                  <a:ext uri="{0D108BD9-81ED-4DB2-BD59-A6C34878D82A}">
                    <a16:rowId xmlns:a16="http://schemas.microsoft.com/office/drawing/2014/main" val="10004"/>
                  </a:ext>
                </a:extLst>
              </a:tr>
              <a:tr h="361097">
                <a:tc>
                  <a:txBody>
                    <a:bodyPr/>
                    <a:lstStyle/>
                    <a:p>
                      <a:pPr marL="67945">
                        <a:lnSpc>
                          <a:spcPct val="100000"/>
                        </a:lnSpc>
                        <a:spcBef>
                          <a:spcPts val="95"/>
                        </a:spcBef>
                      </a:pPr>
                      <a:r>
                        <a:rPr lang="es-MX" sz="800" dirty="0">
                          <a:latin typeface="Montserrat" panose="00000500000000000000" pitchFamily="2" charset="0"/>
                        </a:rPr>
                        <a:t>Luces</a:t>
                      </a:r>
                      <a:endParaRPr sz="800" dirty="0">
                        <a:latin typeface="Montserrat" panose="00000500000000000000" pitchFamily="2" charset="0"/>
                      </a:endParaRPr>
                    </a:p>
                  </a:txBody>
                  <a:tcPr marL="0" marR="0" marT="12065" marB="0" anchor="ctr">
                    <a:lnL w="7621">
                      <a:solidFill>
                        <a:srgbClr val="231F20"/>
                      </a:solidFill>
                      <a:prstDash val="solid"/>
                    </a:lnL>
                    <a:lnR w="7621">
                      <a:solidFill>
                        <a:srgbClr val="231F20"/>
                      </a:solidFill>
                      <a:prstDash val="solid"/>
                    </a:lnR>
                    <a:lnT w="5079">
                      <a:solidFill>
                        <a:srgbClr val="231F20"/>
                      </a:solidFill>
                      <a:prstDash val="solid"/>
                    </a:lnT>
                    <a:lnB w="5080">
                      <a:solidFill>
                        <a:srgbClr val="231F20"/>
                      </a:solidFill>
                      <a:prstDash val="solid"/>
                    </a:lnB>
                  </a:tcPr>
                </a:tc>
                <a:tc>
                  <a:txBody>
                    <a:bodyPr/>
                    <a:lstStyle/>
                    <a:p>
                      <a:pPr marL="81915" marR="22225">
                        <a:lnSpc>
                          <a:spcPct val="100000"/>
                        </a:lnSpc>
                        <a:spcBef>
                          <a:spcPts val="95"/>
                        </a:spcBef>
                      </a:pPr>
                      <a:r>
                        <a:rPr lang="es-MX" sz="800" dirty="0">
                          <a:latin typeface="Montserrat" panose="00000500000000000000" pitchFamily="2" charset="0"/>
                        </a:rPr>
                        <a:t>Correcto funcionamiento de la farola (luz alta y luz baja)</a:t>
                      </a:r>
                      <a:r>
                        <a:rPr sz="800" dirty="0">
                          <a:latin typeface="Montserrat" panose="00000500000000000000" pitchFamily="2" charset="0"/>
                        </a:rPr>
                        <a:t>, </a:t>
                      </a:r>
                      <a:r>
                        <a:rPr lang="es-MX" sz="800" dirty="0">
                          <a:latin typeface="Montserrat" panose="00000500000000000000" pitchFamily="2" charset="0"/>
                        </a:rPr>
                        <a:t>indicador de luz alta</a:t>
                      </a:r>
                      <a:r>
                        <a:rPr sz="800" dirty="0">
                          <a:latin typeface="Montserrat" panose="00000500000000000000" pitchFamily="2" charset="0"/>
                        </a:rPr>
                        <a:t>, </a:t>
                      </a:r>
                      <a:r>
                        <a:rPr lang="es-MX" sz="800" dirty="0">
                          <a:latin typeface="Montserrat" panose="00000500000000000000" pitchFamily="2" charset="0"/>
                        </a:rPr>
                        <a:t>luz del tablero de instrumentos, luz de reversa y luz de cola.</a:t>
                      </a:r>
                      <a:endParaRPr sz="800" dirty="0">
                        <a:latin typeface="Montserrat" panose="00000500000000000000" pitchFamily="2" charset="0"/>
                      </a:endParaRPr>
                    </a:p>
                  </a:txBody>
                  <a:tcPr marL="0" marR="0" marT="12065" marB="0" anchor="ctr">
                    <a:lnL w="7621">
                      <a:solidFill>
                        <a:srgbClr val="231F20"/>
                      </a:solidFill>
                      <a:prstDash val="solid"/>
                    </a:lnL>
                    <a:lnR w="7621">
                      <a:solidFill>
                        <a:srgbClr val="231F20"/>
                      </a:solidFill>
                      <a:prstDash val="solid"/>
                    </a:lnR>
                    <a:lnT w="5079">
                      <a:solidFill>
                        <a:srgbClr val="231F20"/>
                      </a:solidFill>
                      <a:prstDash val="solid"/>
                    </a:lnT>
                    <a:lnB w="5080">
                      <a:solidFill>
                        <a:srgbClr val="231F20"/>
                      </a:solidFill>
                      <a:prstDash val="solid"/>
                    </a:lnB>
                  </a:tcPr>
                </a:tc>
                <a:extLst>
                  <a:ext uri="{0D108BD9-81ED-4DB2-BD59-A6C34878D82A}">
                    <a16:rowId xmlns:a16="http://schemas.microsoft.com/office/drawing/2014/main" val="10005"/>
                  </a:ext>
                </a:extLst>
              </a:tr>
              <a:tr h="195692">
                <a:tc>
                  <a:txBody>
                    <a:bodyPr/>
                    <a:lstStyle/>
                    <a:p>
                      <a:pPr marL="67945">
                        <a:lnSpc>
                          <a:spcPct val="100000"/>
                        </a:lnSpc>
                        <a:spcBef>
                          <a:spcPts val="20"/>
                        </a:spcBef>
                      </a:pPr>
                      <a:r>
                        <a:rPr lang="es-MX" sz="800" dirty="0">
                          <a:latin typeface="Montserrat" panose="00000500000000000000" pitchFamily="2" charset="0"/>
                        </a:rPr>
                        <a:t>Dirección</a:t>
                      </a:r>
                      <a:endParaRPr sz="800" dirty="0">
                        <a:latin typeface="Montserrat" panose="00000500000000000000" pitchFamily="2" charset="0"/>
                      </a:endParaRPr>
                    </a:p>
                  </a:txBody>
                  <a:tcPr marL="0" marR="0" marT="2540"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tc>
                  <a:txBody>
                    <a:bodyPr/>
                    <a:lstStyle/>
                    <a:p>
                      <a:pPr marL="81915">
                        <a:lnSpc>
                          <a:spcPct val="100000"/>
                        </a:lnSpc>
                        <a:spcBef>
                          <a:spcPts val="20"/>
                        </a:spcBef>
                      </a:pPr>
                      <a:r>
                        <a:rPr lang="es-MX" sz="800" dirty="0">
                          <a:latin typeface="Montserrat" panose="00000500000000000000" pitchFamily="2" charset="0"/>
                        </a:rPr>
                        <a:t>Movimiento suave, sin juego u holgura.</a:t>
                      </a:r>
                      <a:endParaRPr sz="800" dirty="0">
                        <a:latin typeface="Montserrat" panose="00000500000000000000" pitchFamily="2" charset="0"/>
                      </a:endParaRPr>
                    </a:p>
                  </a:txBody>
                  <a:tcPr marL="0" marR="0" marT="2540"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extLst>
                  <a:ext uri="{0D108BD9-81ED-4DB2-BD59-A6C34878D82A}">
                    <a16:rowId xmlns:a16="http://schemas.microsoft.com/office/drawing/2014/main" val="10006"/>
                  </a:ext>
                </a:extLst>
              </a:tr>
              <a:tr h="195691">
                <a:tc>
                  <a:txBody>
                    <a:bodyPr/>
                    <a:lstStyle/>
                    <a:p>
                      <a:pPr marL="67945">
                        <a:lnSpc>
                          <a:spcPct val="100000"/>
                        </a:lnSpc>
                        <a:spcBef>
                          <a:spcPts val="85"/>
                        </a:spcBef>
                      </a:pPr>
                      <a:r>
                        <a:rPr lang="es-MX" sz="800" dirty="0">
                          <a:latin typeface="Montserrat" panose="00000500000000000000" pitchFamily="2" charset="0"/>
                        </a:rPr>
                        <a:t>Acelerador</a:t>
                      </a:r>
                      <a:endParaRPr sz="800" dirty="0">
                        <a:latin typeface="Montserrat" panose="00000500000000000000" pitchFamily="2" charset="0"/>
                      </a:endParaRPr>
                    </a:p>
                  </a:txBody>
                  <a:tcPr marL="0" marR="0" marT="10795"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tc>
                  <a:txBody>
                    <a:bodyPr/>
                    <a:lstStyle/>
                    <a:p>
                      <a:pPr marL="81915">
                        <a:lnSpc>
                          <a:spcPct val="100000"/>
                        </a:lnSpc>
                        <a:spcBef>
                          <a:spcPts val="85"/>
                        </a:spcBef>
                      </a:pPr>
                      <a:r>
                        <a:rPr lang="es-MX" sz="800" dirty="0">
                          <a:latin typeface="Montserrat" panose="00000500000000000000" pitchFamily="2" charset="0"/>
                        </a:rPr>
                        <a:t>Holgura correcta y suave funcionamiento.</a:t>
                      </a:r>
                      <a:endParaRPr sz="800" dirty="0">
                        <a:latin typeface="Montserrat" panose="00000500000000000000" pitchFamily="2" charset="0"/>
                      </a:endParaRPr>
                    </a:p>
                  </a:txBody>
                  <a:tcPr marL="0" marR="0" marT="10795"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extLst>
                  <a:ext uri="{0D108BD9-81ED-4DB2-BD59-A6C34878D82A}">
                    <a16:rowId xmlns:a16="http://schemas.microsoft.com/office/drawing/2014/main" val="10007"/>
                  </a:ext>
                </a:extLst>
              </a:tr>
              <a:tr h="209588">
                <a:tc>
                  <a:txBody>
                    <a:bodyPr/>
                    <a:lstStyle/>
                    <a:p>
                      <a:pPr marL="67945">
                        <a:lnSpc>
                          <a:spcPct val="100000"/>
                        </a:lnSpc>
                        <a:spcBef>
                          <a:spcPts val="155"/>
                        </a:spcBef>
                      </a:pPr>
                      <a:r>
                        <a:rPr lang="es-MX" sz="800" dirty="0">
                          <a:latin typeface="Montserrat" panose="00000500000000000000" pitchFamily="2" charset="0"/>
                        </a:rPr>
                        <a:t>Embrague</a:t>
                      </a:r>
                      <a:endParaRPr sz="800" dirty="0">
                        <a:latin typeface="Montserrat" panose="00000500000000000000" pitchFamily="2" charset="0"/>
                      </a:endParaRPr>
                    </a:p>
                  </a:txBody>
                  <a:tcPr marL="0" marR="0" marT="19685"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tc>
                  <a:txBody>
                    <a:bodyPr/>
                    <a:lstStyle/>
                    <a:p>
                      <a:pPr marL="81915">
                        <a:lnSpc>
                          <a:spcPct val="100000"/>
                        </a:lnSpc>
                        <a:spcBef>
                          <a:spcPts val="155"/>
                        </a:spcBef>
                      </a:pPr>
                      <a:r>
                        <a:rPr lang="es-MX" sz="800" dirty="0">
                          <a:latin typeface="Montserrat" panose="00000500000000000000" pitchFamily="2" charset="0"/>
                        </a:rPr>
                        <a:t>Holgura correcta, suave y gradual funcionamiento.</a:t>
                      </a:r>
                      <a:endParaRPr sz="800" dirty="0">
                        <a:latin typeface="Montserrat" panose="00000500000000000000" pitchFamily="2" charset="0"/>
                      </a:endParaRPr>
                    </a:p>
                  </a:txBody>
                  <a:tcPr marL="0" marR="0" marT="19685"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extLst>
                  <a:ext uri="{0D108BD9-81ED-4DB2-BD59-A6C34878D82A}">
                    <a16:rowId xmlns:a16="http://schemas.microsoft.com/office/drawing/2014/main" val="10008"/>
                  </a:ext>
                </a:extLst>
              </a:tr>
              <a:tr h="198235">
                <a:tc>
                  <a:txBody>
                    <a:bodyPr/>
                    <a:lstStyle/>
                    <a:p>
                      <a:pPr marL="67310">
                        <a:lnSpc>
                          <a:spcPct val="100000"/>
                        </a:lnSpc>
                        <a:spcBef>
                          <a:spcPts val="120"/>
                        </a:spcBef>
                      </a:pPr>
                      <a:r>
                        <a:rPr lang="es-MX" sz="800" dirty="0">
                          <a:latin typeface="Montserrat" panose="00000500000000000000" pitchFamily="2" charset="0"/>
                        </a:rPr>
                        <a:t>Frenos</a:t>
                      </a:r>
                      <a:endParaRPr sz="800" dirty="0">
                        <a:latin typeface="Montserrat" panose="00000500000000000000" pitchFamily="2" charset="0"/>
                      </a:endParaRPr>
                    </a:p>
                  </a:txBody>
                  <a:tcPr marL="0" marR="0" marT="15240"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tc>
                  <a:txBody>
                    <a:bodyPr/>
                    <a:lstStyle/>
                    <a:p>
                      <a:pPr marL="81915">
                        <a:lnSpc>
                          <a:spcPct val="100000"/>
                        </a:lnSpc>
                        <a:spcBef>
                          <a:spcPts val="120"/>
                        </a:spcBef>
                      </a:pPr>
                      <a:r>
                        <a:rPr lang="es-MX" sz="800" dirty="0">
                          <a:latin typeface="Montserrat" panose="00000500000000000000" pitchFamily="2" charset="0"/>
                        </a:rPr>
                        <a:t>Nivel y holgura correctos.</a:t>
                      </a:r>
                      <a:endParaRPr sz="800" dirty="0">
                        <a:latin typeface="Montserrat" panose="00000500000000000000" pitchFamily="2" charset="0"/>
                      </a:endParaRPr>
                    </a:p>
                  </a:txBody>
                  <a:tcPr marL="0" marR="0" marT="15240" marB="0" anchor="ctr">
                    <a:lnL w="7621">
                      <a:solidFill>
                        <a:srgbClr val="231F20"/>
                      </a:solidFill>
                      <a:prstDash val="solid"/>
                    </a:lnL>
                    <a:lnR w="7621">
                      <a:solidFill>
                        <a:srgbClr val="231F20"/>
                      </a:solidFill>
                      <a:prstDash val="solid"/>
                    </a:lnR>
                    <a:lnT w="5080">
                      <a:solidFill>
                        <a:srgbClr val="231F20"/>
                      </a:solidFill>
                      <a:prstDash val="solid"/>
                    </a:lnT>
                    <a:lnB w="5080">
                      <a:solidFill>
                        <a:srgbClr val="231F20"/>
                      </a:solidFill>
                      <a:prstDash val="solid"/>
                    </a:lnB>
                  </a:tcPr>
                </a:tc>
                <a:extLst>
                  <a:ext uri="{0D108BD9-81ED-4DB2-BD59-A6C34878D82A}">
                    <a16:rowId xmlns:a16="http://schemas.microsoft.com/office/drawing/2014/main" val="10009"/>
                  </a:ext>
                </a:extLst>
              </a:tr>
              <a:tr h="227534">
                <a:tc>
                  <a:txBody>
                    <a:bodyPr/>
                    <a:lstStyle/>
                    <a:p>
                      <a:pPr marL="67310">
                        <a:lnSpc>
                          <a:spcPct val="100000"/>
                        </a:lnSpc>
                        <a:spcBef>
                          <a:spcPts val="170"/>
                        </a:spcBef>
                      </a:pPr>
                      <a:r>
                        <a:rPr lang="es-MX" sz="800" dirty="0">
                          <a:latin typeface="Montserrat" panose="00000500000000000000" pitchFamily="2" charset="0"/>
                        </a:rPr>
                        <a:t>Ruedas</a:t>
                      </a:r>
                      <a:endParaRPr sz="800" dirty="0">
                        <a:latin typeface="Montserrat" panose="00000500000000000000" pitchFamily="2" charset="0"/>
                      </a:endParaRPr>
                    </a:p>
                  </a:txBody>
                  <a:tcPr marL="0" marR="0" marT="21590" marB="0" anchor="ctr">
                    <a:lnL w="7621">
                      <a:solidFill>
                        <a:srgbClr val="231F20"/>
                      </a:solidFill>
                      <a:prstDash val="solid"/>
                    </a:lnL>
                    <a:lnR w="7621">
                      <a:solidFill>
                        <a:srgbClr val="231F20"/>
                      </a:solidFill>
                      <a:prstDash val="solid"/>
                    </a:lnR>
                    <a:lnT w="5080">
                      <a:solidFill>
                        <a:srgbClr val="231F20"/>
                      </a:solidFill>
                      <a:prstDash val="solid"/>
                    </a:lnT>
                    <a:lnB w="7621">
                      <a:solidFill>
                        <a:srgbClr val="231F20"/>
                      </a:solidFill>
                      <a:prstDash val="solid"/>
                    </a:lnB>
                  </a:tcPr>
                </a:tc>
                <a:tc>
                  <a:txBody>
                    <a:bodyPr/>
                    <a:lstStyle/>
                    <a:p>
                      <a:pPr marL="81915">
                        <a:lnSpc>
                          <a:spcPct val="100000"/>
                        </a:lnSpc>
                        <a:spcBef>
                          <a:spcPts val="170"/>
                        </a:spcBef>
                      </a:pPr>
                      <a:r>
                        <a:rPr lang="es-MX" sz="800" dirty="0">
                          <a:latin typeface="Montserrat" panose="00000500000000000000" pitchFamily="2" charset="0"/>
                        </a:rPr>
                        <a:t>Libre rotación.</a:t>
                      </a:r>
                      <a:endParaRPr sz="800" dirty="0">
                        <a:latin typeface="Montserrat" panose="00000500000000000000" pitchFamily="2" charset="0"/>
                      </a:endParaRPr>
                    </a:p>
                  </a:txBody>
                  <a:tcPr marL="0" marR="0" marT="21590" marB="0" anchor="ctr">
                    <a:lnL w="7621">
                      <a:solidFill>
                        <a:srgbClr val="231F20"/>
                      </a:solidFill>
                      <a:prstDash val="solid"/>
                    </a:lnL>
                    <a:lnR w="7621">
                      <a:solidFill>
                        <a:srgbClr val="231F20"/>
                      </a:solidFill>
                      <a:prstDash val="solid"/>
                    </a:lnR>
                    <a:lnT w="5080">
                      <a:solidFill>
                        <a:srgbClr val="231F20"/>
                      </a:solidFill>
                      <a:prstDash val="solid"/>
                    </a:lnT>
                    <a:lnB w="7621">
                      <a:solidFill>
                        <a:srgbClr val="231F20"/>
                      </a:solidFill>
                      <a:prstDash val="soli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35815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CRONOGRAMA DE MANTENIMIENTO PERIODICO</a:t>
            </a:r>
            <a:endParaRPr dirty="0">
              <a:latin typeface="Montserrat SemiBold" panose="00000700000000000000" pitchFamily="2"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4284990239"/>
              </p:ext>
            </p:extLst>
          </p:nvPr>
        </p:nvGraphicFramePr>
        <p:xfrm>
          <a:off x="159381" y="480523"/>
          <a:ext cx="4902526" cy="2979824"/>
        </p:xfrm>
        <a:graphic>
          <a:graphicData uri="http://schemas.openxmlformats.org/drawingml/2006/table">
            <a:tbl>
              <a:tblPr firstRow="1" bandRow="1">
                <a:tableStyleId>{2D5ABB26-0587-4C30-8999-92F81FD0307C}</a:tableStyleId>
              </a:tblPr>
              <a:tblGrid>
                <a:gridCol w="1086526">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1476000">
                  <a:extLst>
                    <a:ext uri="{9D8B030D-6E8A-4147-A177-3AD203B41FA5}">
                      <a16:colId xmlns:a16="http://schemas.microsoft.com/office/drawing/2014/main" val="20006"/>
                    </a:ext>
                  </a:extLst>
                </a:gridCol>
              </a:tblGrid>
              <a:tr h="139903">
                <a:tc rowSpan="2">
                  <a:txBody>
                    <a:bodyPr/>
                    <a:lstStyle/>
                    <a:p>
                      <a:pPr marL="50165">
                        <a:lnSpc>
                          <a:spcPct val="100000"/>
                        </a:lnSpc>
                        <a:spcBef>
                          <a:spcPts val="75"/>
                        </a:spcBef>
                      </a:pPr>
                      <a:r>
                        <a:rPr sz="700" b="1" spc="40" dirty="0">
                          <a:solidFill>
                            <a:srgbClr val="231F20"/>
                          </a:solidFill>
                          <a:latin typeface="Montserrat" panose="00000500000000000000" pitchFamily="2" charset="0"/>
                          <a:cs typeface="Calibri"/>
                        </a:rPr>
                        <a:t>Item</a:t>
                      </a:r>
                      <a:endParaRPr lang="es-MX" sz="700" b="0" spc="0" baseline="0" dirty="0">
                        <a:solidFill>
                          <a:schemeClr val="tx1"/>
                        </a:solidFill>
                        <a:latin typeface="Montserrat" panose="00000500000000000000" pitchFamily="2" charset="0"/>
                        <a:cs typeface="Calibri"/>
                      </a:endParaRPr>
                    </a:p>
                    <a:p>
                      <a:pPr marL="50165" algn="r">
                        <a:lnSpc>
                          <a:spcPct val="100000"/>
                        </a:lnSpc>
                        <a:spcBef>
                          <a:spcPts val="75"/>
                        </a:spcBef>
                      </a:pPr>
                      <a:r>
                        <a:rPr lang="es-MX" sz="700" b="1" dirty="0">
                          <a:solidFill>
                            <a:srgbClr val="231F20"/>
                          </a:solidFill>
                          <a:latin typeface="Montserrat" panose="00000500000000000000" pitchFamily="2" charset="0"/>
                          <a:cs typeface="Calibri"/>
                        </a:rPr>
                        <a:t>                         Revisión</a:t>
                      </a:r>
                      <a:r>
                        <a:rPr lang="es-MX" sz="700" b="1" spc="70" dirty="0">
                          <a:solidFill>
                            <a:srgbClr val="231F20"/>
                          </a:solidFill>
                          <a:latin typeface="Montserrat" panose="00000500000000000000" pitchFamily="2" charset="0"/>
                          <a:cs typeface="Calibri"/>
                        </a:rPr>
                        <a:t>                                </a:t>
                      </a:r>
                    </a:p>
                    <a:p>
                      <a:pPr marL="50165" algn="r">
                        <a:lnSpc>
                          <a:spcPct val="100000"/>
                        </a:lnSpc>
                        <a:spcBef>
                          <a:spcPts val="75"/>
                        </a:spcBef>
                      </a:pPr>
                      <a:r>
                        <a:rPr lang="es-CO" sz="700" b="1" spc="70" dirty="0">
                          <a:solidFill>
                            <a:srgbClr val="231F20"/>
                          </a:solidFill>
                          <a:latin typeface="Montserrat" panose="00000500000000000000" pitchFamily="2" charset="0"/>
                          <a:cs typeface="Calibri"/>
                        </a:rPr>
                        <a:t>k</a:t>
                      </a:r>
                      <a:r>
                        <a:rPr sz="700" b="1" spc="70" dirty="0">
                          <a:solidFill>
                            <a:srgbClr val="231F20"/>
                          </a:solidFill>
                          <a:latin typeface="Montserrat" panose="00000500000000000000" pitchFamily="2" charset="0"/>
                          <a:cs typeface="Calibri"/>
                        </a:rPr>
                        <a:t>m</a:t>
                      </a:r>
                      <a:endParaRPr lang="es-MX" sz="700" b="1" spc="70" dirty="0">
                        <a:solidFill>
                          <a:srgbClr val="231F20"/>
                        </a:solidFill>
                        <a:latin typeface="Montserrat" panose="00000500000000000000" pitchFamily="2" charset="0"/>
                        <a:cs typeface="Calibri"/>
                      </a:endParaRPr>
                    </a:p>
                  </a:txBody>
                  <a:tcPr marL="0" marR="0" marT="9525" marB="0">
                    <a:lnL w="7621">
                      <a:solidFill>
                        <a:srgbClr val="231F20"/>
                      </a:solidFill>
                      <a:prstDash val="solid"/>
                    </a:lnL>
                    <a:lnR w="7617">
                      <a:solidFill>
                        <a:srgbClr val="231F20"/>
                      </a:solidFill>
                      <a:prstDash val="solid"/>
                    </a:lnR>
                    <a:lnT w="7621">
                      <a:solidFill>
                        <a:srgbClr val="231F20"/>
                      </a:solidFill>
                      <a:prstDash val="solid"/>
                    </a:lnT>
                    <a:lnB w="7621">
                      <a:solidFill>
                        <a:srgbClr val="231F20"/>
                      </a:solidFill>
                      <a:prstDash val="solid"/>
                    </a:lnB>
                  </a:tcPr>
                </a:tc>
                <a:tc gridSpan="5">
                  <a:txBody>
                    <a:bodyPr/>
                    <a:lstStyle/>
                    <a:p>
                      <a:pPr marL="76835" algn="ctr">
                        <a:lnSpc>
                          <a:spcPct val="100000"/>
                        </a:lnSpc>
                        <a:spcBef>
                          <a:spcPts val="75"/>
                        </a:spcBef>
                      </a:pPr>
                      <a:r>
                        <a:rPr lang="es-MX" sz="700" b="1" spc="50" dirty="0">
                          <a:solidFill>
                            <a:srgbClr val="231F20"/>
                          </a:solidFill>
                          <a:latin typeface="Montserrat" panose="00000500000000000000" pitchFamily="2" charset="0"/>
                          <a:cs typeface="Calibri"/>
                        </a:rPr>
                        <a:t>Revisión</a:t>
                      </a:r>
                      <a:endParaRPr sz="700" dirty="0">
                        <a:latin typeface="Montserrat" panose="00000500000000000000" pitchFamily="2" charset="0"/>
                        <a:cs typeface="Calibri"/>
                      </a:endParaRPr>
                    </a:p>
                  </a:txBody>
                  <a:tcPr marL="0" marR="0" marT="9525" marB="0">
                    <a:lnL w="7617">
                      <a:solidFill>
                        <a:srgbClr val="231F20"/>
                      </a:solidFill>
                      <a:prstDash val="solid"/>
                    </a:lnL>
                    <a:lnR w="7621">
                      <a:solidFill>
                        <a:srgbClr val="231F20"/>
                      </a:solidFill>
                      <a:prstDash val="solid"/>
                    </a:lnR>
                    <a:lnT w="7621">
                      <a:solidFill>
                        <a:srgbClr val="231F20"/>
                      </a:solidFill>
                      <a:prstDash val="solid"/>
                    </a:lnT>
                    <a:lnB w="7617">
                      <a:solidFill>
                        <a:srgbClr val="231F2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lang="es-CO"/>
                    </a:p>
                  </a:txBody>
                  <a:tcPr/>
                </a:tc>
                <a:tc rowSpan="2">
                  <a:txBody>
                    <a:bodyPr/>
                    <a:lstStyle/>
                    <a:p>
                      <a:pPr>
                        <a:lnSpc>
                          <a:spcPct val="100000"/>
                        </a:lnSpc>
                        <a:spcBef>
                          <a:spcPts val="5"/>
                        </a:spcBef>
                      </a:pPr>
                      <a:endParaRPr sz="700" dirty="0">
                        <a:latin typeface="Montserrat" panose="00000500000000000000" pitchFamily="2" charset="0"/>
                        <a:cs typeface="Times New Roman"/>
                      </a:endParaRPr>
                    </a:p>
                    <a:p>
                      <a:pPr marL="13335" algn="ctr">
                        <a:lnSpc>
                          <a:spcPct val="100000"/>
                        </a:lnSpc>
                      </a:pPr>
                      <a:r>
                        <a:rPr lang="es-MX" sz="700" b="1" spc="55" dirty="0">
                          <a:solidFill>
                            <a:srgbClr val="231F20"/>
                          </a:solidFill>
                          <a:latin typeface="Montserrat" panose="00000500000000000000" pitchFamily="2" charset="0"/>
                          <a:cs typeface="Calibri"/>
                        </a:rPr>
                        <a:t>Observaciones</a:t>
                      </a:r>
                      <a:endParaRPr sz="700" dirty="0">
                        <a:latin typeface="Montserrat" panose="00000500000000000000" pitchFamily="2" charset="0"/>
                        <a:cs typeface="Calibri"/>
                      </a:endParaRPr>
                    </a:p>
                  </a:txBody>
                  <a:tcPr marL="0" marR="0" marT="635" marB="0">
                    <a:lnL w="7621" cap="flat" cmpd="sng" algn="ctr">
                      <a:solidFill>
                        <a:srgbClr val="231F20"/>
                      </a:solidFill>
                      <a:prstDash val="solid"/>
                      <a:round/>
                      <a:headEnd type="none" w="med" len="med"/>
                      <a:tailEnd type="none" w="med" len="med"/>
                    </a:lnL>
                    <a:lnR w="7621">
                      <a:solidFill>
                        <a:srgbClr val="231F20"/>
                      </a:solidFill>
                      <a:prstDash val="solid"/>
                    </a:lnR>
                    <a:lnT w="7621">
                      <a:solidFill>
                        <a:srgbClr val="231F20"/>
                      </a:solidFill>
                      <a:prstDash val="solid"/>
                    </a:lnT>
                    <a:lnB w="7621"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348465">
                <a:tc vMerge="1">
                  <a:txBody>
                    <a:bodyPr/>
                    <a:lstStyle/>
                    <a:p>
                      <a:endParaRPr/>
                    </a:p>
                  </a:txBody>
                  <a:tcPr marL="0" marR="0" marT="9525" marB="0">
                    <a:lnL w="7621">
                      <a:solidFill>
                        <a:srgbClr val="231F20"/>
                      </a:solidFill>
                      <a:prstDash val="solid"/>
                    </a:lnL>
                    <a:lnR w="7617">
                      <a:solidFill>
                        <a:srgbClr val="231F20"/>
                      </a:solidFill>
                      <a:prstDash val="solid"/>
                    </a:lnR>
                    <a:lnT w="7621">
                      <a:solidFill>
                        <a:srgbClr val="231F20"/>
                      </a:solidFill>
                      <a:prstDash val="solid"/>
                    </a:lnT>
                    <a:lnB w="7621">
                      <a:solidFill>
                        <a:srgbClr val="231F20"/>
                      </a:solidFill>
                      <a:prstDash val="solid"/>
                    </a:lnB>
                  </a:tcPr>
                </a:tc>
                <a:tc>
                  <a:txBody>
                    <a:bodyPr/>
                    <a:lstStyle/>
                    <a:p>
                      <a:pPr marL="43815" marR="34925" indent="98425">
                        <a:lnSpc>
                          <a:spcPct val="100000"/>
                        </a:lnSpc>
                        <a:spcBef>
                          <a:spcPts val="50"/>
                        </a:spcBef>
                      </a:pPr>
                      <a:r>
                        <a:rPr sz="700" b="1" spc="45" dirty="0">
                          <a:solidFill>
                            <a:srgbClr val="231F20"/>
                          </a:solidFill>
                          <a:latin typeface="Montserrat" panose="00000500000000000000" pitchFamily="2" charset="0"/>
                          <a:cs typeface="Calibri"/>
                        </a:rPr>
                        <a:t>1</a:t>
                      </a:r>
                      <a:r>
                        <a:rPr lang="es-MX" sz="700" b="1" spc="45" dirty="0">
                          <a:solidFill>
                            <a:srgbClr val="231F20"/>
                          </a:solidFill>
                          <a:latin typeface="Montserrat" panose="00000500000000000000" pitchFamily="2" charset="0"/>
                          <a:cs typeface="Calibri"/>
                        </a:rPr>
                        <a:t>era</a:t>
                      </a:r>
                      <a:r>
                        <a:rPr sz="700" b="1" spc="45" dirty="0">
                          <a:solidFill>
                            <a:srgbClr val="231F20"/>
                          </a:solidFill>
                          <a:latin typeface="Montserrat" panose="00000500000000000000" pitchFamily="2" charset="0"/>
                          <a:cs typeface="Calibri"/>
                        </a:rPr>
                        <a:t>  </a:t>
                      </a:r>
                      <a:r>
                        <a:rPr lang="es-MX" sz="700" b="1" spc="45" dirty="0">
                          <a:solidFill>
                            <a:srgbClr val="231F20"/>
                          </a:solidFill>
                          <a:latin typeface="Montserrat" panose="00000500000000000000" pitchFamily="2" charset="0"/>
                          <a:cs typeface="Calibri"/>
                        </a:rPr>
                        <a:t>1.0</a:t>
                      </a:r>
                      <a:r>
                        <a:rPr sz="700" b="1" dirty="0">
                          <a:solidFill>
                            <a:srgbClr val="231F20"/>
                          </a:solidFill>
                          <a:latin typeface="Montserrat" panose="00000500000000000000" pitchFamily="2" charset="0"/>
                          <a:cs typeface="Calibri"/>
                        </a:rPr>
                        <a:t>00</a:t>
                      </a:r>
                      <a:endParaRPr lang="es-MX" sz="700" b="1" dirty="0">
                        <a:solidFill>
                          <a:srgbClr val="231F20"/>
                        </a:solidFill>
                        <a:latin typeface="Montserrat" panose="00000500000000000000" pitchFamily="2" charset="0"/>
                        <a:cs typeface="Calibri"/>
                      </a:endParaRPr>
                    </a:p>
                  </a:txBody>
                  <a:tcPr marL="0" marR="0" marT="6350" marB="0">
                    <a:lnL w="7617">
                      <a:solidFill>
                        <a:srgbClr val="231F20"/>
                      </a:solidFill>
                      <a:prstDash val="solid"/>
                    </a:lnL>
                    <a:lnR w="5079">
                      <a:solidFill>
                        <a:srgbClr val="231F20"/>
                      </a:solidFill>
                      <a:prstDash val="solid"/>
                    </a:lnR>
                    <a:lnT w="7617">
                      <a:solidFill>
                        <a:srgbClr val="231F20"/>
                      </a:solidFill>
                      <a:prstDash val="solid"/>
                    </a:lnT>
                    <a:lnB w="7621">
                      <a:solidFill>
                        <a:srgbClr val="231F20"/>
                      </a:solidFill>
                      <a:prstDash val="solid"/>
                    </a:lnB>
                  </a:tcPr>
                </a:tc>
                <a:tc>
                  <a:txBody>
                    <a:bodyPr/>
                    <a:lstStyle/>
                    <a:p>
                      <a:pPr marL="19050" indent="133350">
                        <a:lnSpc>
                          <a:spcPct val="100000"/>
                        </a:lnSpc>
                        <a:spcBef>
                          <a:spcPts val="50"/>
                        </a:spcBef>
                      </a:pPr>
                      <a:r>
                        <a:rPr sz="700" b="1" spc="45" dirty="0">
                          <a:solidFill>
                            <a:srgbClr val="231F20"/>
                          </a:solidFill>
                          <a:latin typeface="Montserrat" panose="00000500000000000000" pitchFamily="2" charset="0"/>
                          <a:cs typeface="Calibri"/>
                        </a:rPr>
                        <a:t>2d</a:t>
                      </a:r>
                      <a:r>
                        <a:rPr lang="es-MX" sz="700" b="1" spc="45" dirty="0">
                          <a:solidFill>
                            <a:srgbClr val="231F20"/>
                          </a:solidFill>
                          <a:latin typeface="Montserrat" panose="00000500000000000000" pitchFamily="2" charset="0"/>
                          <a:cs typeface="Calibri"/>
                        </a:rPr>
                        <a:t>a</a:t>
                      </a:r>
                      <a:r>
                        <a:rPr sz="700" b="1" spc="45" dirty="0">
                          <a:solidFill>
                            <a:srgbClr val="231F20"/>
                          </a:solidFill>
                          <a:latin typeface="Montserrat" panose="00000500000000000000" pitchFamily="2" charset="0"/>
                          <a:cs typeface="Calibri"/>
                        </a:rPr>
                        <a:t>  </a:t>
                      </a:r>
                      <a:r>
                        <a:rPr sz="700" b="1" dirty="0">
                          <a:solidFill>
                            <a:srgbClr val="231F20"/>
                          </a:solidFill>
                          <a:latin typeface="Montserrat" panose="00000500000000000000" pitchFamily="2" charset="0"/>
                          <a:cs typeface="Calibri"/>
                        </a:rPr>
                        <a:t>5</a:t>
                      </a:r>
                      <a:r>
                        <a:rPr lang="es-MX" sz="700" b="1" dirty="0">
                          <a:solidFill>
                            <a:srgbClr val="231F20"/>
                          </a:solidFill>
                          <a:latin typeface="Montserrat" panose="00000500000000000000" pitchFamily="2" charset="0"/>
                          <a:cs typeface="Calibri"/>
                        </a:rPr>
                        <a:t>.0</a:t>
                      </a:r>
                      <a:r>
                        <a:rPr sz="700" b="1" dirty="0">
                          <a:solidFill>
                            <a:srgbClr val="231F20"/>
                          </a:solidFill>
                          <a:latin typeface="Montserrat" panose="00000500000000000000" pitchFamily="2" charset="0"/>
                          <a:cs typeface="Calibri"/>
                        </a:rPr>
                        <a:t>00</a:t>
                      </a:r>
                      <a:endParaRPr sz="700" dirty="0">
                        <a:latin typeface="Montserrat" panose="00000500000000000000" pitchFamily="2" charset="0"/>
                        <a:cs typeface="Calibri"/>
                      </a:endParaRPr>
                    </a:p>
                  </a:txBody>
                  <a:tcPr marL="0" marR="0" marT="6350" marB="0">
                    <a:lnL w="5079">
                      <a:solidFill>
                        <a:srgbClr val="231F20"/>
                      </a:solidFill>
                      <a:prstDash val="solid"/>
                    </a:lnL>
                    <a:lnR w="5079">
                      <a:solidFill>
                        <a:srgbClr val="231F20"/>
                      </a:solidFill>
                      <a:prstDash val="solid"/>
                    </a:lnR>
                    <a:lnT w="7617">
                      <a:solidFill>
                        <a:srgbClr val="231F20"/>
                      </a:solidFill>
                      <a:prstDash val="solid"/>
                    </a:lnT>
                    <a:lnB w="7621">
                      <a:solidFill>
                        <a:srgbClr val="231F20"/>
                      </a:solidFill>
                      <a:prstDash val="solid"/>
                    </a:lnB>
                  </a:tcPr>
                </a:tc>
                <a:tc>
                  <a:txBody>
                    <a:bodyPr/>
                    <a:lstStyle/>
                    <a:p>
                      <a:pPr marL="19050" marR="6985" indent="142875">
                        <a:lnSpc>
                          <a:spcPct val="100000"/>
                        </a:lnSpc>
                        <a:spcBef>
                          <a:spcPts val="50"/>
                        </a:spcBef>
                      </a:pPr>
                      <a:r>
                        <a:rPr sz="700" b="1" spc="35" dirty="0">
                          <a:solidFill>
                            <a:srgbClr val="231F20"/>
                          </a:solidFill>
                          <a:latin typeface="Montserrat" panose="00000500000000000000" pitchFamily="2" charset="0"/>
                          <a:cs typeface="Calibri"/>
                        </a:rPr>
                        <a:t>3r</a:t>
                      </a:r>
                      <a:r>
                        <a:rPr lang="es-MX" sz="700" b="1" spc="35" dirty="0">
                          <a:solidFill>
                            <a:srgbClr val="231F20"/>
                          </a:solidFill>
                          <a:latin typeface="Montserrat" panose="00000500000000000000" pitchFamily="2" charset="0"/>
                          <a:cs typeface="Calibri"/>
                        </a:rPr>
                        <a:t>a</a:t>
                      </a:r>
                      <a:r>
                        <a:rPr sz="700" b="1" spc="35" dirty="0">
                          <a:solidFill>
                            <a:srgbClr val="231F20"/>
                          </a:solidFill>
                          <a:latin typeface="Montserrat" panose="00000500000000000000" pitchFamily="2" charset="0"/>
                          <a:cs typeface="Calibri"/>
                        </a:rPr>
                        <a:t>  </a:t>
                      </a:r>
                      <a:r>
                        <a:rPr lang="es-MX" sz="700" b="1" spc="35" dirty="0">
                          <a:solidFill>
                            <a:srgbClr val="231F20"/>
                          </a:solidFill>
                          <a:latin typeface="Montserrat" panose="00000500000000000000" pitchFamily="2" charset="0"/>
                          <a:cs typeface="Calibri"/>
                        </a:rPr>
                        <a:t>10</a:t>
                      </a:r>
                      <a:r>
                        <a:rPr lang="es-MX" sz="700" b="1" dirty="0">
                          <a:solidFill>
                            <a:srgbClr val="231F20"/>
                          </a:solidFill>
                          <a:latin typeface="Montserrat" panose="00000500000000000000" pitchFamily="2" charset="0"/>
                          <a:cs typeface="Calibri"/>
                        </a:rPr>
                        <a:t>.</a:t>
                      </a:r>
                      <a:r>
                        <a:rPr sz="700" b="1" dirty="0">
                          <a:solidFill>
                            <a:srgbClr val="231F20"/>
                          </a:solidFill>
                          <a:latin typeface="Montserrat" panose="00000500000000000000" pitchFamily="2" charset="0"/>
                          <a:cs typeface="Calibri"/>
                        </a:rPr>
                        <a:t>000</a:t>
                      </a:r>
                      <a:endParaRPr sz="700" dirty="0">
                        <a:latin typeface="Montserrat" panose="00000500000000000000" pitchFamily="2" charset="0"/>
                        <a:cs typeface="Calibri"/>
                      </a:endParaRPr>
                    </a:p>
                  </a:txBody>
                  <a:tcPr marL="0" marR="0" marT="6350" marB="0">
                    <a:lnL w="5079">
                      <a:solidFill>
                        <a:srgbClr val="231F20"/>
                      </a:solidFill>
                      <a:prstDash val="solid"/>
                    </a:lnL>
                    <a:lnR w="5079">
                      <a:solidFill>
                        <a:srgbClr val="231F20"/>
                      </a:solidFill>
                      <a:prstDash val="solid"/>
                    </a:lnR>
                    <a:lnT w="7617">
                      <a:solidFill>
                        <a:srgbClr val="231F20"/>
                      </a:solidFill>
                      <a:prstDash val="solid"/>
                    </a:lnT>
                    <a:lnB w="7621">
                      <a:solidFill>
                        <a:srgbClr val="231F20"/>
                      </a:solidFill>
                      <a:prstDash val="solid"/>
                    </a:lnB>
                  </a:tcPr>
                </a:tc>
                <a:tc>
                  <a:txBody>
                    <a:bodyPr/>
                    <a:lstStyle/>
                    <a:p>
                      <a:pPr marL="26670" marR="7620" indent="142875">
                        <a:lnSpc>
                          <a:spcPct val="100000"/>
                        </a:lnSpc>
                        <a:spcBef>
                          <a:spcPts val="50"/>
                        </a:spcBef>
                      </a:pPr>
                      <a:r>
                        <a:rPr sz="700" b="1" spc="35" dirty="0">
                          <a:solidFill>
                            <a:srgbClr val="231F20"/>
                          </a:solidFill>
                          <a:latin typeface="Montserrat" panose="00000500000000000000" pitchFamily="2" charset="0"/>
                          <a:cs typeface="Calibri"/>
                        </a:rPr>
                        <a:t>4</a:t>
                      </a:r>
                      <a:r>
                        <a:rPr lang="es-MX" sz="700" b="1" spc="35" dirty="0">
                          <a:solidFill>
                            <a:srgbClr val="231F20"/>
                          </a:solidFill>
                          <a:latin typeface="Montserrat" panose="00000500000000000000" pitchFamily="2" charset="0"/>
                          <a:cs typeface="Calibri"/>
                        </a:rPr>
                        <a:t>ta</a:t>
                      </a:r>
                      <a:r>
                        <a:rPr sz="700" b="1" spc="35" dirty="0">
                          <a:solidFill>
                            <a:srgbClr val="231F20"/>
                          </a:solidFill>
                          <a:latin typeface="Montserrat" panose="00000500000000000000" pitchFamily="2" charset="0"/>
                          <a:cs typeface="Calibri"/>
                        </a:rPr>
                        <a:t>  </a:t>
                      </a:r>
                      <a:r>
                        <a:rPr lang="es-MX" sz="700" b="1" spc="0" dirty="0">
                          <a:solidFill>
                            <a:srgbClr val="231F20"/>
                          </a:solidFill>
                          <a:latin typeface="Montserrat" panose="00000500000000000000" pitchFamily="2" charset="0"/>
                          <a:cs typeface="Calibri"/>
                        </a:rPr>
                        <a:t>15</a:t>
                      </a:r>
                      <a:r>
                        <a:rPr lang="es-MX" sz="700" b="1" dirty="0">
                          <a:solidFill>
                            <a:srgbClr val="231F20"/>
                          </a:solidFill>
                          <a:latin typeface="Montserrat" panose="00000500000000000000" pitchFamily="2" charset="0"/>
                          <a:cs typeface="Calibri"/>
                        </a:rPr>
                        <a:t>.0</a:t>
                      </a:r>
                      <a:r>
                        <a:rPr sz="700" b="1" dirty="0">
                          <a:solidFill>
                            <a:srgbClr val="231F20"/>
                          </a:solidFill>
                          <a:latin typeface="Montserrat" panose="00000500000000000000" pitchFamily="2" charset="0"/>
                          <a:cs typeface="Calibri"/>
                        </a:rPr>
                        <a:t>00</a:t>
                      </a:r>
                      <a:endParaRPr sz="700" dirty="0">
                        <a:latin typeface="Montserrat" panose="00000500000000000000" pitchFamily="2" charset="0"/>
                        <a:cs typeface="Calibri"/>
                      </a:endParaRPr>
                    </a:p>
                  </a:txBody>
                  <a:tcPr marL="0" marR="0" marT="6350" marB="0">
                    <a:lnL w="5079">
                      <a:solidFill>
                        <a:srgbClr val="231F20"/>
                      </a:solidFill>
                      <a:prstDash val="solid"/>
                    </a:lnL>
                    <a:lnR w="7621">
                      <a:solidFill>
                        <a:srgbClr val="231F20"/>
                      </a:solidFill>
                      <a:prstDash val="solid"/>
                    </a:lnR>
                    <a:lnT w="7617">
                      <a:solidFill>
                        <a:srgbClr val="231F20"/>
                      </a:solidFill>
                      <a:prstDash val="solid"/>
                    </a:lnT>
                    <a:lnB w="7621">
                      <a:solidFill>
                        <a:srgbClr val="231F20"/>
                      </a:solidFill>
                      <a:prstDash val="solid"/>
                    </a:lnB>
                  </a:tcPr>
                </a:tc>
                <a:tc>
                  <a:txBody>
                    <a:bodyPr/>
                    <a:lstStyle/>
                    <a:p>
                      <a:pPr marL="26670" marR="7620" indent="142875">
                        <a:lnSpc>
                          <a:spcPct val="100000"/>
                        </a:lnSpc>
                        <a:spcBef>
                          <a:spcPts val="50"/>
                        </a:spcBef>
                      </a:pPr>
                      <a:r>
                        <a:rPr lang="es-CO" sz="700" b="1" spc="35" dirty="0">
                          <a:solidFill>
                            <a:srgbClr val="231F20"/>
                          </a:solidFill>
                          <a:latin typeface="Montserrat" panose="00000500000000000000" pitchFamily="2" charset="0"/>
                          <a:cs typeface="Calibri"/>
                        </a:rPr>
                        <a:t>5ta  </a:t>
                      </a:r>
                      <a:r>
                        <a:rPr lang="es-CO" sz="700" b="1" spc="0" dirty="0">
                          <a:solidFill>
                            <a:srgbClr val="231F20"/>
                          </a:solidFill>
                          <a:latin typeface="Montserrat" panose="00000500000000000000" pitchFamily="2" charset="0"/>
                          <a:cs typeface="Calibri"/>
                        </a:rPr>
                        <a:t>20</a:t>
                      </a:r>
                      <a:r>
                        <a:rPr lang="es-CO" sz="700" b="1" dirty="0">
                          <a:solidFill>
                            <a:srgbClr val="231F20"/>
                          </a:solidFill>
                          <a:latin typeface="Montserrat" panose="00000500000000000000" pitchFamily="2" charset="0"/>
                          <a:cs typeface="Calibri"/>
                        </a:rPr>
                        <a:t>.000</a:t>
                      </a:r>
                      <a:endParaRPr lang="es-CO" sz="700" dirty="0">
                        <a:latin typeface="Montserrat" panose="00000500000000000000" pitchFamily="2" charset="0"/>
                        <a:cs typeface="Calibri"/>
                      </a:endParaRPr>
                    </a:p>
                  </a:txBody>
                  <a:tcPr marL="0" marR="0" marT="6350" marB="0">
                    <a:lnL w="7621" cap="flat" cmpd="sng" algn="ctr">
                      <a:solidFill>
                        <a:srgbClr val="231F20"/>
                      </a:solidFill>
                      <a:prstDash val="solid"/>
                      <a:round/>
                      <a:headEnd type="none" w="med" len="med"/>
                      <a:tailEnd type="none" w="med" len="med"/>
                    </a:lnL>
                    <a:lnR w="7621">
                      <a:solidFill>
                        <a:srgbClr val="231F20"/>
                      </a:solidFill>
                      <a:prstDash val="solid"/>
                    </a:lnR>
                    <a:lnT w="7617" cap="flat" cmpd="sng" algn="ctr">
                      <a:solidFill>
                        <a:srgbClr val="231F20"/>
                      </a:solidFill>
                      <a:prstDash val="solid"/>
                      <a:round/>
                      <a:headEnd type="none" w="med" len="med"/>
                      <a:tailEnd type="none" w="med" len="med"/>
                    </a:lnT>
                    <a:lnB w="7621" cap="flat" cmpd="sng" algn="ctr">
                      <a:solidFill>
                        <a:srgbClr val="231F20"/>
                      </a:solidFill>
                      <a:prstDash val="solid"/>
                      <a:round/>
                      <a:headEnd type="none" w="med" len="med"/>
                      <a:tailEnd type="none" w="med" len="med"/>
                    </a:lnB>
                  </a:tcPr>
                </a:tc>
                <a:tc vMerge="1">
                  <a:txBody>
                    <a:bodyPr/>
                    <a:lstStyle/>
                    <a:p>
                      <a:endParaRPr/>
                    </a:p>
                  </a:txBody>
                  <a:tcPr marL="0" marR="0" marT="635" marB="0">
                    <a:lnL w="7621">
                      <a:solidFill>
                        <a:srgbClr val="231F20"/>
                      </a:solidFill>
                      <a:prstDash val="solid"/>
                    </a:lnL>
                    <a:lnR w="7621">
                      <a:solidFill>
                        <a:srgbClr val="231F20"/>
                      </a:solidFill>
                      <a:prstDash val="solid"/>
                    </a:lnR>
                    <a:lnT w="7621">
                      <a:solidFill>
                        <a:srgbClr val="231F20"/>
                      </a:solidFill>
                      <a:prstDash val="solid"/>
                    </a:lnT>
                    <a:lnB w="7621">
                      <a:solidFill>
                        <a:srgbClr val="231F20"/>
                      </a:solidFill>
                      <a:prstDash val="solid"/>
                    </a:lnB>
                  </a:tcPr>
                </a:tc>
                <a:extLst>
                  <a:ext uri="{0D108BD9-81ED-4DB2-BD59-A6C34878D82A}">
                    <a16:rowId xmlns:a16="http://schemas.microsoft.com/office/drawing/2014/main" val="10001"/>
                  </a:ext>
                </a:extLst>
              </a:tr>
              <a:tr h="123567">
                <a:tc>
                  <a:txBody>
                    <a:bodyPr/>
                    <a:lstStyle/>
                    <a:p>
                      <a:pPr marL="49530">
                        <a:lnSpc>
                          <a:spcPts val="825"/>
                        </a:lnSpc>
                      </a:pPr>
                      <a:r>
                        <a:rPr lang="es-MX" sz="600" spc="35" dirty="0">
                          <a:solidFill>
                            <a:schemeClr val="tx1"/>
                          </a:solidFill>
                          <a:latin typeface="Montserrat" panose="00000500000000000000" pitchFamily="2" charset="0"/>
                          <a:cs typeface="Calibri"/>
                        </a:rPr>
                        <a:t>Aceite de motor</a:t>
                      </a:r>
                      <a:endParaRPr sz="600" dirty="0">
                        <a:solidFill>
                          <a:schemeClr val="tx1"/>
                        </a:solidFill>
                        <a:latin typeface="Montserrat" panose="00000500000000000000" pitchFamily="2" charset="0"/>
                        <a:cs typeface="Calibri"/>
                      </a:endParaRPr>
                    </a:p>
                  </a:txBody>
                  <a:tcPr marL="0" marR="0" marT="0" marB="0" anchor="ctr">
                    <a:lnL w="7621">
                      <a:solidFill>
                        <a:srgbClr val="231F20"/>
                      </a:solidFill>
                      <a:prstDash val="solid"/>
                    </a:lnL>
                    <a:lnR w="7617">
                      <a:solidFill>
                        <a:srgbClr val="231F20"/>
                      </a:solidFill>
                      <a:prstDash val="solid"/>
                    </a:lnR>
                    <a:lnT w="7621">
                      <a:solidFill>
                        <a:srgbClr val="231F20"/>
                      </a:solidFill>
                      <a:prstDash val="solid"/>
                    </a:lnT>
                    <a:lnB w="3808">
                      <a:solidFill>
                        <a:srgbClr val="231F20"/>
                      </a:solidFill>
                      <a:prstDash val="solid"/>
                    </a:lnB>
                  </a:tcPr>
                </a:tc>
                <a:tc>
                  <a:txBody>
                    <a:bodyPr/>
                    <a:lstStyle/>
                    <a:p>
                      <a:pPr marL="1270" algn="ctr">
                        <a:lnSpc>
                          <a:spcPts val="825"/>
                        </a:lnSpc>
                      </a:pPr>
                      <a:r>
                        <a:rPr sz="600" dirty="0">
                          <a:solidFill>
                            <a:srgbClr val="231F20"/>
                          </a:solidFill>
                          <a:latin typeface="Montserrat" panose="00000500000000000000" pitchFamily="2" charset="0"/>
                          <a:cs typeface="Calibri"/>
                        </a:rPr>
                        <a:t>R</a:t>
                      </a:r>
                      <a:endParaRPr sz="600" dirty="0">
                        <a:latin typeface="Montserrat" panose="00000500000000000000" pitchFamily="2" charset="0"/>
                        <a:cs typeface="Calibri"/>
                      </a:endParaRPr>
                    </a:p>
                  </a:txBody>
                  <a:tcPr marL="0" marR="0" marT="0" marB="0" anchor="ctr">
                    <a:lnL w="7617">
                      <a:solidFill>
                        <a:srgbClr val="231F20"/>
                      </a:solidFill>
                      <a:prstDash val="solid"/>
                    </a:lnL>
                    <a:lnR w="5079">
                      <a:solidFill>
                        <a:srgbClr val="231F20"/>
                      </a:solidFill>
                      <a:prstDash val="solid"/>
                    </a:lnR>
                    <a:lnT w="7621">
                      <a:solidFill>
                        <a:srgbClr val="231F20"/>
                      </a:solidFill>
                      <a:prstDash val="solid"/>
                    </a:lnT>
                    <a:lnB w="3808">
                      <a:solidFill>
                        <a:srgbClr val="231F20"/>
                      </a:solidFill>
                      <a:prstDash val="solid"/>
                    </a:lnB>
                  </a:tcPr>
                </a:tc>
                <a:tc>
                  <a:txBody>
                    <a:bodyPr/>
                    <a:lstStyle/>
                    <a:p>
                      <a:pPr marL="12065" algn="ctr">
                        <a:lnSpc>
                          <a:spcPts val="825"/>
                        </a:lnSpc>
                      </a:pPr>
                      <a:r>
                        <a:rPr lang="es-MX" sz="600" dirty="0">
                          <a:solidFill>
                            <a:srgbClr val="231F20"/>
                          </a:solidFill>
                          <a:latin typeface="Montserrat" panose="00000500000000000000" pitchFamily="2" charset="0"/>
                          <a:cs typeface="Calibri"/>
                        </a:rPr>
                        <a:t>R</a:t>
                      </a:r>
                      <a:endParaRPr sz="600" dirty="0">
                        <a:latin typeface="Montserrat" panose="00000500000000000000" pitchFamily="2" charset="0"/>
                        <a:cs typeface="Calibri"/>
                      </a:endParaRPr>
                    </a:p>
                  </a:txBody>
                  <a:tcPr marL="0" marR="0" marT="0" marB="0" anchor="ctr">
                    <a:lnL w="5079">
                      <a:solidFill>
                        <a:srgbClr val="231F20"/>
                      </a:solidFill>
                      <a:prstDash val="solid"/>
                    </a:lnL>
                    <a:lnR w="5079">
                      <a:solidFill>
                        <a:srgbClr val="231F20"/>
                      </a:solidFill>
                      <a:prstDash val="solid"/>
                    </a:lnR>
                    <a:lnT w="7621">
                      <a:solidFill>
                        <a:srgbClr val="231F20"/>
                      </a:solidFill>
                      <a:prstDash val="solid"/>
                    </a:lnT>
                    <a:lnB w="3808">
                      <a:solidFill>
                        <a:srgbClr val="231F20"/>
                      </a:solidFill>
                      <a:prstDash val="solid"/>
                    </a:lnB>
                  </a:tcPr>
                </a:tc>
                <a:tc>
                  <a:txBody>
                    <a:bodyPr/>
                    <a:lstStyle/>
                    <a:p>
                      <a:pPr marL="4445" algn="ctr">
                        <a:lnSpc>
                          <a:spcPts val="825"/>
                        </a:lnSpc>
                      </a:pPr>
                      <a:r>
                        <a:rPr sz="600" dirty="0">
                          <a:solidFill>
                            <a:srgbClr val="231F20"/>
                          </a:solidFill>
                          <a:latin typeface="Montserrat" panose="00000500000000000000" pitchFamily="2" charset="0"/>
                          <a:cs typeface="Calibri"/>
                        </a:rPr>
                        <a:t>R</a:t>
                      </a:r>
                      <a:endParaRPr sz="600" dirty="0">
                        <a:latin typeface="Montserrat" panose="00000500000000000000" pitchFamily="2" charset="0"/>
                        <a:cs typeface="Calibri"/>
                      </a:endParaRPr>
                    </a:p>
                  </a:txBody>
                  <a:tcPr marL="0" marR="0" marT="0" marB="0" anchor="ctr">
                    <a:lnL w="5079">
                      <a:solidFill>
                        <a:srgbClr val="231F20"/>
                      </a:solidFill>
                      <a:prstDash val="solid"/>
                    </a:lnL>
                    <a:lnR w="5079">
                      <a:solidFill>
                        <a:srgbClr val="231F20"/>
                      </a:solidFill>
                      <a:prstDash val="solid"/>
                    </a:lnR>
                    <a:lnT w="7621">
                      <a:solidFill>
                        <a:srgbClr val="231F20"/>
                      </a:solidFill>
                      <a:prstDash val="solid"/>
                    </a:lnT>
                    <a:lnB w="3808">
                      <a:solidFill>
                        <a:srgbClr val="231F20"/>
                      </a:solidFill>
                      <a:prstDash val="solid"/>
                    </a:lnB>
                  </a:tcPr>
                </a:tc>
                <a:tc>
                  <a:txBody>
                    <a:bodyPr/>
                    <a:lstStyle/>
                    <a:p>
                      <a:pPr marL="12065" algn="ctr">
                        <a:lnSpc>
                          <a:spcPts val="825"/>
                        </a:lnSpc>
                      </a:pPr>
                      <a:r>
                        <a:rPr lang="es-MX" sz="600" dirty="0">
                          <a:solidFill>
                            <a:srgbClr val="231F20"/>
                          </a:solidFill>
                          <a:latin typeface="Montserrat" panose="00000500000000000000" pitchFamily="2" charset="0"/>
                          <a:cs typeface="Calibri"/>
                        </a:rPr>
                        <a:t>R</a:t>
                      </a:r>
                      <a:endParaRPr lang="es-MX" sz="600" dirty="0">
                        <a:latin typeface="Montserrat" panose="00000500000000000000" pitchFamily="2" charset="0"/>
                        <a:cs typeface="Calibri"/>
                      </a:endParaRPr>
                    </a:p>
                  </a:txBody>
                  <a:tcPr marL="0" marR="0" marT="0" marB="0" anchor="ctr">
                    <a:lnL w="5079">
                      <a:solidFill>
                        <a:srgbClr val="231F20"/>
                      </a:solidFill>
                      <a:prstDash val="solid"/>
                    </a:lnL>
                    <a:lnR w="7621">
                      <a:solidFill>
                        <a:srgbClr val="231F20"/>
                      </a:solidFill>
                      <a:prstDash val="solid"/>
                    </a:lnR>
                    <a:lnT w="7621">
                      <a:solidFill>
                        <a:srgbClr val="231F20"/>
                      </a:solidFill>
                      <a:prstDash val="solid"/>
                    </a:lnT>
                    <a:lnB w="3808">
                      <a:solidFill>
                        <a:srgbClr val="231F20"/>
                      </a:solidFill>
                      <a:prstDash val="solid"/>
                    </a:lnB>
                  </a:tcPr>
                </a:tc>
                <a:tc>
                  <a:txBody>
                    <a:bodyPr/>
                    <a:lstStyle/>
                    <a:p>
                      <a:pPr marL="12065" algn="ctr">
                        <a:lnSpc>
                          <a:spcPts val="825"/>
                        </a:lnSpc>
                      </a:pPr>
                      <a:r>
                        <a:rPr lang="es-MX" sz="600" dirty="0">
                          <a:latin typeface="Montserrat" panose="00000500000000000000" pitchFamily="2" charset="0"/>
                          <a:cs typeface="Calibri"/>
                        </a:rPr>
                        <a:t>R</a:t>
                      </a: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7621"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r>
                        <a:rPr lang="es-MX" sz="600" kern="1200" spc="35" dirty="0">
                          <a:solidFill>
                            <a:srgbClr val="231F20"/>
                          </a:solidFill>
                          <a:latin typeface="Montserrat" panose="00000500000000000000" pitchFamily="2" charset="0"/>
                          <a:ea typeface="+mn-ea"/>
                          <a:cs typeface="Calibri"/>
                        </a:rPr>
                        <a:t>Remplace cada 5.000 km</a:t>
                      </a: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7621"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120700">
                <a:tc>
                  <a:txBody>
                    <a:bodyPr/>
                    <a:lstStyle/>
                    <a:p>
                      <a:pPr marL="49530" algn="l" defTabSz="514350" rtl="0" eaLnBrk="1" latinLnBrk="0" hangingPunct="1">
                        <a:lnSpc>
                          <a:spcPts val="825"/>
                        </a:lnSpc>
                      </a:pPr>
                      <a:r>
                        <a:rPr lang="es-MX" sz="600" kern="1200" spc="35" dirty="0">
                          <a:solidFill>
                            <a:schemeClr val="tx1"/>
                          </a:solidFill>
                          <a:latin typeface="Montserrat" panose="00000500000000000000" pitchFamily="2" charset="0"/>
                          <a:ea typeface="+mn-ea"/>
                          <a:cs typeface="Calibri"/>
                        </a:rPr>
                        <a:t>Aceite del diferencial</a:t>
                      </a:r>
                      <a:endParaRPr sz="600" kern="1200" spc="35"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 &amp; T</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R</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 &amp; T</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R</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r h="120700">
                <a:tc>
                  <a:txBody>
                    <a:bodyPr/>
                    <a:lstStyle/>
                    <a:p>
                      <a:pPr marL="49530">
                        <a:lnSpc>
                          <a:spcPts val="815"/>
                        </a:lnSpc>
                      </a:pPr>
                      <a:r>
                        <a:rPr lang="es-MX" sz="600" spc="20">
                          <a:solidFill>
                            <a:schemeClr val="tx1"/>
                          </a:solidFill>
                          <a:latin typeface="Montserrat"/>
                          <a:cs typeface="Calibri"/>
                        </a:rPr>
                        <a:t>Filtro de aceite </a:t>
                      </a:r>
                      <a:endParaRPr lang="es-ES" sz="600" spc="5" dirty="0">
                        <a:solidFill>
                          <a:schemeClr val="tx1"/>
                        </a:solidFill>
                        <a:latin typeface="Montserrat"/>
                        <a:cs typeface="Calibri"/>
                      </a:endParaRPr>
                    </a:p>
                  </a:txBody>
                  <a:tcPr marL="0" marR="0" marT="0" marB="0" anchor="ctr">
                    <a:lnL w="7621">
                      <a:solidFill>
                        <a:srgbClr val="231F20"/>
                      </a:solidFill>
                      <a:prstDash val="solid"/>
                    </a:lnL>
                    <a:lnR w="7617">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pPr>
                      <a:r>
                        <a:rPr lang="es-ES" sz="600" kern="1200">
                          <a:solidFill>
                            <a:schemeClr val="tx1"/>
                          </a:solidFill>
                          <a:latin typeface="Montserrat"/>
                          <a:ea typeface="+mn-ea"/>
                          <a:cs typeface="Calibri"/>
                        </a:rPr>
                        <a:t>R</a:t>
                      </a:r>
                      <a:endParaRPr lang="es-ES" sz="600" kern="1200" dirty="0">
                        <a:solidFill>
                          <a:schemeClr val="tx1"/>
                        </a:solidFill>
                        <a:latin typeface="Montserrat"/>
                        <a:ea typeface="+mn-ea"/>
                        <a:cs typeface="Calibri"/>
                      </a:endParaRPr>
                    </a:p>
                  </a:txBody>
                  <a:tcPr marL="0" marR="0" marT="0" marB="0" anchor="ctr">
                    <a:lnL w="7617">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R</a:t>
                      </a:r>
                      <a:endParaRPr lang="es-MX" sz="600" kern="1200" dirty="0">
                        <a:solidFill>
                          <a:schemeClr val="tx1"/>
                        </a:solidFill>
                        <a:latin typeface="Montserrat"/>
                        <a:ea typeface="+mn-ea"/>
                        <a:cs typeface="Calibri"/>
                      </a:endParaRPr>
                    </a:p>
                  </a:txBody>
                  <a:tcPr marL="0" marR="0" marT="0"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pPr>
                      <a:r>
                        <a:rPr lang="es-ES" sz="600" kern="1200">
                          <a:solidFill>
                            <a:schemeClr val="tx1"/>
                          </a:solidFill>
                          <a:latin typeface="Montserrat"/>
                          <a:ea typeface="+mn-ea"/>
                          <a:cs typeface="Calibri"/>
                        </a:rPr>
                        <a:t>R</a:t>
                      </a:r>
                      <a:endParaRPr lang="es-ES" sz="600" kern="1200" dirty="0">
                        <a:solidFill>
                          <a:schemeClr val="tx1"/>
                        </a:solidFill>
                        <a:latin typeface="Montserrat"/>
                        <a:ea typeface="+mn-ea"/>
                        <a:cs typeface="Calibri"/>
                      </a:endParaRPr>
                    </a:p>
                  </a:txBody>
                  <a:tcPr marL="0" marR="0" marT="0"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R</a:t>
                      </a:r>
                      <a:endParaRPr lang="es-MX" sz="600" kern="1200" dirty="0">
                        <a:solidFill>
                          <a:schemeClr val="tx1"/>
                        </a:solidFill>
                        <a:latin typeface="Montserrat"/>
                        <a:ea typeface="+mn-ea"/>
                        <a:cs typeface="Calibri"/>
                      </a:endParaRPr>
                    </a:p>
                  </a:txBody>
                  <a:tcPr marL="0" marR="0" marT="0" marB="0" anchor="ctr">
                    <a:lnL w="5079">
                      <a:solidFill>
                        <a:srgbClr val="231F20"/>
                      </a:solidFill>
                      <a:prstDash val="solid"/>
                    </a:lnL>
                    <a:lnR w="7621">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R</a:t>
                      </a:r>
                      <a:endParaRPr lang="es-MX" sz="600" kern="1200" dirty="0">
                        <a:solidFill>
                          <a:schemeClr val="tx1"/>
                        </a:solidFill>
                        <a:latin typeface="Montserrat"/>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rtl="0" eaLnBrk="1" latinLnBrk="0" hangingPunct="1">
                        <a:lnSpc>
                          <a:spcPts val="805"/>
                        </a:lnSpc>
                      </a:pPr>
                      <a:r>
                        <a:rPr lang="es-MX" sz="600" kern="1200" spc="35">
                          <a:solidFill>
                            <a:srgbClr val="231F20"/>
                          </a:solidFill>
                          <a:latin typeface="Montserrat"/>
                          <a:ea typeface="+mn-ea"/>
                          <a:cs typeface="Calibri"/>
                        </a:rPr>
                        <a:t>Remplace cada 5.000 km</a:t>
                      </a:r>
                      <a:endParaRPr lang="es-MX" sz="600" kern="1200" spc="35" dirty="0">
                        <a:solidFill>
                          <a:srgbClr val="231F20"/>
                        </a:solidFill>
                        <a:latin typeface="Montserrat"/>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120660">
                <a:tc>
                  <a:txBody>
                    <a:bodyPr/>
                    <a:lstStyle/>
                    <a:p>
                      <a:pPr marL="49530">
                        <a:lnSpc>
                          <a:spcPts val="805"/>
                        </a:lnSpc>
                      </a:pPr>
                      <a:r>
                        <a:rPr lang="es-MX" sz="600" spc="30" dirty="0">
                          <a:solidFill>
                            <a:schemeClr val="tx1"/>
                          </a:solidFill>
                          <a:latin typeface="Montserrat" panose="00000500000000000000" pitchFamily="2" charset="0"/>
                          <a:cs typeface="Calibri"/>
                        </a:rPr>
                        <a:t>Bujía</a:t>
                      </a:r>
                      <a:endParaRPr sz="600" dirty="0">
                        <a:solidFill>
                          <a:schemeClr val="tx1"/>
                        </a:solidFill>
                        <a:latin typeface="Montserrat" panose="00000500000000000000" pitchFamily="2" charset="0"/>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r>
                        <a:rPr sz="600" kern="1200" dirty="0">
                          <a:solidFill>
                            <a:schemeClr val="tx1"/>
                          </a:solidFill>
                          <a:latin typeface="Montserrat" panose="00000500000000000000" pitchFamily="2" charset="0"/>
                          <a:ea typeface="+mn-ea"/>
                          <a:cs typeface="Calibri"/>
                        </a:rPr>
                        <a:t> &amp; </a:t>
                      </a:r>
                      <a:r>
                        <a:rPr lang="es-MX" sz="600" kern="1200" dirty="0">
                          <a:solidFill>
                            <a:schemeClr val="tx1"/>
                          </a:solidFill>
                          <a:latin typeface="Montserrat" panose="00000500000000000000" pitchFamily="2" charset="0"/>
                          <a:ea typeface="+mn-ea"/>
                          <a:cs typeface="Calibri"/>
                        </a:rPr>
                        <a:t>C</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marR="0" indent="0" algn="ctr" defTabSz="514350" rtl="0" eaLnBrk="1" fontAlgn="auto" latinLnBrk="0" hangingPunct="1">
                        <a:lnSpc>
                          <a:spcPts val="825"/>
                        </a:lnSpc>
                        <a:spcBef>
                          <a:spcPts val="0"/>
                        </a:spcBef>
                        <a:spcAft>
                          <a:spcPts val="0"/>
                        </a:spcAft>
                        <a:buClrTx/>
                        <a:buSzTx/>
                        <a:buFontTx/>
                        <a:buNone/>
                        <a:tabLst/>
                        <a:defRPr/>
                      </a:pPr>
                      <a:r>
                        <a:rPr lang="es-MX" sz="600" kern="1200" dirty="0">
                          <a:solidFill>
                            <a:schemeClr val="tx1"/>
                          </a:solidFill>
                          <a:latin typeface="Montserrat" panose="00000500000000000000" pitchFamily="2" charset="0"/>
                          <a:ea typeface="+mn-ea"/>
                          <a:cs typeface="Calibri"/>
                        </a:rPr>
                        <a:t>I &amp; C</a:t>
                      </a: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R</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marR="0" indent="0" algn="ctr" defTabSz="514350" rtl="0" eaLnBrk="1" fontAlgn="auto" latinLnBrk="0" hangingPunct="1">
                        <a:lnSpc>
                          <a:spcPts val="825"/>
                        </a:lnSpc>
                        <a:spcBef>
                          <a:spcPts val="0"/>
                        </a:spcBef>
                        <a:spcAft>
                          <a:spcPts val="0"/>
                        </a:spcAft>
                        <a:buClrTx/>
                        <a:buSzTx/>
                        <a:buFontTx/>
                        <a:buNone/>
                        <a:tabLst/>
                        <a:defRPr/>
                      </a:pPr>
                      <a:r>
                        <a:rPr lang="es-MX" sz="600" kern="1200" dirty="0">
                          <a:solidFill>
                            <a:schemeClr val="tx1"/>
                          </a:solidFill>
                          <a:latin typeface="Montserrat" panose="00000500000000000000" pitchFamily="2" charset="0"/>
                          <a:ea typeface="+mn-ea"/>
                          <a:cs typeface="Calibri"/>
                        </a:rPr>
                        <a:t>I &amp; C</a:t>
                      </a: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R</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r>
                        <a:rPr lang="es-MX" sz="600" kern="1200" spc="35" dirty="0">
                          <a:solidFill>
                            <a:srgbClr val="231F20"/>
                          </a:solidFill>
                          <a:latin typeface="Montserrat" panose="00000500000000000000" pitchFamily="2" charset="0"/>
                          <a:ea typeface="+mn-ea"/>
                          <a:cs typeface="Calibri"/>
                        </a:rPr>
                        <a:t>Remplace cada </a:t>
                      </a:r>
                      <a:r>
                        <a:rPr sz="600" kern="1200" spc="35" dirty="0">
                          <a:solidFill>
                            <a:srgbClr val="231F20"/>
                          </a:solidFill>
                          <a:latin typeface="Montserrat" panose="00000500000000000000" pitchFamily="2" charset="0"/>
                          <a:ea typeface="+mn-ea"/>
                          <a:cs typeface="Calibri"/>
                        </a:rPr>
                        <a:t>1</a:t>
                      </a:r>
                      <a:r>
                        <a:rPr lang="es-MX" sz="600" kern="1200" spc="35" dirty="0">
                          <a:solidFill>
                            <a:srgbClr val="231F20"/>
                          </a:solidFill>
                          <a:latin typeface="Montserrat" panose="00000500000000000000" pitchFamily="2" charset="0"/>
                          <a:ea typeface="+mn-ea"/>
                          <a:cs typeface="Calibri"/>
                        </a:rPr>
                        <a:t>0.</a:t>
                      </a:r>
                      <a:r>
                        <a:rPr sz="600" kern="1200" spc="35" dirty="0">
                          <a:solidFill>
                            <a:srgbClr val="231F20"/>
                          </a:solidFill>
                          <a:latin typeface="Montserrat" panose="00000500000000000000" pitchFamily="2" charset="0"/>
                          <a:ea typeface="+mn-ea"/>
                          <a:cs typeface="Calibri"/>
                        </a:rPr>
                        <a:t>000 km</a:t>
                      </a: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5"/>
                  </a:ext>
                </a:extLst>
              </a:tr>
              <a:tr h="130374">
                <a:tc>
                  <a:txBody>
                    <a:bodyPr/>
                    <a:lstStyle/>
                    <a:p>
                      <a:pPr marL="49530" algn="l" defTabSz="514350" rtl="0" eaLnBrk="1" latinLnBrk="0" hangingPunct="1">
                        <a:lnSpc>
                          <a:spcPts val="805"/>
                        </a:lnSpc>
                        <a:spcBef>
                          <a:spcPts val="70"/>
                        </a:spcBef>
                      </a:pPr>
                      <a:r>
                        <a:rPr lang="es-MX" sz="600" kern="1200" spc="30" dirty="0">
                          <a:solidFill>
                            <a:schemeClr val="tx1"/>
                          </a:solidFill>
                          <a:latin typeface="Montserrat" panose="00000500000000000000" pitchFamily="2" charset="0"/>
                          <a:ea typeface="+mn-ea"/>
                          <a:cs typeface="Calibri"/>
                        </a:rPr>
                        <a:t>Filtro de aire</a:t>
                      </a:r>
                      <a:endParaRPr sz="600" kern="1200" spc="30" dirty="0">
                        <a:solidFill>
                          <a:schemeClr val="tx1"/>
                        </a:solidFill>
                        <a:latin typeface="Montserrat" panose="00000500000000000000" pitchFamily="2" charset="0"/>
                        <a:ea typeface="+mn-ea"/>
                        <a:cs typeface="Calibri"/>
                      </a:endParaRPr>
                    </a:p>
                  </a:txBody>
                  <a:tcPr marL="0" marR="0" marT="8890" marB="0" anchor="ctr">
                    <a:lnL w="7621">
                      <a:solidFill>
                        <a:srgbClr val="231F20"/>
                      </a:solidFill>
                      <a:prstDash val="solid"/>
                    </a:lnL>
                    <a:lnR w="7617">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70"/>
                        </a:spcBef>
                      </a:pPr>
                      <a:r>
                        <a:rPr lang="es-MX" sz="600" kern="1200" dirty="0">
                          <a:solidFill>
                            <a:schemeClr val="tx1"/>
                          </a:solidFill>
                          <a:latin typeface="Montserrat" panose="00000500000000000000" pitchFamily="2" charset="0"/>
                          <a:ea typeface="+mn-ea"/>
                          <a:cs typeface="Calibri"/>
                        </a:rPr>
                        <a:t>C</a:t>
                      </a:r>
                      <a:endParaRPr sz="600" kern="1200" dirty="0">
                        <a:solidFill>
                          <a:schemeClr val="tx1"/>
                        </a:solidFill>
                        <a:latin typeface="Montserrat" panose="00000500000000000000" pitchFamily="2" charset="0"/>
                        <a:ea typeface="+mn-ea"/>
                        <a:cs typeface="Calibri"/>
                      </a:endParaRPr>
                    </a:p>
                  </a:txBody>
                  <a:tcPr marL="0" marR="0" marT="8890" marB="0" anchor="ctr">
                    <a:lnL w="7617">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70"/>
                        </a:spcBef>
                      </a:pPr>
                      <a:r>
                        <a:rPr lang="es-MX" sz="600" kern="1200" dirty="0">
                          <a:solidFill>
                            <a:schemeClr val="tx1"/>
                          </a:solidFill>
                          <a:latin typeface="Montserrat" panose="00000500000000000000" pitchFamily="2" charset="0"/>
                          <a:ea typeface="+mn-ea"/>
                          <a:cs typeface="Calibri"/>
                        </a:rPr>
                        <a:t>C</a:t>
                      </a:r>
                      <a:endParaRPr sz="600" kern="1200" dirty="0">
                        <a:solidFill>
                          <a:schemeClr val="tx1"/>
                        </a:solidFill>
                        <a:latin typeface="Montserrat" panose="00000500000000000000" pitchFamily="2" charset="0"/>
                        <a:ea typeface="+mn-ea"/>
                        <a:cs typeface="Calibri"/>
                      </a:endParaRPr>
                    </a:p>
                  </a:txBody>
                  <a:tcPr marL="0" marR="0" marT="8890"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70"/>
                        </a:spcBef>
                      </a:pPr>
                      <a:r>
                        <a:rPr lang="es-MX" sz="600" kern="1200">
                          <a:solidFill>
                            <a:schemeClr val="tx1"/>
                          </a:solidFill>
                          <a:latin typeface="Montserrat"/>
                          <a:ea typeface="+mn-ea"/>
                          <a:cs typeface="Calibri"/>
                        </a:rPr>
                        <a:t>R</a:t>
                      </a:r>
                      <a:endParaRPr lang="es-MX" sz="600" kern="1200" dirty="0">
                        <a:solidFill>
                          <a:schemeClr val="tx1"/>
                        </a:solidFill>
                        <a:latin typeface="Montserrat"/>
                        <a:ea typeface="+mn-ea"/>
                        <a:cs typeface="Calibri"/>
                      </a:endParaRPr>
                    </a:p>
                  </a:txBody>
                  <a:tcPr marL="0" marR="0" marT="8890"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70"/>
                        </a:spcBef>
                      </a:pPr>
                      <a:r>
                        <a:rPr lang="es-MX" sz="600" kern="1200" dirty="0">
                          <a:solidFill>
                            <a:schemeClr val="tx1"/>
                          </a:solidFill>
                          <a:latin typeface="Montserrat" panose="00000500000000000000" pitchFamily="2" charset="0"/>
                          <a:ea typeface="+mn-ea"/>
                          <a:cs typeface="Calibri"/>
                        </a:rPr>
                        <a:t>C</a:t>
                      </a:r>
                      <a:endParaRPr sz="600" kern="1200" dirty="0">
                        <a:solidFill>
                          <a:schemeClr val="tx1"/>
                        </a:solidFill>
                        <a:latin typeface="Montserrat" panose="00000500000000000000" pitchFamily="2" charset="0"/>
                        <a:ea typeface="+mn-ea"/>
                        <a:cs typeface="Calibri"/>
                      </a:endParaRPr>
                    </a:p>
                  </a:txBody>
                  <a:tcPr marL="0" marR="0" marT="8890" marB="0" anchor="ctr">
                    <a:lnL w="5079">
                      <a:solidFill>
                        <a:srgbClr val="231F20"/>
                      </a:solidFill>
                      <a:prstDash val="solid"/>
                    </a:lnL>
                    <a:lnR w="7621">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70"/>
                        </a:spcBef>
                      </a:pPr>
                      <a:r>
                        <a:rPr lang="es-MX" sz="600" kern="1200">
                          <a:solidFill>
                            <a:schemeClr val="tx1"/>
                          </a:solidFill>
                          <a:latin typeface="Montserrat"/>
                          <a:ea typeface="+mn-ea"/>
                          <a:cs typeface="Calibri"/>
                        </a:rPr>
                        <a:t>R</a:t>
                      </a:r>
                      <a:endParaRPr lang="es-MX" sz="600" kern="1200" dirty="0">
                        <a:solidFill>
                          <a:schemeClr val="tx1"/>
                        </a:solidFill>
                        <a:latin typeface="Montserrat"/>
                        <a:ea typeface="+mn-ea"/>
                        <a:cs typeface="Calibri"/>
                      </a:endParaRPr>
                    </a:p>
                  </a:txBody>
                  <a:tcPr marL="0" marR="0" marT="889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spcBef>
                          <a:spcPts val="70"/>
                        </a:spcBef>
                      </a:pPr>
                      <a:r>
                        <a:rPr lang="es-MX" sz="600" kern="1200" spc="35" dirty="0">
                          <a:solidFill>
                            <a:srgbClr val="231F20"/>
                          </a:solidFill>
                          <a:latin typeface="Montserrat" panose="00000500000000000000" pitchFamily="2" charset="0"/>
                          <a:ea typeface="+mn-ea"/>
                          <a:cs typeface="Calibri"/>
                        </a:rPr>
                        <a:t>Remplace cada</a:t>
                      </a:r>
                      <a:r>
                        <a:rPr sz="600" kern="1200" spc="35" dirty="0">
                          <a:solidFill>
                            <a:srgbClr val="231F20"/>
                          </a:solidFill>
                          <a:latin typeface="Montserrat" panose="00000500000000000000" pitchFamily="2" charset="0"/>
                          <a:ea typeface="+mn-ea"/>
                          <a:cs typeface="Calibri"/>
                        </a:rPr>
                        <a:t> 1</a:t>
                      </a:r>
                      <a:r>
                        <a:rPr lang="es-MX" sz="600" kern="1200" spc="35" dirty="0">
                          <a:solidFill>
                            <a:srgbClr val="231F20"/>
                          </a:solidFill>
                          <a:latin typeface="Montserrat" panose="00000500000000000000" pitchFamily="2" charset="0"/>
                          <a:ea typeface="+mn-ea"/>
                          <a:cs typeface="Calibri"/>
                        </a:rPr>
                        <a:t>0.</a:t>
                      </a:r>
                      <a:r>
                        <a:rPr sz="600" kern="1200" spc="35" dirty="0">
                          <a:solidFill>
                            <a:srgbClr val="231F20"/>
                          </a:solidFill>
                          <a:latin typeface="Montserrat" panose="00000500000000000000" pitchFamily="2" charset="0"/>
                          <a:ea typeface="+mn-ea"/>
                          <a:cs typeface="Calibri"/>
                        </a:rPr>
                        <a:t>000 km</a:t>
                      </a:r>
                    </a:p>
                  </a:txBody>
                  <a:tcPr marL="0" marR="0" marT="889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6"/>
                  </a:ext>
                </a:extLst>
              </a:tr>
              <a:tr h="123826">
                <a:tc>
                  <a:txBody>
                    <a:bodyPr/>
                    <a:lstStyle/>
                    <a:p>
                      <a:pPr marL="49530">
                        <a:lnSpc>
                          <a:spcPct val="100000"/>
                        </a:lnSpc>
                        <a:spcBef>
                          <a:spcPts val="15"/>
                        </a:spcBef>
                      </a:pPr>
                      <a:r>
                        <a:rPr lang="es-MX" sz="600" spc="60" dirty="0">
                          <a:solidFill>
                            <a:schemeClr val="tx1"/>
                          </a:solidFill>
                          <a:latin typeface="Montserrat" panose="00000500000000000000" pitchFamily="2" charset="0"/>
                          <a:cs typeface="Calibri"/>
                        </a:rPr>
                        <a:t>Mangueras </a:t>
                      </a:r>
                      <a:r>
                        <a:rPr sz="600" spc="60" dirty="0">
                          <a:solidFill>
                            <a:schemeClr val="tx1"/>
                          </a:solidFill>
                          <a:latin typeface="Montserrat" panose="00000500000000000000" pitchFamily="2" charset="0"/>
                          <a:cs typeface="Calibri"/>
                        </a:rPr>
                        <a:t>SA</a:t>
                      </a:r>
                      <a:r>
                        <a:rPr lang="es-MX" sz="600" spc="60" dirty="0">
                          <a:solidFill>
                            <a:schemeClr val="tx1"/>
                          </a:solidFill>
                          <a:latin typeface="Montserrat" panose="00000500000000000000" pitchFamily="2" charset="0"/>
                          <a:cs typeface="Calibri"/>
                        </a:rPr>
                        <a:t>I</a:t>
                      </a:r>
                      <a:endParaRPr sz="600" dirty="0">
                        <a:solidFill>
                          <a:schemeClr val="tx1"/>
                        </a:solidFill>
                        <a:latin typeface="Montserrat" panose="00000500000000000000" pitchFamily="2" charset="0"/>
                        <a:cs typeface="Calibri"/>
                      </a:endParaRPr>
                    </a:p>
                  </a:txBody>
                  <a:tcPr marL="0" marR="0" marT="1905" marB="0" anchor="ctr">
                    <a:lnL w="7621">
                      <a:solidFill>
                        <a:srgbClr val="231F20"/>
                      </a:solidFill>
                      <a:prstDash val="solid"/>
                    </a:lnL>
                    <a:lnR w="7617">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15"/>
                        </a:spcBef>
                      </a:pPr>
                      <a:r>
                        <a:rPr sz="600" kern="1200" dirty="0">
                          <a:solidFill>
                            <a:schemeClr val="tx1"/>
                          </a:solidFill>
                          <a:latin typeface="Montserrat" panose="00000500000000000000" pitchFamily="2" charset="0"/>
                          <a:ea typeface="+mn-ea"/>
                          <a:cs typeface="Calibri"/>
                        </a:rPr>
                        <a:t>I</a:t>
                      </a:r>
                    </a:p>
                  </a:txBody>
                  <a:tcPr marL="0" marR="0" marT="1905" marB="0" anchor="ctr">
                    <a:lnL w="7617">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1905"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1905" marB="0" anchor="ctr">
                    <a:lnL w="5079">
                      <a:solidFill>
                        <a:srgbClr val="231F20"/>
                      </a:solidFill>
                      <a:prstDash val="solid"/>
                    </a:lnL>
                    <a:lnR w="5079">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1905" marB="0" anchor="ctr">
                    <a:lnL w="5079">
                      <a:solidFill>
                        <a:srgbClr val="231F20"/>
                      </a:solidFill>
                      <a:prstDash val="solid"/>
                    </a:lnL>
                    <a:lnR w="7621">
                      <a:solidFill>
                        <a:srgbClr val="231F20"/>
                      </a:solidFill>
                      <a:prstDash val="solid"/>
                    </a:lnR>
                    <a:lnT w="3808">
                      <a:solidFill>
                        <a:srgbClr val="231F20"/>
                      </a:solidFill>
                      <a:prstDash val="solid"/>
                    </a:lnT>
                    <a:lnB w="3808">
                      <a:solidFill>
                        <a:srgbClr val="231F20"/>
                      </a:solidFill>
                      <a:prstDash val="soli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1905"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spcBef>
                          <a:spcPts val="15"/>
                        </a:spcBef>
                      </a:pPr>
                      <a:endParaRPr sz="600" kern="1200" spc="35" dirty="0">
                        <a:solidFill>
                          <a:srgbClr val="231F20"/>
                        </a:solidFill>
                        <a:latin typeface="Montserrat" panose="00000500000000000000" pitchFamily="2" charset="0"/>
                        <a:ea typeface="+mn-ea"/>
                        <a:cs typeface="Calibri"/>
                      </a:endParaRPr>
                    </a:p>
                  </a:txBody>
                  <a:tcPr marL="0" marR="0" marT="1905"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7"/>
                  </a:ext>
                </a:extLst>
              </a:tr>
              <a:tr h="120844">
                <a:tc>
                  <a:txBody>
                    <a:bodyPr/>
                    <a:lstStyle/>
                    <a:p>
                      <a:pPr marL="49530" algn="l" defTabSz="514350" rtl="0" eaLnBrk="1" latinLnBrk="0" hangingPunct="1">
                        <a:lnSpc>
                          <a:spcPts val="770"/>
                        </a:lnSpc>
                      </a:pPr>
                      <a:r>
                        <a:rPr lang="es-MX" sz="600" kern="1200" spc="30" dirty="0">
                          <a:solidFill>
                            <a:schemeClr val="tx1"/>
                          </a:solidFill>
                          <a:latin typeface="Montserrat" panose="00000500000000000000" pitchFamily="2" charset="0"/>
                          <a:ea typeface="+mn-ea"/>
                          <a:cs typeface="Calibri"/>
                        </a:rPr>
                        <a:t>Carburador</a:t>
                      </a:r>
                      <a:endParaRPr sz="600" kern="1200" spc="30"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ES" sz="600" kern="1200">
                          <a:solidFill>
                            <a:schemeClr val="tx1"/>
                          </a:solidFill>
                          <a:latin typeface="Montserrat"/>
                          <a:ea typeface="+mn-ea"/>
                          <a:cs typeface="Calibri"/>
                        </a:rPr>
                        <a:t>I</a:t>
                      </a:r>
                      <a:endParaRPr lang="es-ES" sz="600" kern="1200" dirty="0">
                        <a:solidFill>
                          <a:schemeClr val="tx1"/>
                        </a:solidFill>
                        <a:latin typeface="Montserrat"/>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I</a:t>
                      </a:r>
                      <a:endParaRPr lang="es-MX" sz="600" kern="1200" dirty="0">
                        <a:solidFill>
                          <a:schemeClr val="tx1"/>
                        </a:solidFill>
                        <a:latin typeface="Montserrat"/>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C &amp; A</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I</a:t>
                      </a:r>
                      <a:endParaRPr lang="es-MX" sz="600" kern="1200" dirty="0">
                        <a:solidFill>
                          <a:schemeClr val="tx1"/>
                        </a:solidFill>
                        <a:latin typeface="Montserrat"/>
                        <a:ea typeface="+mn-ea"/>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C &amp; A</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r>
                        <a:rPr sz="600" kern="1200" spc="35" dirty="0">
                          <a:solidFill>
                            <a:srgbClr val="231F20"/>
                          </a:solidFill>
                          <a:latin typeface="Montserrat" panose="00000500000000000000" pitchFamily="2" charset="0"/>
                          <a:ea typeface="+mn-ea"/>
                          <a:cs typeface="Calibri"/>
                        </a:rPr>
                        <a:t>C &amp; A </a:t>
                      </a:r>
                      <a:r>
                        <a:rPr lang="es-MX" sz="600" kern="1200" spc="35" dirty="0">
                          <a:solidFill>
                            <a:srgbClr val="231F20"/>
                          </a:solidFill>
                          <a:latin typeface="Montserrat" panose="00000500000000000000" pitchFamily="2" charset="0"/>
                          <a:ea typeface="+mn-ea"/>
                          <a:cs typeface="Calibri"/>
                        </a:rPr>
                        <a:t>cada</a:t>
                      </a:r>
                      <a:r>
                        <a:rPr sz="600" kern="1200" spc="35" dirty="0">
                          <a:solidFill>
                            <a:srgbClr val="231F20"/>
                          </a:solidFill>
                          <a:latin typeface="Montserrat" panose="00000500000000000000" pitchFamily="2" charset="0"/>
                          <a:ea typeface="+mn-ea"/>
                          <a:cs typeface="Calibri"/>
                        </a:rPr>
                        <a:t> 1</a:t>
                      </a:r>
                      <a:r>
                        <a:rPr lang="es-MX" sz="600" kern="1200" spc="35" dirty="0">
                          <a:solidFill>
                            <a:srgbClr val="231F20"/>
                          </a:solidFill>
                          <a:latin typeface="Montserrat" panose="00000500000000000000" pitchFamily="2" charset="0"/>
                          <a:ea typeface="+mn-ea"/>
                          <a:cs typeface="Calibri"/>
                        </a:rPr>
                        <a:t>0.</a:t>
                      </a:r>
                      <a:r>
                        <a:rPr sz="600" kern="1200" spc="35" dirty="0">
                          <a:solidFill>
                            <a:srgbClr val="231F20"/>
                          </a:solidFill>
                          <a:latin typeface="Montserrat" panose="00000500000000000000" pitchFamily="2" charset="0"/>
                          <a:ea typeface="+mn-ea"/>
                          <a:cs typeface="Calibri"/>
                        </a:rPr>
                        <a:t>000 km</a:t>
                      </a: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8"/>
                  </a:ext>
                </a:extLst>
              </a:tr>
              <a:tr h="126306">
                <a:tc>
                  <a:txBody>
                    <a:bodyPr/>
                    <a:lstStyle/>
                    <a:p>
                      <a:pPr marL="49530" algn="l" defTabSz="514350" rtl="0" eaLnBrk="1" latinLnBrk="0" hangingPunct="1">
                        <a:lnSpc>
                          <a:spcPts val="770"/>
                        </a:lnSpc>
                      </a:pPr>
                      <a:r>
                        <a:rPr lang="es-MX" sz="600" kern="1200" spc="30" dirty="0">
                          <a:solidFill>
                            <a:schemeClr val="tx1"/>
                          </a:solidFill>
                          <a:latin typeface="Montserrat" panose="00000500000000000000" pitchFamily="2" charset="0"/>
                          <a:ea typeface="+mn-ea"/>
                          <a:cs typeface="Calibri"/>
                        </a:rPr>
                        <a:t>Calibración de válvulas</a:t>
                      </a:r>
                      <a:endParaRPr sz="600" kern="1200" spc="30"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a:solidFill>
                        <a:srgbClr val="231F20"/>
                      </a:solidFill>
                      <a:prstDash val="soli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7617">
                      <a:solidFill>
                        <a:srgbClr val="231F20"/>
                      </a:solidFill>
                      <a:prstDash val="solid"/>
                    </a:lnL>
                    <a:lnR w="5079">
                      <a:solidFill>
                        <a:srgbClr val="231F20"/>
                      </a:solidFill>
                      <a:prstDash val="soli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5079">
                      <a:solidFill>
                        <a:srgbClr val="231F20"/>
                      </a:solidFill>
                      <a:prstDash val="solid"/>
                    </a:lnL>
                    <a:lnR w="5079">
                      <a:solidFill>
                        <a:srgbClr val="231F20"/>
                      </a:solidFill>
                      <a:prstDash val="soli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 &amp; A</a:t>
                      </a:r>
                    </a:p>
                  </a:txBody>
                  <a:tcPr marL="0" marR="0" marT="0" marB="0" anchor="ctr">
                    <a:lnL w="5079">
                      <a:solidFill>
                        <a:srgbClr val="231F20"/>
                      </a:solidFill>
                      <a:prstDash val="solid"/>
                    </a:lnL>
                    <a:lnR w="5079">
                      <a:solidFill>
                        <a:srgbClr val="231F20"/>
                      </a:solidFill>
                      <a:prstDash val="soli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5079">
                      <a:solidFill>
                        <a:srgbClr val="231F20"/>
                      </a:solidFill>
                      <a:prstDash val="solid"/>
                    </a:lnL>
                    <a:lnR w="7621">
                      <a:solidFill>
                        <a:srgbClr val="231F20"/>
                      </a:solidFill>
                      <a:prstDash val="soli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 &amp; A</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9"/>
                  </a:ext>
                </a:extLst>
              </a:tr>
              <a:tr h="126306">
                <a:tc>
                  <a:txBody>
                    <a:bodyPr/>
                    <a:lstStyle/>
                    <a:p>
                      <a:pPr marL="49530">
                        <a:lnSpc>
                          <a:spcPts val="770"/>
                        </a:lnSpc>
                      </a:pPr>
                      <a:r>
                        <a:rPr lang="es-MX" sz="600" kern="1200" spc="30" dirty="0">
                          <a:solidFill>
                            <a:schemeClr val="tx1"/>
                          </a:solidFill>
                          <a:latin typeface="Montserrat" panose="00000500000000000000" pitchFamily="2" charset="0"/>
                          <a:ea typeface="+mn-ea"/>
                          <a:cs typeface="Calibri"/>
                        </a:rPr>
                        <a:t>Discos de embrague</a:t>
                      </a:r>
                      <a:endParaRPr sz="600" kern="1200" spc="30"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a:solidFill>
                            <a:schemeClr val="tx1"/>
                          </a:solidFill>
                          <a:latin typeface="Montserrat"/>
                          <a:ea typeface="+mn-ea"/>
                          <a:cs typeface="Calibri"/>
                        </a:rPr>
                        <a:t>R</a:t>
                      </a:r>
                      <a:endParaRPr lang="es-MX"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marR="0" indent="0" algn="ctr" defTabSz="514350" rtl="0" eaLnBrk="1" fontAlgn="auto" latinLnBrk="0" hangingPunct="1">
                        <a:lnSpc>
                          <a:spcPts val="805"/>
                        </a:lnSpc>
                        <a:spcBef>
                          <a:spcPts val="0"/>
                        </a:spcBef>
                        <a:spcAft>
                          <a:spcPts val="0"/>
                        </a:spcAft>
                        <a:buClrTx/>
                        <a:buSzTx/>
                        <a:buFontTx/>
                        <a:buNone/>
                        <a:tabLst/>
                        <a:defRPr/>
                      </a:pPr>
                      <a:r>
                        <a:rPr lang="es-MX" sz="600" kern="1200" spc="35" dirty="0">
                          <a:solidFill>
                            <a:srgbClr val="231F20"/>
                          </a:solidFill>
                          <a:latin typeface="Montserrat" panose="00000500000000000000" pitchFamily="2" charset="0"/>
                          <a:ea typeface="+mn-ea"/>
                          <a:cs typeface="Calibri"/>
                        </a:rPr>
                        <a:t>Revise y cambie, si es necesario,</a:t>
                      </a:r>
                      <a:r>
                        <a:rPr lang="es-MX" sz="600" kern="1200" spc="35" baseline="0" dirty="0">
                          <a:solidFill>
                            <a:srgbClr val="231F20"/>
                          </a:solidFill>
                          <a:latin typeface="Montserrat" panose="00000500000000000000" pitchFamily="2" charset="0"/>
                          <a:ea typeface="+mn-ea"/>
                          <a:cs typeface="Calibri"/>
                        </a:rPr>
                        <a:t> cada 20.000 km</a:t>
                      </a:r>
                      <a:endParaRPr lang="es-MX"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0"/>
                  </a:ext>
                </a:extLst>
              </a:tr>
              <a:tr h="126306">
                <a:tc>
                  <a:txBody>
                    <a:bodyPr/>
                    <a:lstStyle/>
                    <a:p>
                      <a:pPr marL="49530" algn="l" defTabSz="514350" rtl="0" eaLnBrk="1" latinLnBrk="0" hangingPunct="1">
                        <a:lnSpc>
                          <a:spcPts val="770"/>
                        </a:lnSpc>
                      </a:pPr>
                      <a:r>
                        <a:rPr lang="es-MX" sz="600" kern="1200" spc="30" dirty="0">
                          <a:solidFill>
                            <a:schemeClr val="tx1"/>
                          </a:solidFill>
                          <a:latin typeface="Montserrat" panose="00000500000000000000" pitchFamily="2" charset="0"/>
                          <a:ea typeface="+mn-ea"/>
                          <a:cs typeface="Calibri"/>
                        </a:rPr>
                        <a:t>Manguera respiración de motor</a:t>
                      </a:r>
                      <a:endParaRPr sz="600" kern="1200" spc="30"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a:solidFill>
                        <a:srgbClr val="231F20"/>
                      </a:solidFill>
                      <a:prstDash val="soli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marR="0" indent="0" algn="ctr" defTabSz="514350" rtl="0" eaLnBrk="1" fontAlgn="auto" latinLnBrk="0" hangingPunct="1">
                        <a:lnSpc>
                          <a:spcPts val="805"/>
                        </a:lnSpc>
                        <a:spcBef>
                          <a:spcPts val="0"/>
                        </a:spcBef>
                        <a:spcAft>
                          <a:spcPts val="0"/>
                        </a:spcAft>
                        <a:buClrTx/>
                        <a:buSzTx/>
                        <a:buFontTx/>
                        <a:buNone/>
                        <a:tabLst/>
                        <a:defRPr/>
                      </a:pPr>
                      <a:r>
                        <a:rPr lang="es-MX" sz="600" kern="1200" spc="35" dirty="0">
                          <a:solidFill>
                            <a:srgbClr val="231F20"/>
                          </a:solidFill>
                          <a:latin typeface="Montserrat" panose="00000500000000000000" pitchFamily="2" charset="0"/>
                          <a:ea typeface="+mn-ea"/>
                          <a:cs typeface="Calibri"/>
                        </a:rPr>
                        <a:t>Si es necesario cambie</a:t>
                      </a:r>
                      <a:r>
                        <a:rPr lang="es-MX" sz="600" kern="1200" spc="35" baseline="0" dirty="0">
                          <a:solidFill>
                            <a:srgbClr val="231F20"/>
                          </a:solidFill>
                          <a:latin typeface="Montserrat" panose="00000500000000000000" pitchFamily="2" charset="0"/>
                          <a:ea typeface="+mn-ea"/>
                          <a:cs typeface="Calibri"/>
                        </a:rPr>
                        <a:t> cada 20.000 km</a:t>
                      </a:r>
                      <a:endParaRPr lang="es-MX"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1"/>
                  </a:ext>
                </a:extLst>
              </a:tr>
              <a:tr h="111762">
                <a:tc>
                  <a:txBody>
                    <a:bodyPr/>
                    <a:lstStyle/>
                    <a:p>
                      <a:pPr marL="49530">
                        <a:lnSpc>
                          <a:spcPct val="100000"/>
                        </a:lnSpc>
                        <a:spcBef>
                          <a:spcPts val="45"/>
                        </a:spcBef>
                      </a:pPr>
                      <a:r>
                        <a:rPr lang="es-MX" sz="600" kern="1200" spc="30" dirty="0">
                          <a:solidFill>
                            <a:schemeClr val="tx1"/>
                          </a:solidFill>
                          <a:latin typeface="Montserrat" panose="00000500000000000000" pitchFamily="2" charset="0"/>
                          <a:ea typeface="+mn-ea"/>
                          <a:cs typeface="Calibri"/>
                        </a:rPr>
                        <a:t>Mangueras del</a:t>
                      </a:r>
                      <a:r>
                        <a:rPr lang="es-MX" sz="600" kern="1200" spc="30" baseline="0" dirty="0">
                          <a:solidFill>
                            <a:schemeClr val="tx1"/>
                          </a:solidFill>
                          <a:latin typeface="Montserrat" panose="00000500000000000000" pitchFamily="2" charset="0"/>
                          <a:ea typeface="+mn-ea"/>
                          <a:cs typeface="Calibri"/>
                        </a:rPr>
                        <a:t> carburador</a:t>
                      </a:r>
                      <a:endParaRPr sz="600" kern="1200" spc="30" dirty="0">
                        <a:solidFill>
                          <a:schemeClr val="tx1"/>
                        </a:solidFill>
                        <a:latin typeface="Montserrat" panose="00000500000000000000" pitchFamily="2" charset="0"/>
                        <a:ea typeface="+mn-ea"/>
                        <a:cs typeface="Calibri"/>
                      </a:endParaRPr>
                    </a:p>
                  </a:txBody>
                  <a:tcPr marL="0" marR="0" marT="5715" marB="0" anchor="ctr">
                    <a:lnL w="7621">
                      <a:solidFill>
                        <a:srgbClr val="231F20"/>
                      </a:solidFill>
                      <a:prstDash val="solid"/>
                    </a:lnL>
                    <a:lnR w="7617"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marR="0" indent="0" algn="ctr" defTabSz="514350" rtl="0" eaLnBrk="1" fontAlgn="auto" latinLnBrk="0" hangingPunct="1">
                        <a:lnSpc>
                          <a:spcPts val="805"/>
                        </a:lnSpc>
                        <a:spcBef>
                          <a:spcPts val="0"/>
                        </a:spcBef>
                        <a:spcAft>
                          <a:spcPts val="0"/>
                        </a:spcAft>
                        <a:buClrTx/>
                        <a:buSzTx/>
                        <a:buFontTx/>
                        <a:buNone/>
                        <a:tabLst/>
                        <a:defRPr/>
                      </a:pPr>
                      <a:r>
                        <a:rPr lang="es-MX" sz="600" kern="1200" spc="35" dirty="0">
                          <a:solidFill>
                            <a:srgbClr val="231F20"/>
                          </a:solidFill>
                          <a:latin typeface="Montserrat" panose="00000500000000000000" pitchFamily="2" charset="0"/>
                          <a:ea typeface="+mn-ea"/>
                          <a:cs typeface="Calibri"/>
                        </a:rPr>
                        <a:t>Si es necesario cambie</a:t>
                      </a:r>
                      <a:r>
                        <a:rPr lang="es-MX" sz="600" kern="1200" spc="35" baseline="0" dirty="0">
                          <a:solidFill>
                            <a:srgbClr val="231F20"/>
                          </a:solidFill>
                          <a:latin typeface="Montserrat" panose="00000500000000000000" pitchFamily="2" charset="0"/>
                          <a:ea typeface="+mn-ea"/>
                          <a:cs typeface="Calibri"/>
                        </a:rPr>
                        <a:t> cada 20.000 km</a:t>
                      </a:r>
                      <a:endParaRPr lang="es-MX"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2"/>
                  </a:ext>
                </a:extLst>
              </a:tr>
              <a:tr h="132162">
                <a:tc>
                  <a:txBody>
                    <a:bodyPr/>
                    <a:lstStyle/>
                    <a:p>
                      <a:pPr marL="49530">
                        <a:lnSpc>
                          <a:spcPct val="100000"/>
                        </a:lnSpc>
                        <a:spcBef>
                          <a:spcPts val="80"/>
                        </a:spcBef>
                      </a:pPr>
                      <a:r>
                        <a:rPr lang="es-MX" sz="600" kern="1200" spc="30" dirty="0">
                          <a:solidFill>
                            <a:schemeClr val="tx1"/>
                          </a:solidFill>
                          <a:latin typeface="Montserrat" panose="00000500000000000000" pitchFamily="2" charset="0"/>
                          <a:ea typeface="+mn-ea"/>
                          <a:cs typeface="Calibri"/>
                        </a:rPr>
                        <a:t>Guayas y</a:t>
                      </a:r>
                      <a:r>
                        <a:rPr sz="600" kern="1200" spc="30" dirty="0">
                          <a:solidFill>
                            <a:schemeClr val="tx1"/>
                          </a:solidFill>
                          <a:latin typeface="Montserrat" panose="00000500000000000000" pitchFamily="2" charset="0"/>
                          <a:ea typeface="+mn-ea"/>
                          <a:cs typeface="Calibri"/>
                        </a:rPr>
                        <a:t> cables</a:t>
                      </a:r>
                    </a:p>
                  </a:txBody>
                  <a:tcPr marL="0" marR="0" marT="10160"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80"/>
                        </a:spcBef>
                      </a:pPr>
                      <a:r>
                        <a:rPr sz="600" kern="1200" dirty="0">
                          <a:solidFill>
                            <a:schemeClr val="tx1"/>
                          </a:solidFill>
                          <a:latin typeface="Montserrat" panose="00000500000000000000" pitchFamily="2" charset="0"/>
                          <a:ea typeface="+mn-ea"/>
                          <a:cs typeface="Calibri"/>
                        </a:rPr>
                        <a:t>I, A &amp; L</a:t>
                      </a:r>
                    </a:p>
                  </a:txBody>
                  <a:tcPr marL="0" marR="0" marT="1016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64135" algn="ctr" defTabSz="514350" rtl="0" eaLnBrk="1" latinLnBrk="0" hangingPunct="1">
                        <a:lnSpc>
                          <a:spcPts val="825"/>
                        </a:lnSpc>
                        <a:spcBef>
                          <a:spcPts val="80"/>
                        </a:spcBef>
                      </a:pPr>
                      <a:r>
                        <a:rPr sz="600" kern="1200" dirty="0">
                          <a:solidFill>
                            <a:schemeClr val="tx1"/>
                          </a:solidFill>
                          <a:latin typeface="Montserrat" panose="00000500000000000000" pitchFamily="2" charset="0"/>
                          <a:ea typeface="+mn-ea"/>
                          <a:cs typeface="Calibri"/>
                        </a:rPr>
                        <a:t>I, A &amp; L</a:t>
                      </a:r>
                    </a:p>
                  </a:txBody>
                  <a:tcPr marL="0" marR="0" marT="1016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71120" algn="ctr" defTabSz="514350" rtl="0" eaLnBrk="1" latinLnBrk="0" hangingPunct="1">
                        <a:lnSpc>
                          <a:spcPts val="825"/>
                        </a:lnSpc>
                        <a:spcBef>
                          <a:spcPts val="80"/>
                        </a:spcBef>
                      </a:pPr>
                      <a:r>
                        <a:rPr sz="600" kern="1200" dirty="0">
                          <a:solidFill>
                            <a:schemeClr val="tx1"/>
                          </a:solidFill>
                          <a:latin typeface="Montserrat" panose="00000500000000000000" pitchFamily="2" charset="0"/>
                          <a:ea typeface="+mn-ea"/>
                          <a:cs typeface="Calibri"/>
                        </a:rPr>
                        <a:t>I, A &amp; L</a:t>
                      </a:r>
                    </a:p>
                  </a:txBody>
                  <a:tcPr marL="0" marR="0" marT="1016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80"/>
                        </a:spcBef>
                      </a:pPr>
                      <a:r>
                        <a:rPr sz="600" kern="1200" dirty="0">
                          <a:solidFill>
                            <a:schemeClr val="tx1"/>
                          </a:solidFill>
                          <a:latin typeface="Montserrat" panose="00000500000000000000" pitchFamily="2" charset="0"/>
                          <a:ea typeface="+mn-ea"/>
                          <a:cs typeface="Calibri"/>
                        </a:rPr>
                        <a:t>I, A &amp; L</a:t>
                      </a:r>
                    </a:p>
                  </a:txBody>
                  <a:tcPr marL="0" marR="0" marT="1016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0" indent="0" algn="ctr" defTabSz="514350" rtl="0" eaLnBrk="1" fontAlgn="auto" latinLnBrk="0" hangingPunct="1">
                        <a:lnSpc>
                          <a:spcPts val="825"/>
                        </a:lnSpc>
                        <a:spcBef>
                          <a:spcPts val="80"/>
                        </a:spcBef>
                        <a:spcAft>
                          <a:spcPts val="0"/>
                        </a:spcAft>
                        <a:buClrTx/>
                        <a:buSzTx/>
                        <a:buFontTx/>
                        <a:buNone/>
                        <a:tabLst/>
                        <a:defRPr/>
                      </a:pPr>
                      <a:r>
                        <a:rPr lang="es-CO" sz="600" kern="1200" dirty="0">
                          <a:solidFill>
                            <a:schemeClr val="tx1"/>
                          </a:solidFill>
                          <a:latin typeface="Montserrat" panose="00000500000000000000" pitchFamily="2" charset="0"/>
                          <a:ea typeface="+mn-ea"/>
                          <a:cs typeface="Calibri"/>
                        </a:rPr>
                        <a:t>I, A &amp; L</a:t>
                      </a:r>
                    </a:p>
                  </a:txBody>
                  <a:tcPr marL="0" marR="0" marT="1016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r>
                        <a:rPr lang="es-MX" sz="600" kern="1200" spc="35" dirty="0">
                          <a:solidFill>
                            <a:srgbClr val="231F20"/>
                          </a:solidFill>
                          <a:latin typeface="Montserrat" panose="00000500000000000000" pitchFamily="2" charset="0"/>
                          <a:ea typeface="+mn-ea"/>
                          <a:cs typeface="Calibri"/>
                        </a:rPr>
                        <a:t>Revise correcto funcionamiento</a:t>
                      </a: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4"/>
                  </a:ext>
                </a:extLst>
              </a:tr>
              <a:tr h="132162">
                <a:tc>
                  <a:txBody>
                    <a:bodyPr/>
                    <a:lstStyle/>
                    <a:p>
                      <a:pPr marL="49530">
                        <a:lnSpc>
                          <a:spcPct val="100000"/>
                        </a:lnSpc>
                        <a:spcBef>
                          <a:spcPts val="15"/>
                        </a:spcBef>
                      </a:pPr>
                      <a:r>
                        <a:rPr lang="es-MX" sz="600" kern="1200" spc="30" dirty="0">
                          <a:solidFill>
                            <a:schemeClr val="tx1"/>
                          </a:solidFill>
                          <a:latin typeface="Montserrat" panose="00000500000000000000" pitchFamily="2" charset="0"/>
                          <a:ea typeface="+mn-ea"/>
                          <a:cs typeface="Calibri"/>
                        </a:rPr>
                        <a:t>Acelerador</a:t>
                      </a:r>
                      <a:endParaRPr sz="600" kern="1200" spc="30" dirty="0">
                        <a:solidFill>
                          <a:schemeClr val="tx1"/>
                        </a:solidFill>
                        <a:latin typeface="Montserrat" panose="00000500000000000000" pitchFamily="2" charset="0"/>
                        <a:ea typeface="+mn-ea"/>
                        <a:cs typeface="Calibri"/>
                      </a:endParaRPr>
                    </a:p>
                  </a:txBody>
                  <a:tcPr marL="0" marR="0" marT="1905" marB="0" anchor="ctr">
                    <a:lnL w="7621">
                      <a:solidFill>
                        <a:srgbClr val="231F20"/>
                      </a:solidFill>
                      <a:prstDash val="solid"/>
                    </a:lnL>
                    <a:lnR w="7617"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1905"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1905"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15"/>
                        </a:spcBef>
                      </a:pPr>
                      <a:r>
                        <a:rPr sz="600" kern="1200" dirty="0">
                          <a:solidFill>
                            <a:schemeClr val="tx1"/>
                          </a:solidFill>
                          <a:latin typeface="Montserrat" panose="00000500000000000000" pitchFamily="2" charset="0"/>
                          <a:ea typeface="+mn-ea"/>
                          <a:cs typeface="Calibri"/>
                        </a:rPr>
                        <a:t>L</a:t>
                      </a:r>
                    </a:p>
                  </a:txBody>
                  <a:tcPr marL="0" marR="0" marT="1905"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a:t>
                      </a:r>
                      <a:endParaRPr sz="600" kern="1200" dirty="0">
                        <a:solidFill>
                          <a:schemeClr val="tx1"/>
                        </a:solidFill>
                        <a:latin typeface="Montserrat" panose="00000500000000000000" pitchFamily="2" charset="0"/>
                        <a:ea typeface="+mn-ea"/>
                        <a:cs typeface="Calibri"/>
                      </a:endParaRPr>
                    </a:p>
                  </a:txBody>
                  <a:tcPr marL="0" marR="0" marT="1905"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spcBef>
                          <a:spcPts val="15"/>
                        </a:spcBef>
                      </a:pPr>
                      <a:r>
                        <a:rPr lang="es-MX" sz="600" kern="1200" dirty="0">
                          <a:solidFill>
                            <a:schemeClr val="tx1"/>
                          </a:solidFill>
                          <a:latin typeface="Montserrat" panose="00000500000000000000" pitchFamily="2" charset="0"/>
                          <a:ea typeface="+mn-ea"/>
                          <a:cs typeface="Calibri"/>
                        </a:rPr>
                        <a:t>L</a:t>
                      </a:r>
                      <a:endParaRPr sz="600" kern="1200" dirty="0">
                        <a:solidFill>
                          <a:schemeClr val="tx1"/>
                        </a:solidFill>
                        <a:latin typeface="Montserrat" panose="00000500000000000000" pitchFamily="2" charset="0"/>
                        <a:ea typeface="+mn-ea"/>
                        <a:cs typeface="Calibri"/>
                      </a:endParaRPr>
                    </a:p>
                  </a:txBody>
                  <a:tcPr marL="0" marR="0" marT="1905"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spcBef>
                          <a:spcPts val="15"/>
                        </a:spcBef>
                      </a:pPr>
                      <a:r>
                        <a:rPr lang="es-MX" sz="600" kern="1200" spc="35" dirty="0">
                          <a:solidFill>
                            <a:srgbClr val="231F20"/>
                          </a:solidFill>
                          <a:latin typeface="Montserrat" panose="00000500000000000000" pitchFamily="2" charset="0"/>
                          <a:ea typeface="+mn-ea"/>
                          <a:cs typeface="Calibri"/>
                        </a:rPr>
                        <a:t>Lubrique con grasa</a:t>
                      </a:r>
                      <a:endParaRPr sz="600" kern="1200" spc="35" dirty="0">
                        <a:solidFill>
                          <a:srgbClr val="231F20"/>
                        </a:solidFill>
                        <a:latin typeface="Montserrat" panose="00000500000000000000" pitchFamily="2" charset="0"/>
                        <a:ea typeface="+mn-ea"/>
                        <a:cs typeface="Calibri"/>
                      </a:endParaRPr>
                    </a:p>
                  </a:txBody>
                  <a:tcPr marL="0" marR="0" marT="1905"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5"/>
                  </a:ext>
                </a:extLst>
              </a:tr>
              <a:tr h="132162">
                <a:tc>
                  <a:txBody>
                    <a:bodyPr/>
                    <a:lstStyle/>
                    <a:p>
                      <a:pPr marL="49530">
                        <a:lnSpc>
                          <a:spcPts val="819"/>
                        </a:lnSpc>
                      </a:pPr>
                      <a:r>
                        <a:rPr sz="600" kern="1200" spc="30" dirty="0">
                          <a:solidFill>
                            <a:schemeClr val="tx1"/>
                          </a:solidFill>
                          <a:latin typeface="Montserrat" panose="00000500000000000000" pitchFamily="2" charset="0"/>
                          <a:ea typeface="+mn-ea"/>
                          <a:cs typeface="Calibri"/>
                        </a:rPr>
                        <a:t>Choke</a:t>
                      </a:r>
                    </a:p>
                  </a:txBody>
                  <a:tcPr marL="0" marR="0" marT="0" marB="0" anchor="ctr">
                    <a:lnL w="7621">
                      <a:solidFill>
                        <a:srgbClr val="231F20"/>
                      </a:solidFill>
                      <a:prstDash val="solid"/>
                    </a:lnL>
                    <a:lnR w="7617">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7617">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sz="600" kern="1200" dirty="0">
                          <a:solidFill>
                            <a:schemeClr val="tx1"/>
                          </a:solidFill>
                          <a:latin typeface="Montserrat" panose="00000500000000000000" pitchFamily="2" charset="0"/>
                          <a:ea typeface="+mn-ea"/>
                          <a:cs typeface="Calibri"/>
                        </a:rPr>
                        <a:t>I</a:t>
                      </a:r>
                    </a:p>
                  </a:txBody>
                  <a:tcPr marL="0" marR="0" marT="0" marB="0" anchor="ctr">
                    <a:lnL w="5079">
                      <a:solidFill>
                        <a:srgbClr val="231F20"/>
                      </a:solidFill>
                      <a:prstDash val="soli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3335" algn="ctr" defTabSz="514350" rtl="0" eaLnBrk="1" latinLnBrk="0" hangingPunct="1">
                        <a:lnSpc>
                          <a:spcPts val="805"/>
                        </a:lnSpc>
                      </a:pP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6"/>
                  </a:ext>
                </a:extLst>
              </a:tr>
              <a:tr h="125013">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Dirección suave y giro libre</a:t>
                      </a:r>
                      <a:endParaRPr sz="600" kern="1200" spc="35"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 &amp; A</a:t>
                      </a:r>
                      <a:endParaRPr sz="600" kern="1200" dirty="0">
                        <a:solidFill>
                          <a:schemeClr val="tx1"/>
                        </a:solidFill>
                        <a:latin typeface="Montserrat" panose="00000500000000000000" pitchFamily="2" charset="0"/>
                        <a:ea typeface="+mn-ea"/>
                        <a:cs typeface="Calibri"/>
                      </a:endParaRPr>
                    </a:p>
                  </a:txBody>
                  <a:tcPr marL="0" marR="0" marT="0" marB="0" anchor="ctr">
                    <a:lnL w="7617">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0" indent="0" algn="ctr" defTabSz="514350" rtl="0" eaLnBrk="1" fontAlgn="auto" latinLnBrk="0" hangingPunct="1">
                        <a:lnSpc>
                          <a:spcPts val="825"/>
                        </a:lnSpc>
                        <a:spcBef>
                          <a:spcPts val="0"/>
                        </a:spcBef>
                        <a:spcAft>
                          <a:spcPts val="0"/>
                        </a:spcAft>
                        <a:buClrTx/>
                        <a:buSzTx/>
                        <a:buFontTx/>
                        <a:buNone/>
                        <a:tabLst/>
                        <a:defRPr/>
                      </a:pPr>
                      <a:r>
                        <a:rPr lang="es-MX" sz="600" kern="1200" dirty="0">
                          <a:solidFill>
                            <a:schemeClr val="tx1"/>
                          </a:solidFill>
                          <a:latin typeface="Montserrat" panose="00000500000000000000" pitchFamily="2" charset="0"/>
                          <a:ea typeface="+mn-ea"/>
                          <a:cs typeface="Calibri"/>
                        </a:rPr>
                        <a:t>I &amp; A</a:t>
                      </a:r>
                    </a:p>
                  </a:txBody>
                  <a:tcPr marL="0" marR="0" marT="0" marB="0" anchor="ctr">
                    <a:lnL w="5079">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0" indent="0" algn="ctr" defTabSz="514350" rtl="0" eaLnBrk="1" fontAlgn="auto" latinLnBrk="0" hangingPunct="1">
                        <a:lnSpc>
                          <a:spcPts val="825"/>
                        </a:lnSpc>
                        <a:spcBef>
                          <a:spcPts val="0"/>
                        </a:spcBef>
                        <a:spcAft>
                          <a:spcPts val="0"/>
                        </a:spcAft>
                        <a:buClrTx/>
                        <a:buSzTx/>
                        <a:buFontTx/>
                        <a:buNone/>
                        <a:tabLst/>
                        <a:defRPr/>
                      </a:pPr>
                      <a:r>
                        <a:rPr lang="es-MX" sz="600" kern="1200" dirty="0">
                          <a:solidFill>
                            <a:schemeClr val="tx1"/>
                          </a:solidFill>
                          <a:latin typeface="Montserrat" panose="00000500000000000000" pitchFamily="2" charset="0"/>
                          <a:ea typeface="+mn-ea"/>
                          <a:cs typeface="Calibri"/>
                        </a:rPr>
                        <a:t>I &amp; A</a:t>
                      </a:r>
                    </a:p>
                  </a:txBody>
                  <a:tcPr marL="0" marR="0" marT="0" marB="0" anchor="ctr">
                    <a:lnL w="5079">
                      <a:solidFill>
                        <a:srgbClr val="231F20"/>
                      </a:solidFill>
                      <a:prstDash val="solid"/>
                    </a:lnL>
                    <a:lnR w="5079">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marR="0" indent="0" algn="ctr" defTabSz="514350" rtl="0" eaLnBrk="1" fontAlgn="auto" latinLnBrk="0" hangingPunct="1">
                        <a:lnSpc>
                          <a:spcPts val="825"/>
                        </a:lnSpc>
                        <a:spcBef>
                          <a:spcPts val="0"/>
                        </a:spcBef>
                        <a:spcAft>
                          <a:spcPts val="0"/>
                        </a:spcAft>
                        <a:buClrTx/>
                        <a:buSzTx/>
                        <a:buFontTx/>
                        <a:buNone/>
                        <a:tabLst/>
                        <a:defRPr/>
                      </a:pPr>
                      <a:r>
                        <a:rPr lang="es-MX" sz="600" kern="1200" dirty="0">
                          <a:solidFill>
                            <a:schemeClr val="tx1"/>
                          </a:solidFill>
                          <a:latin typeface="Montserrat" panose="00000500000000000000" pitchFamily="2" charset="0"/>
                          <a:ea typeface="+mn-ea"/>
                          <a:cs typeface="Calibri"/>
                        </a:rPr>
                        <a:t>I &amp; A</a:t>
                      </a:r>
                    </a:p>
                  </a:txBody>
                  <a:tcPr marL="0" marR="0" marT="0" marB="0" anchor="ctr">
                    <a:lnL w="5079">
                      <a:solidFill>
                        <a:srgbClr val="231F20"/>
                      </a:solidFill>
                      <a:prstDash val="soli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C, L &amp; A</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700" algn="ctr">
                        <a:lnSpc>
                          <a:spcPct val="100000"/>
                        </a:lnSpc>
                      </a:pPr>
                      <a:r>
                        <a:rPr lang="es-MX" sz="600" spc="30" dirty="0">
                          <a:solidFill>
                            <a:srgbClr val="231F20"/>
                          </a:solidFill>
                          <a:latin typeface="Montserrat" panose="00000500000000000000" pitchFamily="2" charset="0"/>
                          <a:cs typeface="Calibri"/>
                        </a:rPr>
                        <a:t>C &amp;</a:t>
                      </a:r>
                      <a:r>
                        <a:rPr lang="es-MX" sz="600" spc="30" baseline="0" dirty="0">
                          <a:solidFill>
                            <a:srgbClr val="231F20"/>
                          </a:solidFill>
                          <a:latin typeface="Montserrat" panose="00000500000000000000" pitchFamily="2" charset="0"/>
                          <a:cs typeface="Calibri"/>
                        </a:rPr>
                        <a:t> L Cada 12.000 km</a:t>
                      </a:r>
                      <a:endParaRPr sz="600" dirty="0">
                        <a:latin typeface="Montserrat" panose="00000500000000000000" pitchFamily="2" charset="0"/>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7"/>
                  </a:ext>
                </a:extLst>
              </a:tr>
              <a:tr h="125013">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Suspensión delantera y trasera</a:t>
                      </a:r>
                      <a:endParaRPr sz="600" kern="1200" spc="35" dirty="0">
                        <a:solidFill>
                          <a:schemeClr val="tx1"/>
                        </a:solidFill>
                        <a:latin typeface="Montserrat" panose="00000500000000000000" pitchFamily="2" charset="0"/>
                        <a:ea typeface="+mn-ea"/>
                        <a:cs typeface="Calibri"/>
                      </a:endParaRPr>
                    </a:p>
                  </a:txBody>
                  <a:tcPr marL="0" marR="0" marT="0" marB="0" anchor="ctr">
                    <a:lnL w="7621">
                      <a:solidFill>
                        <a:srgbClr val="231F20"/>
                      </a:solidFill>
                      <a:prstDash val="solid"/>
                    </a:lnL>
                    <a:lnR w="7617"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a:txBody>
                    <a:bodyPr/>
                    <a:lstStyle/>
                    <a:p>
                      <a:pPr marL="12065" algn="ctr" defTabSz="514350" rtl="0" eaLnBrk="1" latinLnBrk="0" hangingPunct="1">
                        <a:lnSpc>
                          <a:spcPts val="825"/>
                        </a:lnSpc>
                      </a:pPr>
                      <a:r>
                        <a:rPr lang="es-MX" sz="600" kern="1200" dirty="0">
                          <a:solidFill>
                            <a:schemeClr val="tx1"/>
                          </a:solidFill>
                          <a:latin typeface="Montserrat" panose="00000500000000000000" pitchFamily="2" charset="0"/>
                          <a:ea typeface="+mn-ea"/>
                          <a:cs typeface="Calibri"/>
                        </a:rPr>
                        <a:t>I</a:t>
                      </a:r>
                      <a:endParaRPr sz="600" kern="1200" dirty="0">
                        <a:solidFill>
                          <a:schemeClr val="tx1"/>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a:txBody>
                    <a:bodyPr/>
                    <a:lstStyle/>
                    <a:p>
                      <a:pPr marL="12700" algn="ctr">
                        <a:lnSpc>
                          <a:spcPts val="775"/>
                        </a:lnSpc>
                      </a:pPr>
                      <a:endParaRPr sz="600" dirty="0">
                        <a:latin typeface="Montserrat" panose="00000500000000000000" pitchFamily="2" charset="0"/>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8"/>
                  </a:ext>
                </a:extLst>
              </a:tr>
              <a:tr h="125013">
                <a:tc gridSpan="7">
                  <a:txBody>
                    <a:bodyPr/>
                    <a:lstStyle/>
                    <a:p>
                      <a:pPr marL="49530" marR="0" lvl="0" indent="0" algn="l" defTabSz="514350" rtl="0" eaLnBrk="1" fontAlgn="auto" latinLnBrk="0" hangingPunct="1">
                        <a:lnSpc>
                          <a:spcPts val="835"/>
                        </a:lnSpc>
                        <a:spcBef>
                          <a:spcPts val="0"/>
                        </a:spcBef>
                        <a:spcAft>
                          <a:spcPts val="0"/>
                        </a:spcAft>
                        <a:buClrTx/>
                        <a:buSzTx/>
                        <a:buFontTx/>
                        <a:buNone/>
                        <a:tabLst/>
                        <a:defRPr/>
                      </a:pPr>
                      <a:r>
                        <a:rPr kumimoji="0" lang="es-CO" sz="600" b="0" i="0" u="none" strike="noStrike" kern="1200" cap="none" spc="85" normalizeH="0" baseline="0" noProof="0" dirty="0">
                          <a:ln>
                            <a:noFill/>
                          </a:ln>
                          <a:solidFill>
                            <a:srgbClr val="231F20"/>
                          </a:solidFill>
                          <a:effectLst/>
                          <a:uLnTx/>
                          <a:uFillTx/>
                          <a:latin typeface="Montserrat" panose="00000500000000000000" pitchFamily="2" charset="0"/>
                          <a:cs typeface="Calibri"/>
                        </a:rPr>
                        <a:t>R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30" normalizeH="0" baseline="0" noProof="0" dirty="0">
                          <a:ln>
                            <a:noFill/>
                          </a:ln>
                          <a:solidFill>
                            <a:srgbClr val="231F20"/>
                          </a:solidFill>
                          <a:effectLst/>
                          <a:uLnTx/>
                          <a:uFillTx/>
                          <a:latin typeface="Montserrat" panose="00000500000000000000" pitchFamily="2" charset="0"/>
                          <a:cs typeface="Calibri"/>
                        </a:rPr>
                        <a:t>Remplazar;  </a:t>
                      </a:r>
                      <a:r>
                        <a:rPr kumimoji="0" lang="es-CO" sz="600" b="0" i="0" u="none" strike="noStrike" kern="1200" cap="none" spc="15" normalizeH="0" baseline="0" noProof="0" dirty="0">
                          <a:ln>
                            <a:noFill/>
                          </a:ln>
                          <a:solidFill>
                            <a:srgbClr val="231F20"/>
                          </a:solidFill>
                          <a:effectLst/>
                          <a:uLnTx/>
                          <a:uFillTx/>
                          <a:latin typeface="Montserrat" panose="00000500000000000000" pitchFamily="2" charset="0"/>
                          <a:cs typeface="Calibri"/>
                        </a:rPr>
                        <a:t>I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Revisar;  </a:t>
                      </a:r>
                      <a:r>
                        <a:rPr kumimoji="0" lang="es-CO" sz="600" b="0" i="0" u="none" strike="noStrike" kern="1200" cap="none" spc="45" normalizeH="0" baseline="0" noProof="0" dirty="0">
                          <a:ln>
                            <a:noFill/>
                          </a:ln>
                          <a:solidFill>
                            <a:srgbClr val="231F20"/>
                          </a:solidFill>
                          <a:effectLst/>
                          <a:uLnTx/>
                          <a:uFillTx/>
                          <a:latin typeface="Montserrat" panose="00000500000000000000" pitchFamily="2" charset="0"/>
                          <a:cs typeface="Calibri"/>
                        </a:rPr>
                        <a:t>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Completar</a:t>
                      </a:r>
                      <a:r>
                        <a:rPr kumimoji="0" lang="es-CO" sz="600" b="0" i="0" u="none" strike="noStrike" kern="1200" cap="none" spc="15"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90" normalizeH="0" baseline="0" noProof="0" dirty="0">
                          <a:ln>
                            <a:noFill/>
                          </a:ln>
                          <a:solidFill>
                            <a:srgbClr val="231F20"/>
                          </a:solidFill>
                          <a:effectLst/>
                          <a:uLnTx/>
                          <a:uFillTx/>
                          <a:latin typeface="Montserrat" panose="00000500000000000000" pitchFamily="2" charset="0"/>
                          <a:cs typeface="Calibri"/>
                        </a:rPr>
                        <a:t>C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Limpiar;  </a:t>
                      </a:r>
                      <a:r>
                        <a:rPr kumimoji="0" lang="es-CO" sz="600" b="0" i="0" u="none" strike="noStrike" kern="1200" cap="none" spc="60" normalizeH="0" baseline="0" noProof="0" dirty="0">
                          <a:ln>
                            <a:noFill/>
                          </a:ln>
                          <a:solidFill>
                            <a:srgbClr val="231F20"/>
                          </a:solidFill>
                          <a:effectLst/>
                          <a:uLnTx/>
                          <a:uFillTx/>
                          <a:latin typeface="Montserrat" panose="00000500000000000000" pitchFamily="2" charset="0"/>
                          <a:cs typeface="Calibri"/>
                        </a:rPr>
                        <a:t>A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Ajustar;  </a:t>
                      </a:r>
                      <a:r>
                        <a:rPr kumimoji="0" lang="es-CO" sz="600" b="0" i="0" u="none" strike="noStrike" kern="1200" cap="none" spc="95" normalizeH="0" baseline="0" noProof="0" dirty="0">
                          <a:ln>
                            <a:noFill/>
                          </a:ln>
                          <a:solidFill>
                            <a:srgbClr val="231F20"/>
                          </a:solidFill>
                          <a:effectLst/>
                          <a:uLnTx/>
                          <a:uFillTx/>
                          <a:latin typeface="Montserrat" panose="00000500000000000000" pitchFamily="2" charset="0"/>
                          <a:cs typeface="Calibri"/>
                        </a:rPr>
                        <a:t>L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Lubricar;  </a:t>
                      </a:r>
                      <a:r>
                        <a:rPr kumimoji="0" lang="es-CO" sz="600" b="0" i="0" u="none" strike="noStrike" kern="1200" cap="none" spc="30" normalizeH="0" baseline="0" noProof="0" dirty="0">
                          <a:ln>
                            <a:noFill/>
                          </a:ln>
                          <a:solidFill>
                            <a:srgbClr val="231F20"/>
                          </a:solidFill>
                          <a:effectLst/>
                          <a:uLnTx/>
                          <a:uFillTx/>
                          <a:latin typeface="Montserrat" panose="00000500000000000000" pitchFamily="2" charset="0"/>
                          <a:cs typeface="Calibri"/>
                        </a:rPr>
                        <a:t>TI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Apretar;  </a:t>
                      </a:r>
                      <a:r>
                        <a:rPr kumimoji="0" lang="es-CO" sz="600" b="0" i="0" u="none" strike="noStrike" kern="1200" cap="none" spc="105" normalizeH="0" baseline="0" noProof="0" dirty="0">
                          <a:ln>
                            <a:noFill/>
                          </a:ln>
                          <a:solidFill>
                            <a:srgbClr val="231F20"/>
                          </a:solidFill>
                          <a:effectLst/>
                          <a:uLnTx/>
                          <a:uFillTx/>
                          <a:latin typeface="Montserrat" panose="00000500000000000000" pitchFamily="2" charset="0"/>
                          <a:cs typeface="Calibri"/>
                        </a:rPr>
                        <a:t>S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4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45" normalizeH="0" baseline="0" noProof="0" dirty="0">
                          <a:ln>
                            <a:noFill/>
                          </a:ln>
                          <a:solidFill>
                            <a:srgbClr val="231F20"/>
                          </a:solidFill>
                          <a:effectLst/>
                          <a:uLnTx/>
                          <a:uFillTx/>
                          <a:latin typeface="Montserrat" panose="00000500000000000000" pitchFamily="2" charset="0"/>
                          <a:cs typeface="Calibri"/>
                        </a:rPr>
                        <a:t>Calibrar</a:t>
                      </a:r>
                      <a:endParaRPr kumimoji="0" lang="es-CO" sz="600" b="0" i="0" u="none" strike="noStrike" kern="1200" cap="none" spc="0" normalizeH="0" baseline="0" noProof="0" dirty="0">
                        <a:ln>
                          <a:noFill/>
                        </a:ln>
                        <a:solidFill>
                          <a:prstClr val="black"/>
                        </a:solidFill>
                        <a:effectLst/>
                        <a:uLnTx/>
                        <a:uFillTx/>
                        <a:latin typeface="Montserrat" panose="00000500000000000000" pitchFamily="2" charset="0"/>
                        <a:cs typeface="Calibri"/>
                      </a:endParaRPr>
                    </a:p>
                  </a:txBody>
                  <a:tcPr marL="0" marR="0" marT="0" marB="0" anchor="ctr">
                    <a:lnL w="7621">
                      <a:solidFill>
                        <a:srgbClr val="231F20"/>
                      </a:solidFill>
                      <a:prstDash val="soli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635" algn="ctr">
                        <a:lnSpc>
                          <a:spcPts val="819"/>
                        </a:lnSpc>
                      </a:pPr>
                      <a:endParaRPr sz="600" dirty="0">
                        <a:latin typeface="Montserrat" panose="00000500000000000000" pitchFamily="2" charset="0"/>
                        <a:cs typeface="Calibri"/>
                      </a:endParaRPr>
                    </a:p>
                  </a:txBody>
                  <a:tcPr marL="0" marR="0" marT="0" marB="0" anchor="ctr">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hMerge="1">
                  <a:txBody>
                    <a:bodyPr/>
                    <a:lstStyle/>
                    <a:p>
                      <a:pPr marL="11430" algn="ctr">
                        <a:lnSpc>
                          <a:spcPts val="819"/>
                        </a:lnSpc>
                      </a:pPr>
                      <a:endParaRPr sz="600" dirty="0">
                        <a:latin typeface="Montserrat" panose="00000500000000000000" pitchFamily="2" charset="0"/>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hMerge="1">
                  <a:txBody>
                    <a:bodyPr/>
                    <a:lstStyle/>
                    <a:p>
                      <a:pPr marL="4445" algn="ctr">
                        <a:lnSpc>
                          <a:spcPts val="819"/>
                        </a:lnSpc>
                      </a:pPr>
                      <a:endParaRPr sz="600" dirty="0">
                        <a:latin typeface="Montserrat" panose="00000500000000000000" pitchFamily="2" charset="0"/>
                        <a:cs typeface="Calibri"/>
                      </a:endParaRPr>
                    </a:p>
                  </a:txBody>
                  <a:tcPr marL="0" marR="0" marT="0" marB="0" anchor="ctr">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hMerge="1">
                  <a:txBody>
                    <a:bodyPr/>
                    <a:lstStyle/>
                    <a:p>
                      <a:pPr marL="10160" algn="ctr">
                        <a:lnSpc>
                          <a:spcPts val="819"/>
                        </a:lnSpc>
                      </a:pPr>
                      <a:endParaRPr sz="600" dirty="0">
                        <a:latin typeface="Montserrat" panose="00000500000000000000" pitchFamily="2" charset="0"/>
                        <a:cs typeface="Calibri"/>
                      </a:endParaRPr>
                    </a:p>
                  </a:txBody>
                  <a:tcPr marL="0" marR="0" marT="0" marB="0" anchor="ctr">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a:solidFill>
                        <a:srgbClr val="231F20"/>
                      </a:solidFill>
                      <a:prstDash val="solid"/>
                    </a:lnT>
                    <a:lnB w="3808" cap="flat" cmpd="sng" algn="ctr">
                      <a:solidFill>
                        <a:srgbClr val="231F20"/>
                      </a:solidFill>
                      <a:prstDash val="solid"/>
                      <a:round/>
                      <a:headEnd type="none" w="med" len="med"/>
                      <a:tailEnd type="none" w="med" len="med"/>
                    </a:lnB>
                  </a:tcPr>
                </a:tc>
                <a:tc hMerge="1">
                  <a:txBody>
                    <a:bodyPr/>
                    <a:lstStyle/>
                    <a:p>
                      <a:pPr marL="10160" algn="ctr">
                        <a:lnSpc>
                          <a:spcPts val="819"/>
                        </a:lnSpc>
                      </a:pPr>
                      <a:endParaRPr sz="600" dirty="0">
                        <a:latin typeface="Montserrat" panose="00000500000000000000" pitchFamily="2" charset="0"/>
                        <a:cs typeface="Calibri"/>
                      </a:endParaRPr>
                    </a:p>
                  </a:txBody>
                  <a:tcPr marL="0" marR="0" marT="0" marB="0" anchor="ctr">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13335" algn="ctr" defTabSz="514350" rtl="0" eaLnBrk="1" latinLnBrk="0" hangingPunct="1">
                        <a:lnSpc>
                          <a:spcPts val="805"/>
                        </a:lnSpc>
                      </a:pPr>
                      <a:endParaRPr sz="600" kern="1200" spc="35" dirty="0">
                        <a:solidFill>
                          <a:srgbClr val="231F20"/>
                        </a:solidFill>
                        <a:latin typeface="Montserrat" panose="00000500000000000000" pitchFamily="2" charset="0"/>
                        <a:ea typeface="+mn-ea"/>
                        <a:cs typeface="Calibri"/>
                      </a:endParaRPr>
                    </a:p>
                  </a:txBody>
                  <a:tcPr marL="0" marR="0" marT="0" marB="0" anchor="ctr">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96898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CRONOGRAMA DE MANTENIMIENTO PERIODICO</a:t>
            </a:r>
            <a:endParaRPr dirty="0">
              <a:latin typeface="Montserrat SemiBold" panose="00000700000000000000" pitchFamily="2"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4174444388"/>
              </p:ext>
            </p:extLst>
          </p:nvPr>
        </p:nvGraphicFramePr>
        <p:xfrm>
          <a:off x="159381" y="480523"/>
          <a:ext cx="4902526" cy="2405456"/>
        </p:xfrm>
        <a:graphic>
          <a:graphicData uri="http://schemas.openxmlformats.org/drawingml/2006/table">
            <a:tbl>
              <a:tblPr firstRow="1" bandRow="1">
                <a:tableStyleId>{2D5ABB26-0587-4C30-8999-92F81FD0307C}</a:tableStyleId>
              </a:tblPr>
              <a:tblGrid>
                <a:gridCol w="1086526">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1476000">
                  <a:extLst>
                    <a:ext uri="{9D8B030D-6E8A-4147-A177-3AD203B41FA5}">
                      <a16:colId xmlns:a16="http://schemas.microsoft.com/office/drawing/2014/main" val="20006"/>
                    </a:ext>
                  </a:extLst>
                </a:gridCol>
              </a:tblGrid>
              <a:tr h="139903">
                <a:tc rowSpan="2">
                  <a:txBody>
                    <a:bodyPr/>
                    <a:lstStyle/>
                    <a:p>
                      <a:pPr marL="50165">
                        <a:lnSpc>
                          <a:spcPct val="100000"/>
                        </a:lnSpc>
                        <a:spcBef>
                          <a:spcPts val="75"/>
                        </a:spcBef>
                      </a:pPr>
                      <a:r>
                        <a:rPr sz="700" b="1" spc="40" dirty="0">
                          <a:solidFill>
                            <a:srgbClr val="231F20"/>
                          </a:solidFill>
                          <a:latin typeface="Montserrat" panose="00000500000000000000" pitchFamily="2" charset="0"/>
                          <a:cs typeface="Calibri"/>
                        </a:rPr>
                        <a:t>Item</a:t>
                      </a:r>
                      <a:endParaRPr lang="es-MX" sz="700" b="0" spc="0" baseline="0" dirty="0">
                        <a:solidFill>
                          <a:schemeClr val="tx1"/>
                        </a:solidFill>
                        <a:latin typeface="Montserrat" panose="00000500000000000000" pitchFamily="2" charset="0"/>
                        <a:cs typeface="Calibri"/>
                      </a:endParaRPr>
                    </a:p>
                    <a:p>
                      <a:pPr marL="50165" algn="r">
                        <a:lnSpc>
                          <a:spcPct val="100000"/>
                        </a:lnSpc>
                        <a:spcBef>
                          <a:spcPts val="75"/>
                        </a:spcBef>
                      </a:pPr>
                      <a:r>
                        <a:rPr lang="es-MX" sz="700" b="1" dirty="0">
                          <a:solidFill>
                            <a:srgbClr val="231F20"/>
                          </a:solidFill>
                          <a:latin typeface="Montserrat" panose="00000500000000000000" pitchFamily="2" charset="0"/>
                          <a:cs typeface="Calibri"/>
                        </a:rPr>
                        <a:t>                         Revisión</a:t>
                      </a:r>
                      <a:r>
                        <a:rPr lang="es-MX" sz="700" b="1" spc="70" dirty="0">
                          <a:solidFill>
                            <a:srgbClr val="231F20"/>
                          </a:solidFill>
                          <a:latin typeface="Montserrat" panose="00000500000000000000" pitchFamily="2" charset="0"/>
                          <a:cs typeface="Calibri"/>
                        </a:rPr>
                        <a:t>                                </a:t>
                      </a:r>
                    </a:p>
                    <a:p>
                      <a:pPr marL="50165" algn="r">
                        <a:lnSpc>
                          <a:spcPct val="100000"/>
                        </a:lnSpc>
                        <a:spcBef>
                          <a:spcPts val="75"/>
                        </a:spcBef>
                      </a:pPr>
                      <a:r>
                        <a:rPr sz="700" b="1" spc="70" dirty="0">
                          <a:solidFill>
                            <a:srgbClr val="231F20"/>
                          </a:solidFill>
                          <a:latin typeface="Montserrat" panose="00000500000000000000" pitchFamily="2" charset="0"/>
                          <a:cs typeface="Calibri"/>
                        </a:rPr>
                        <a:t>km</a:t>
                      </a:r>
                      <a:endParaRPr lang="es-MX" sz="700" b="0" spc="0" dirty="0">
                        <a:solidFill>
                          <a:schemeClr val="tx1"/>
                        </a:solidFill>
                        <a:latin typeface="Montserrat" panose="00000500000000000000" pitchFamily="2" charset="0"/>
                        <a:cs typeface="Calibri"/>
                      </a:endParaRPr>
                    </a:p>
                  </a:txBody>
                  <a:tcPr marL="0" marR="0"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5">
                  <a:txBody>
                    <a:bodyPr/>
                    <a:lstStyle/>
                    <a:p>
                      <a:pPr marL="76835" algn="ctr">
                        <a:lnSpc>
                          <a:spcPct val="100000"/>
                        </a:lnSpc>
                        <a:spcBef>
                          <a:spcPts val="75"/>
                        </a:spcBef>
                      </a:pPr>
                      <a:r>
                        <a:rPr lang="es-MX" sz="700" b="1" spc="50" dirty="0">
                          <a:solidFill>
                            <a:srgbClr val="231F20"/>
                          </a:solidFill>
                          <a:latin typeface="Montserrat" panose="00000500000000000000" pitchFamily="2" charset="0"/>
                          <a:cs typeface="Calibri"/>
                        </a:rPr>
                        <a:t>Revisión</a:t>
                      </a:r>
                      <a:endParaRPr sz="700" dirty="0">
                        <a:latin typeface="Montserrat" panose="00000500000000000000" pitchFamily="2" charset="0"/>
                        <a:cs typeface="Calibri"/>
                      </a:endParaRPr>
                    </a:p>
                  </a:txBody>
                  <a:tcPr marL="0" marR="0" marT="952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lang="es-CO"/>
                    </a:p>
                  </a:txBody>
                  <a:tcPr/>
                </a:tc>
                <a:tc rowSpan="2">
                  <a:txBody>
                    <a:bodyPr/>
                    <a:lstStyle/>
                    <a:p>
                      <a:pPr>
                        <a:lnSpc>
                          <a:spcPct val="100000"/>
                        </a:lnSpc>
                        <a:spcBef>
                          <a:spcPts val="5"/>
                        </a:spcBef>
                      </a:pPr>
                      <a:endParaRPr sz="700" dirty="0">
                        <a:latin typeface="Montserrat" panose="00000500000000000000" pitchFamily="2" charset="0"/>
                        <a:cs typeface="Times New Roman"/>
                      </a:endParaRPr>
                    </a:p>
                    <a:p>
                      <a:pPr marL="13335" algn="ctr">
                        <a:lnSpc>
                          <a:spcPct val="100000"/>
                        </a:lnSpc>
                      </a:pPr>
                      <a:r>
                        <a:rPr lang="es-MX" sz="700" b="1" spc="55" dirty="0">
                          <a:solidFill>
                            <a:srgbClr val="231F20"/>
                          </a:solidFill>
                          <a:latin typeface="Montserrat" panose="00000500000000000000" pitchFamily="2" charset="0"/>
                          <a:cs typeface="Calibri"/>
                        </a:rPr>
                        <a:t>Observaciones</a:t>
                      </a:r>
                      <a:endParaRPr sz="700" dirty="0">
                        <a:latin typeface="Montserrat" panose="00000500000000000000" pitchFamily="2" charset="0"/>
                        <a:cs typeface="Calibri"/>
                      </a:endParaRPr>
                    </a:p>
                  </a:txBody>
                  <a:tcPr marL="0" marR="0" marT="63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8465">
                <a:tc vMerge="1">
                  <a:txBody>
                    <a:bodyPr/>
                    <a:lstStyle/>
                    <a:p>
                      <a:endParaRPr/>
                    </a:p>
                  </a:txBody>
                  <a:tcPr marL="0" marR="0" marT="9525" marB="0">
                    <a:lnL w="7621">
                      <a:solidFill>
                        <a:srgbClr val="231F20"/>
                      </a:solidFill>
                      <a:prstDash val="solid"/>
                    </a:lnL>
                    <a:lnR w="7617">
                      <a:solidFill>
                        <a:srgbClr val="231F20"/>
                      </a:solidFill>
                      <a:prstDash val="solid"/>
                    </a:lnR>
                    <a:lnT w="7621">
                      <a:solidFill>
                        <a:srgbClr val="231F20"/>
                      </a:solidFill>
                      <a:prstDash val="solid"/>
                    </a:lnT>
                    <a:lnB w="7621">
                      <a:solidFill>
                        <a:srgbClr val="231F20"/>
                      </a:solidFill>
                      <a:prstDash val="solid"/>
                    </a:lnB>
                  </a:tcPr>
                </a:tc>
                <a:tc>
                  <a:txBody>
                    <a:bodyPr/>
                    <a:lstStyle/>
                    <a:p>
                      <a:pPr marL="43815" marR="34925" indent="98425">
                        <a:lnSpc>
                          <a:spcPct val="100000"/>
                        </a:lnSpc>
                        <a:spcBef>
                          <a:spcPts val="50"/>
                        </a:spcBef>
                      </a:pPr>
                      <a:r>
                        <a:rPr sz="700" b="1" spc="45" dirty="0">
                          <a:solidFill>
                            <a:srgbClr val="231F20"/>
                          </a:solidFill>
                          <a:latin typeface="Montserrat" panose="00000500000000000000" pitchFamily="2" charset="0"/>
                          <a:cs typeface="Calibri"/>
                        </a:rPr>
                        <a:t>1</a:t>
                      </a:r>
                      <a:r>
                        <a:rPr lang="es-MX" sz="700" b="1" spc="45" dirty="0">
                          <a:solidFill>
                            <a:srgbClr val="231F20"/>
                          </a:solidFill>
                          <a:latin typeface="Montserrat" panose="00000500000000000000" pitchFamily="2" charset="0"/>
                          <a:cs typeface="Calibri"/>
                        </a:rPr>
                        <a:t>era</a:t>
                      </a:r>
                      <a:r>
                        <a:rPr sz="700" b="1" spc="45" dirty="0">
                          <a:solidFill>
                            <a:srgbClr val="231F20"/>
                          </a:solidFill>
                          <a:latin typeface="Montserrat" panose="00000500000000000000" pitchFamily="2" charset="0"/>
                          <a:cs typeface="Calibri"/>
                        </a:rPr>
                        <a:t>  </a:t>
                      </a:r>
                      <a:r>
                        <a:rPr lang="es-MX" sz="700" b="1" spc="0" dirty="0">
                          <a:solidFill>
                            <a:srgbClr val="231F20"/>
                          </a:solidFill>
                          <a:latin typeface="Montserrat" panose="00000500000000000000" pitchFamily="2" charset="0"/>
                          <a:cs typeface="Calibri"/>
                        </a:rPr>
                        <a:t>1.0</a:t>
                      </a:r>
                      <a:r>
                        <a:rPr sz="700" b="1" dirty="0">
                          <a:solidFill>
                            <a:srgbClr val="231F20"/>
                          </a:solidFill>
                          <a:latin typeface="Montserrat" panose="00000500000000000000" pitchFamily="2" charset="0"/>
                          <a:cs typeface="Calibri"/>
                        </a:rPr>
                        <a:t>00</a:t>
                      </a:r>
                      <a:endParaRPr sz="700" dirty="0">
                        <a:latin typeface="Montserrat" panose="00000500000000000000" pitchFamily="2" charset="0"/>
                        <a:cs typeface="Calibri"/>
                      </a:endParaRPr>
                    </a:p>
                  </a:txBody>
                  <a:tcPr marL="0" marR="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9050" indent="133350">
                        <a:lnSpc>
                          <a:spcPct val="100000"/>
                        </a:lnSpc>
                        <a:spcBef>
                          <a:spcPts val="50"/>
                        </a:spcBef>
                      </a:pPr>
                      <a:r>
                        <a:rPr sz="700" b="1" spc="45" dirty="0">
                          <a:solidFill>
                            <a:srgbClr val="231F20"/>
                          </a:solidFill>
                          <a:latin typeface="Montserrat" panose="00000500000000000000" pitchFamily="2" charset="0"/>
                          <a:cs typeface="Calibri"/>
                        </a:rPr>
                        <a:t>2d</a:t>
                      </a:r>
                      <a:r>
                        <a:rPr lang="es-MX" sz="700" b="1" spc="45" dirty="0">
                          <a:solidFill>
                            <a:srgbClr val="231F20"/>
                          </a:solidFill>
                          <a:latin typeface="Montserrat" panose="00000500000000000000" pitchFamily="2" charset="0"/>
                          <a:cs typeface="Calibri"/>
                        </a:rPr>
                        <a:t>a</a:t>
                      </a:r>
                      <a:r>
                        <a:rPr sz="700" b="1" spc="45" dirty="0">
                          <a:solidFill>
                            <a:srgbClr val="231F20"/>
                          </a:solidFill>
                          <a:latin typeface="Montserrat" panose="00000500000000000000" pitchFamily="2" charset="0"/>
                          <a:cs typeface="Calibri"/>
                        </a:rPr>
                        <a:t>  </a:t>
                      </a:r>
                      <a:r>
                        <a:rPr lang="es-MX" sz="700" b="1" spc="0" dirty="0">
                          <a:solidFill>
                            <a:srgbClr val="231F20"/>
                          </a:solidFill>
                          <a:latin typeface="Montserrat" panose="00000500000000000000" pitchFamily="2" charset="0"/>
                          <a:cs typeface="Calibri"/>
                        </a:rPr>
                        <a:t>5</a:t>
                      </a:r>
                      <a:r>
                        <a:rPr lang="es-MX" sz="700" b="1" dirty="0">
                          <a:solidFill>
                            <a:srgbClr val="231F20"/>
                          </a:solidFill>
                          <a:latin typeface="Montserrat" panose="00000500000000000000" pitchFamily="2" charset="0"/>
                          <a:cs typeface="Calibri"/>
                        </a:rPr>
                        <a:t>.0</a:t>
                      </a:r>
                      <a:r>
                        <a:rPr sz="700" b="1" dirty="0">
                          <a:solidFill>
                            <a:srgbClr val="231F20"/>
                          </a:solidFill>
                          <a:latin typeface="Montserrat" panose="00000500000000000000" pitchFamily="2" charset="0"/>
                          <a:cs typeface="Calibri"/>
                        </a:rPr>
                        <a:t>00</a:t>
                      </a:r>
                      <a:endParaRPr sz="700" dirty="0">
                        <a:latin typeface="Montserrat" panose="00000500000000000000" pitchFamily="2" charset="0"/>
                        <a:cs typeface="Calibri"/>
                      </a:endParaRPr>
                    </a:p>
                  </a:txBody>
                  <a:tcPr marL="0" marR="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9050" marR="6985" indent="142875">
                        <a:lnSpc>
                          <a:spcPct val="100000"/>
                        </a:lnSpc>
                        <a:spcBef>
                          <a:spcPts val="50"/>
                        </a:spcBef>
                      </a:pPr>
                      <a:r>
                        <a:rPr sz="700" b="1" spc="35" dirty="0">
                          <a:solidFill>
                            <a:srgbClr val="231F20"/>
                          </a:solidFill>
                          <a:latin typeface="Montserrat" panose="00000500000000000000" pitchFamily="2" charset="0"/>
                          <a:cs typeface="Calibri"/>
                        </a:rPr>
                        <a:t>3r</a:t>
                      </a:r>
                      <a:r>
                        <a:rPr lang="es-MX" sz="700" b="1" spc="35" dirty="0">
                          <a:solidFill>
                            <a:srgbClr val="231F20"/>
                          </a:solidFill>
                          <a:latin typeface="Montserrat" panose="00000500000000000000" pitchFamily="2" charset="0"/>
                          <a:cs typeface="Calibri"/>
                        </a:rPr>
                        <a:t>a</a:t>
                      </a:r>
                      <a:r>
                        <a:rPr sz="700" b="1" spc="35" dirty="0">
                          <a:solidFill>
                            <a:srgbClr val="231F20"/>
                          </a:solidFill>
                          <a:latin typeface="Montserrat" panose="00000500000000000000" pitchFamily="2" charset="0"/>
                          <a:cs typeface="Calibri"/>
                        </a:rPr>
                        <a:t>  </a:t>
                      </a:r>
                      <a:r>
                        <a:rPr lang="es-MX" sz="700" b="1" spc="0" dirty="0">
                          <a:solidFill>
                            <a:srgbClr val="231F20"/>
                          </a:solidFill>
                          <a:latin typeface="Montserrat" panose="00000500000000000000" pitchFamily="2" charset="0"/>
                          <a:cs typeface="Calibri"/>
                        </a:rPr>
                        <a:t>10</a:t>
                      </a:r>
                      <a:r>
                        <a:rPr lang="es-MX" sz="700" b="1" dirty="0">
                          <a:solidFill>
                            <a:srgbClr val="231F20"/>
                          </a:solidFill>
                          <a:latin typeface="Montserrat" panose="00000500000000000000" pitchFamily="2" charset="0"/>
                          <a:cs typeface="Calibri"/>
                        </a:rPr>
                        <a:t>.</a:t>
                      </a:r>
                      <a:r>
                        <a:rPr sz="700" b="1" dirty="0">
                          <a:solidFill>
                            <a:srgbClr val="231F20"/>
                          </a:solidFill>
                          <a:latin typeface="Montserrat" panose="00000500000000000000" pitchFamily="2" charset="0"/>
                          <a:cs typeface="Calibri"/>
                        </a:rPr>
                        <a:t>000</a:t>
                      </a:r>
                      <a:endParaRPr sz="700" dirty="0">
                        <a:latin typeface="Montserrat" panose="00000500000000000000" pitchFamily="2" charset="0"/>
                        <a:cs typeface="Calibri"/>
                      </a:endParaRPr>
                    </a:p>
                  </a:txBody>
                  <a:tcPr marL="0" marR="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6670" marR="7620" indent="142875">
                        <a:lnSpc>
                          <a:spcPct val="100000"/>
                        </a:lnSpc>
                        <a:spcBef>
                          <a:spcPts val="50"/>
                        </a:spcBef>
                      </a:pPr>
                      <a:r>
                        <a:rPr sz="700" b="1" spc="35" dirty="0">
                          <a:solidFill>
                            <a:srgbClr val="231F20"/>
                          </a:solidFill>
                          <a:latin typeface="Montserrat" panose="00000500000000000000" pitchFamily="2" charset="0"/>
                          <a:cs typeface="Calibri"/>
                        </a:rPr>
                        <a:t>4t</a:t>
                      </a:r>
                      <a:r>
                        <a:rPr lang="es-MX" sz="700" b="1" spc="35" dirty="0">
                          <a:solidFill>
                            <a:srgbClr val="231F20"/>
                          </a:solidFill>
                          <a:latin typeface="Montserrat" panose="00000500000000000000" pitchFamily="2" charset="0"/>
                          <a:cs typeface="Calibri"/>
                        </a:rPr>
                        <a:t>a</a:t>
                      </a:r>
                      <a:r>
                        <a:rPr sz="700" b="1" spc="35" dirty="0">
                          <a:solidFill>
                            <a:srgbClr val="231F20"/>
                          </a:solidFill>
                          <a:latin typeface="Montserrat" panose="00000500000000000000" pitchFamily="2" charset="0"/>
                          <a:cs typeface="Calibri"/>
                        </a:rPr>
                        <a:t>  </a:t>
                      </a:r>
                      <a:r>
                        <a:rPr lang="es-MX" sz="700" b="1" spc="0" dirty="0">
                          <a:solidFill>
                            <a:srgbClr val="231F20"/>
                          </a:solidFill>
                          <a:latin typeface="Montserrat" panose="00000500000000000000" pitchFamily="2" charset="0"/>
                          <a:cs typeface="Calibri"/>
                        </a:rPr>
                        <a:t>15</a:t>
                      </a:r>
                      <a:r>
                        <a:rPr lang="es-MX" sz="700" b="1" dirty="0">
                          <a:solidFill>
                            <a:srgbClr val="231F20"/>
                          </a:solidFill>
                          <a:latin typeface="Montserrat" panose="00000500000000000000" pitchFamily="2" charset="0"/>
                          <a:cs typeface="Calibri"/>
                        </a:rPr>
                        <a:t>.0</a:t>
                      </a:r>
                      <a:r>
                        <a:rPr sz="700" b="1" dirty="0">
                          <a:solidFill>
                            <a:srgbClr val="231F20"/>
                          </a:solidFill>
                          <a:latin typeface="Montserrat" panose="00000500000000000000" pitchFamily="2" charset="0"/>
                          <a:cs typeface="Calibri"/>
                        </a:rPr>
                        <a:t>00</a:t>
                      </a:r>
                      <a:endParaRPr sz="700" dirty="0">
                        <a:latin typeface="Montserrat" panose="00000500000000000000" pitchFamily="2" charset="0"/>
                        <a:cs typeface="Calibri"/>
                      </a:endParaRPr>
                    </a:p>
                  </a:txBody>
                  <a:tcPr marL="0" marR="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6670" marR="7620" indent="142875">
                        <a:lnSpc>
                          <a:spcPct val="100000"/>
                        </a:lnSpc>
                        <a:spcBef>
                          <a:spcPts val="50"/>
                        </a:spcBef>
                      </a:pPr>
                      <a:r>
                        <a:rPr lang="es-CO" sz="700" b="1" spc="35" dirty="0">
                          <a:solidFill>
                            <a:srgbClr val="231F20"/>
                          </a:solidFill>
                          <a:latin typeface="Montserrat" panose="00000500000000000000" pitchFamily="2" charset="0"/>
                          <a:cs typeface="Calibri"/>
                        </a:rPr>
                        <a:t>5ta  </a:t>
                      </a:r>
                      <a:r>
                        <a:rPr lang="es-CO" sz="700" b="1" spc="0" dirty="0">
                          <a:solidFill>
                            <a:srgbClr val="231F20"/>
                          </a:solidFill>
                          <a:latin typeface="Montserrat" panose="00000500000000000000" pitchFamily="2" charset="0"/>
                          <a:cs typeface="Calibri"/>
                        </a:rPr>
                        <a:t>20</a:t>
                      </a:r>
                      <a:r>
                        <a:rPr lang="es-CO" sz="700" b="1" dirty="0">
                          <a:solidFill>
                            <a:srgbClr val="231F20"/>
                          </a:solidFill>
                          <a:latin typeface="Montserrat" panose="00000500000000000000" pitchFamily="2" charset="0"/>
                          <a:cs typeface="Calibri"/>
                        </a:rPr>
                        <a:t>.000</a:t>
                      </a:r>
                      <a:endParaRPr lang="es-CO" sz="700" dirty="0">
                        <a:latin typeface="Montserrat" panose="00000500000000000000" pitchFamily="2" charset="0"/>
                        <a:cs typeface="Calibri"/>
                      </a:endParaRPr>
                    </a:p>
                  </a:txBody>
                  <a:tcPr marL="0" marR="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a:p>
                  </a:txBody>
                  <a:tcPr marL="0" marR="0" marT="635" marB="0">
                    <a:lnL w="7621">
                      <a:solidFill>
                        <a:srgbClr val="231F20"/>
                      </a:solidFill>
                      <a:prstDash val="solid"/>
                    </a:lnL>
                    <a:lnR w="7621">
                      <a:solidFill>
                        <a:srgbClr val="231F20"/>
                      </a:solidFill>
                      <a:prstDash val="solid"/>
                    </a:lnR>
                    <a:lnT w="7621">
                      <a:solidFill>
                        <a:srgbClr val="231F20"/>
                      </a:solidFill>
                      <a:prstDash val="solid"/>
                    </a:lnT>
                    <a:lnB w="7621">
                      <a:solidFill>
                        <a:srgbClr val="231F20"/>
                      </a:solidFill>
                      <a:prstDash val="solid"/>
                    </a:lnB>
                  </a:tcPr>
                </a:tc>
                <a:extLst>
                  <a:ext uri="{0D108BD9-81ED-4DB2-BD59-A6C34878D82A}">
                    <a16:rowId xmlns:a16="http://schemas.microsoft.com/office/drawing/2014/main" val="10001"/>
                  </a:ext>
                </a:extLst>
              </a:tr>
              <a:tr h="12070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Tornillos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 &amp; TI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 &amp; TI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 &amp; TI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 &amp; TI</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lang="es-MX" sz="600" kern="1200" spc="30" dirty="0">
                          <a:solidFill>
                            <a:srgbClr val="231F20"/>
                          </a:solidFill>
                          <a:latin typeface="Montserrat" panose="00000500000000000000" pitchFamily="2" charset="0"/>
                          <a:ea typeface="+mn-ea"/>
                          <a:cs typeface="Calibri"/>
                        </a:rPr>
                        <a:t>I &amp; TI</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ts val="835"/>
                        </a:lnSpc>
                      </a:pPr>
                      <a:r>
                        <a:rPr lang="es-MX" sz="600" kern="1200" spc="25" dirty="0">
                          <a:solidFill>
                            <a:srgbClr val="231F20"/>
                          </a:solidFill>
                          <a:latin typeface="Montserrat" panose="00000500000000000000" pitchFamily="2" charset="0"/>
                          <a:ea typeface="+mn-ea"/>
                          <a:cs typeface="Calibri"/>
                        </a:rPr>
                        <a:t>Ajuste si es necesario</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20660">
                <a:tc>
                  <a:txBody>
                    <a:bodyPr/>
                    <a:lstStyle/>
                    <a:p>
                      <a:pPr marL="50800">
                        <a:lnSpc>
                          <a:spcPts val="780"/>
                        </a:lnSpc>
                      </a:pPr>
                      <a:r>
                        <a:rPr lang="es-MX" sz="600" spc="35" dirty="0">
                          <a:solidFill>
                            <a:srgbClr val="231F20"/>
                          </a:solidFill>
                          <a:latin typeface="Montserrat" panose="00000500000000000000" pitchFamily="2" charset="0"/>
                          <a:cs typeface="Calibri"/>
                        </a:rPr>
                        <a:t>Palanca</a:t>
                      </a:r>
                      <a:r>
                        <a:rPr lang="es-MX" sz="600" spc="35" baseline="0" dirty="0">
                          <a:solidFill>
                            <a:srgbClr val="231F20"/>
                          </a:solidFill>
                          <a:latin typeface="Montserrat" panose="00000500000000000000" pitchFamily="2" charset="0"/>
                          <a:cs typeface="Calibri"/>
                        </a:rPr>
                        <a:t> </a:t>
                      </a:r>
                      <a:r>
                        <a:rPr lang="es-MX" sz="600" spc="35" dirty="0">
                          <a:solidFill>
                            <a:srgbClr val="231F20"/>
                          </a:solidFill>
                          <a:latin typeface="Montserrat" panose="00000500000000000000" pitchFamily="2" charset="0"/>
                          <a:cs typeface="Calibri"/>
                        </a:rPr>
                        <a:t>de arranque</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5240" algn="ctr">
                        <a:lnSpc>
                          <a:spcPts val="819"/>
                        </a:lnSpc>
                      </a:pPr>
                      <a:r>
                        <a:rPr lang="es-MX" sz="600" spc="25" dirty="0">
                          <a:solidFill>
                            <a:srgbClr val="231F20"/>
                          </a:solidFill>
                          <a:latin typeface="Montserrat" panose="00000500000000000000" pitchFamily="2" charset="0"/>
                          <a:cs typeface="Calibri"/>
                        </a:rPr>
                        <a:t>Lubricar con aceite</a:t>
                      </a:r>
                      <a:endParaRPr lang="es-MX"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0660">
                <a:tc>
                  <a:txBody>
                    <a:bodyPr/>
                    <a:lstStyle/>
                    <a:p>
                      <a:pPr marL="50800" marR="0" indent="0" algn="l" defTabSz="514350" rtl="0" eaLnBrk="1" fontAlgn="auto" latinLnBrk="0" hangingPunct="1">
                        <a:lnSpc>
                          <a:spcPts val="785"/>
                        </a:lnSpc>
                        <a:spcBef>
                          <a:spcPts val="75"/>
                        </a:spcBef>
                        <a:spcAft>
                          <a:spcPts val="0"/>
                        </a:spcAft>
                        <a:buClrTx/>
                        <a:buSzTx/>
                        <a:buFontTx/>
                        <a:buNone/>
                        <a:tabLst/>
                        <a:defRPr/>
                      </a:pPr>
                      <a:r>
                        <a:rPr lang="es-MX" sz="600" kern="1200" spc="35" dirty="0">
                          <a:solidFill>
                            <a:schemeClr val="tx1"/>
                          </a:solidFill>
                          <a:latin typeface="Montserrat" panose="00000500000000000000" pitchFamily="2" charset="0"/>
                          <a:ea typeface="+mn-ea"/>
                          <a:cs typeface="Calibri"/>
                        </a:rPr>
                        <a:t>Bombillos, pito e interruptores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a:t>
                      </a: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a:t>
                      </a: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a:t>
                      </a: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sz="600" kern="1200" spc="30" dirty="0">
                          <a:solidFill>
                            <a:srgbClr val="231F20"/>
                          </a:solidFill>
                          <a:latin typeface="Montserrat" panose="00000500000000000000" pitchFamily="2" charset="0"/>
                          <a:ea typeface="+mn-ea"/>
                          <a:cs typeface="Calibri"/>
                        </a:rPr>
                        <a:t>I</a:t>
                      </a: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lang="es-MX" sz="600" kern="1200" spc="30" dirty="0">
                          <a:solidFill>
                            <a:srgbClr val="231F20"/>
                          </a:solidFill>
                          <a:latin typeface="Montserrat" panose="00000500000000000000" pitchFamily="2" charset="0"/>
                          <a:ea typeface="+mn-ea"/>
                          <a:cs typeface="Calibri"/>
                        </a:rPr>
                        <a:t>I</a:t>
                      </a:r>
                      <a:endParaRPr sz="600" kern="1200" spc="30" dirty="0">
                        <a:solidFill>
                          <a:srgbClr val="231F20"/>
                        </a:solidFill>
                        <a:latin typeface="Montserrat" panose="00000500000000000000" pitchFamily="2" charset="0"/>
                        <a:ea typeface="+mn-ea"/>
                        <a:cs typeface="Calibri"/>
                      </a:endParaRP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15"/>
                        </a:spcBef>
                      </a:pPr>
                      <a:r>
                        <a:rPr lang="es-MX" sz="600" kern="1200" spc="30" dirty="0">
                          <a:solidFill>
                            <a:srgbClr val="231F20"/>
                          </a:solidFill>
                          <a:latin typeface="Montserrat" panose="00000500000000000000" pitchFamily="2" charset="0"/>
                          <a:ea typeface="+mn-ea"/>
                          <a:cs typeface="Calibri"/>
                        </a:rPr>
                        <a:t>Revise correcto funcionamiento</a:t>
                      </a:r>
                      <a:endParaRPr sz="600" kern="1200" spc="30" dirty="0">
                        <a:solidFill>
                          <a:srgbClr val="231F20"/>
                        </a:solidFill>
                        <a:latin typeface="Montserrat" panose="00000500000000000000" pitchFamily="2" charset="0"/>
                        <a:ea typeface="+mn-ea"/>
                        <a:cs typeface="Calibri"/>
                      </a:endParaRPr>
                    </a:p>
                  </a:txBody>
                  <a:tcPr marL="0" marR="0" marT="190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0660">
                <a:tc>
                  <a:txBody>
                    <a:bodyPr/>
                    <a:lstStyle/>
                    <a:p>
                      <a:pPr marL="50800" marR="0" indent="0" algn="l" defTabSz="514350" rtl="0" eaLnBrk="1" fontAlgn="auto" latinLnBrk="0" hangingPunct="1">
                        <a:lnSpc>
                          <a:spcPts val="785"/>
                        </a:lnSpc>
                        <a:spcBef>
                          <a:spcPts val="75"/>
                        </a:spcBef>
                        <a:spcAft>
                          <a:spcPts val="0"/>
                        </a:spcAft>
                        <a:buClrTx/>
                        <a:buSzTx/>
                        <a:buFontTx/>
                        <a:buNone/>
                        <a:tabLst/>
                        <a:defRPr/>
                      </a:pPr>
                      <a:r>
                        <a:rPr lang="es-MX" sz="600" kern="1200" spc="35" dirty="0">
                          <a:solidFill>
                            <a:schemeClr val="tx1"/>
                          </a:solidFill>
                          <a:latin typeface="Montserrat" panose="00000500000000000000" pitchFamily="2" charset="0"/>
                          <a:ea typeface="+mn-ea"/>
                          <a:cs typeface="Calibri"/>
                        </a:rPr>
                        <a:t>Voltaje de la batería / Nivel de</a:t>
                      </a:r>
                      <a:r>
                        <a:rPr lang="es-MX" sz="600" kern="1200" spc="35" baseline="0" dirty="0">
                          <a:solidFill>
                            <a:schemeClr val="tx1"/>
                          </a:solidFill>
                          <a:latin typeface="Montserrat" panose="00000500000000000000" pitchFamily="2" charset="0"/>
                          <a:ea typeface="+mn-ea"/>
                          <a:cs typeface="Calibri"/>
                        </a:rPr>
                        <a:t> electrolito</a:t>
                      </a:r>
                      <a:endParaRPr lang="es-MX"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 /</a:t>
                      </a:r>
                    </a:p>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 I &amp;A</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 /</a:t>
                      </a:r>
                    </a:p>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 I &amp;A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 /</a:t>
                      </a:r>
                    </a:p>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 I &amp;A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 /</a:t>
                      </a:r>
                    </a:p>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 I &amp;A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 /</a:t>
                      </a:r>
                    </a:p>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 I &amp;A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20660">
                <a:tc>
                  <a:txBody>
                    <a:bodyPr/>
                    <a:lstStyle/>
                    <a:p>
                      <a:pPr marL="50800" marR="0" indent="0" algn="l" defTabSz="514350" rtl="0" eaLnBrk="1" fontAlgn="auto" latinLnBrk="0" hangingPunct="1">
                        <a:lnSpc>
                          <a:spcPts val="785"/>
                        </a:lnSpc>
                        <a:spcBef>
                          <a:spcPts val="75"/>
                        </a:spcBef>
                        <a:spcAft>
                          <a:spcPts val="0"/>
                        </a:spcAft>
                        <a:buClrTx/>
                        <a:buSzTx/>
                        <a:buFontTx/>
                        <a:buNone/>
                        <a:tabLst/>
                        <a:defRPr/>
                      </a:pPr>
                      <a:r>
                        <a:rPr lang="es-MX" sz="600" kern="1200" spc="35" dirty="0">
                          <a:solidFill>
                            <a:schemeClr val="tx1"/>
                          </a:solidFill>
                          <a:latin typeface="Montserrat" panose="00000500000000000000" pitchFamily="2" charset="0"/>
                          <a:ea typeface="+mn-ea"/>
                          <a:cs typeface="Calibri"/>
                        </a:rPr>
                        <a:t>Efectividad de los frenos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chemeClr val="tx1"/>
                          </a:solidFill>
                          <a:latin typeface="Montserrat" panose="00000500000000000000" pitchFamily="2" charset="0"/>
                          <a:ea typeface="+mn-ea"/>
                          <a:cs typeface="Calibri"/>
                        </a:rPr>
                        <a:t>I</a:t>
                      </a:r>
                      <a:endParaRPr sz="600" kern="1200" spc="30"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20660">
                <a:tc>
                  <a:txBody>
                    <a:bodyPr/>
                    <a:lstStyle/>
                    <a:p>
                      <a:pPr marL="50800" marR="0" indent="0" algn="l" defTabSz="514350" rtl="0" eaLnBrk="1" fontAlgn="auto" latinLnBrk="0" hangingPunct="1">
                        <a:lnSpc>
                          <a:spcPts val="785"/>
                        </a:lnSpc>
                        <a:spcBef>
                          <a:spcPts val="75"/>
                        </a:spcBef>
                        <a:spcAft>
                          <a:spcPts val="0"/>
                        </a:spcAft>
                        <a:buClrTx/>
                        <a:buSzTx/>
                        <a:buFontTx/>
                        <a:buNone/>
                        <a:tabLst/>
                        <a:defRPr/>
                      </a:pPr>
                      <a:r>
                        <a:rPr lang="es-MX" sz="600" kern="1200" spc="35" dirty="0">
                          <a:solidFill>
                            <a:schemeClr val="tx1"/>
                          </a:solidFill>
                          <a:latin typeface="Montserrat" panose="00000500000000000000" pitchFamily="2" charset="0"/>
                          <a:ea typeface="+mn-ea"/>
                          <a:cs typeface="Calibri"/>
                        </a:rPr>
                        <a:t>Pedal de freno</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6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8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6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8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6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8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6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8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spcBef>
                          <a:spcPts val="65"/>
                        </a:spcBef>
                      </a:pPr>
                      <a:r>
                        <a:rPr lang="es-MX" sz="600" kern="1200" spc="30" dirty="0">
                          <a:solidFill>
                            <a:srgbClr val="231F20"/>
                          </a:solidFill>
                          <a:latin typeface="Montserrat" panose="00000500000000000000" pitchFamily="2" charset="0"/>
                          <a:ea typeface="+mn-ea"/>
                          <a:cs typeface="Calibri"/>
                        </a:rPr>
                        <a:t>L</a:t>
                      </a:r>
                      <a:endParaRPr sz="600" kern="1200" spc="30" dirty="0">
                        <a:solidFill>
                          <a:srgbClr val="231F20"/>
                        </a:solidFill>
                        <a:latin typeface="Montserrat" panose="00000500000000000000" pitchFamily="2" charset="0"/>
                        <a:ea typeface="+mn-ea"/>
                        <a:cs typeface="Calibri"/>
                      </a:endParaRPr>
                    </a:p>
                  </a:txBody>
                  <a:tcPr marL="0" marR="0" marT="82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marR="0" indent="0" algn="ctr" defTabSz="514350" rtl="0" eaLnBrk="1" fontAlgn="auto" latinLnBrk="0" hangingPunct="1">
                        <a:lnSpc>
                          <a:spcPct val="100000"/>
                        </a:lnSpc>
                        <a:spcBef>
                          <a:spcPts val="0"/>
                        </a:spcBef>
                        <a:spcAft>
                          <a:spcPts val="0"/>
                        </a:spcAft>
                        <a:buClrTx/>
                        <a:buSzTx/>
                        <a:buFontTx/>
                        <a:buNone/>
                        <a:tabLst/>
                        <a:defRPr/>
                      </a:pPr>
                      <a:r>
                        <a:rPr lang="es-MX" sz="600" spc="25" dirty="0">
                          <a:solidFill>
                            <a:srgbClr val="231F20"/>
                          </a:solidFill>
                          <a:latin typeface="Montserrat" panose="00000500000000000000" pitchFamily="2" charset="0"/>
                          <a:cs typeface="Calibri"/>
                        </a:rPr>
                        <a:t>Lubricar con aceite</a:t>
                      </a:r>
                      <a:endParaRPr lang="es-MX"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20660">
                <a:tc>
                  <a:txBody>
                    <a:bodyPr/>
                    <a:lstStyle/>
                    <a:p>
                      <a:pPr marL="50800" marR="0" indent="0" algn="l" defTabSz="514350" rtl="0" eaLnBrk="1" fontAlgn="auto" latinLnBrk="0" hangingPunct="1">
                        <a:lnSpc>
                          <a:spcPts val="785"/>
                        </a:lnSpc>
                        <a:spcBef>
                          <a:spcPts val="75"/>
                        </a:spcBef>
                        <a:spcAft>
                          <a:spcPts val="0"/>
                        </a:spcAft>
                        <a:buClrTx/>
                        <a:buSzTx/>
                        <a:buFontTx/>
                        <a:buNone/>
                        <a:tabLst/>
                        <a:defRPr/>
                      </a:pPr>
                      <a:r>
                        <a:rPr lang="es-MX" sz="600" kern="1200" spc="35" dirty="0">
                          <a:solidFill>
                            <a:schemeClr val="tx1"/>
                          </a:solidFill>
                          <a:latin typeface="Montserrat" panose="00000500000000000000" pitchFamily="2" charset="0"/>
                          <a:ea typeface="+mn-ea"/>
                          <a:cs typeface="Calibri"/>
                        </a:rPr>
                        <a:t>Bandas de frenos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rgbClr val="231F20"/>
                          </a:solidFill>
                          <a:latin typeface="Montserrat" panose="00000500000000000000" pitchFamily="2" charset="0"/>
                          <a:ea typeface="+mn-ea"/>
                          <a:cs typeface="Calibri"/>
                        </a:rPr>
                        <a:t>I</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rgbClr val="231F20"/>
                          </a:solidFill>
                          <a:latin typeface="Montserrat" panose="00000500000000000000" pitchFamily="2" charset="0"/>
                          <a:ea typeface="+mn-ea"/>
                          <a:cs typeface="Calibri"/>
                        </a:rPr>
                        <a:t>I</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a:solidFill>
                            <a:srgbClr val="231F20"/>
                          </a:solidFill>
                          <a:latin typeface="Montserrat"/>
                          <a:ea typeface="+mn-ea"/>
                          <a:cs typeface="Calibri"/>
                        </a:rPr>
                        <a:t>R</a:t>
                      </a:r>
                      <a:endParaRPr lang="es-MX" sz="600" kern="1200" spc="30" dirty="0">
                        <a:solidFill>
                          <a:srgbClr val="231F20"/>
                        </a:solidFill>
                        <a:latin typeface="Montserrat"/>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rgbClr val="231F20"/>
                          </a:solidFill>
                          <a:latin typeface="Montserrat" panose="00000500000000000000" pitchFamily="2" charset="0"/>
                          <a:ea typeface="+mn-ea"/>
                          <a:cs typeface="Calibri"/>
                        </a:rPr>
                        <a:t>I</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a:solidFill>
                            <a:srgbClr val="231F20"/>
                          </a:solidFill>
                          <a:latin typeface="Montserrat"/>
                          <a:ea typeface="+mn-ea"/>
                          <a:cs typeface="Calibri"/>
                        </a:rPr>
                        <a:t>R</a:t>
                      </a:r>
                      <a:endParaRPr lang="es-MX" sz="600" kern="1200" spc="30" dirty="0">
                        <a:solidFill>
                          <a:srgbClr val="231F20"/>
                        </a:solidFill>
                        <a:latin typeface="Montserrat"/>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r>
                        <a:rPr lang="es-MX" sz="600" kern="1200" spc="30" dirty="0">
                          <a:solidFill>
                            <a:srgbClr val="231F20"/>
                          </a:solidFill>
                          <a:latin typeface="Montserrat" panose="00000500000000000000" pitchFamily="2" charset="0"/>
                          <a:ea typeface="+mn-ea"/>
                          <a:cs typeface="Calibri"/>
                        </a:rPr>
                        <a:t>Remplace si es necesario</a:t>
                      </a: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Líquido de frenos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ts val="775"/>
                        </a:lnSpc>
                      </a:pPr>
                      <a:r>
                        <a:rPr lang="es-MX" sz="600" spc="15" dirty="0">
                          <a:solidFill>
                            <a:srgbClr val="231F20"/>
                          </a:solidFill>
                          <a:latin typeface="Montserrat" panose="00000500000000000000" pitchFamily="2" charset="0"/>
                          <a:cs typeface="Calibri"/>
                        </a:rPr>
                        <a:t>I &amp; T</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algn="ctr">
                        <a:lnSpc>
                          <a:spcPts val="775"/>
                        </a:lnSpc>
                      </a:pPr>
                      <a:r>
                        <a:rPr lang="es-MX" sz="600" spc="15" dirty="0">
                          <a:solidFill>
                            <a:srgbClr val="231F20"/>
                          </a:solidFill>
                          <a:latin typeface="Montserrat" panose="00000500000000000000" pitchFamily="2" charset="0"/>
                          <a:cs typeface="Calibri"/>
                        </a:rPr>
                        <a:t>I &amp; T</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algn="ctr">
                        <a:lnSpc>
                          <a:spcPts val="775"/>
                        </a:lnSpc>
                      </a:pPr>
                      <a:r>
                        <a:rPr lang="es-MX" sz="600" spc="15" dirty="0">
                          <a:solidFill>
                            <a:srgbClr val="231F20"/>
                          </a:solidFill>
                          <a:latin typeface="Montserrat" panose="00000500000000000000" pitchFamily="2" charset="0"/>
                          <a:cs typeface="Calibri"/>
                        </a:rPr>
                        <a:t>I &amp; T</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75"/>
                        </a:lnSpc>
                      </a:pPr>
                      <a:r>
                        <a:rPr lang="es-MX" sz="600" spc="15" dirty="0">
                          <a:solidFill>
                            <a:srgbClr val="231F20"/>
                          </a:solidFill>
                          <a:latin typeface="Montserrat" panose="00000500000000000000" pitchFamily="2" charset="0"/>
                          <a:cs typeface="Calibri"/>
                        </a:rPr>
                        <a:t>I &amp; T</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75"/>
                        </a:lnSpc>
                      </a:pPr>
                      <a:r>
                        <a:rPr lang="es-MX" sz="600" spc="15">
                          <a:solidFill>
                            <a:srgbClr val="231F20"/>
                          </a:solidFill>
                          <a:latin typeface="Montserrat"/>
                          <a:cs typeface="Calibri"/>
                        </a:rPr>
                        <a:t>R</a:t>
                      </a:r>
                      <a:endParaRPr lang="es-MX" sz="600" spc="15" dirty="0">
                        <a:solidFill>
                          <a:srgbClr val="231F20"/>
                        </a:solidFill>
                        <a:latin typeface="Montserrat"/>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s-MX" sz="600" kern="1200" spc="30">
                          <a:solidFill>
                            <a:srgbClr val="231F20"/>
                          </a:solidFill>
                          <a:latin typeface="Montserrat"/>
                          <a:ea typeface="+mn-ea"/>
                          <a:cs typeface="Calibri"/>
                        </a:rPr>
                        <a:t>Remplace cada 20.000 km</a:t>
                      </a:r>
                      <a:endParaRPr lang="es-MX"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Sistema de frenos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dirty="0">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Rotación</a:t>
                      </a:r>
                      <a:r>
                        <a:rPr lang="es-MX" sz="600" kern="1200" spc="35" baseline="0" dirty="0">
                          <a:solidFill>
                            <a:schemeClr val="tx1"/>
                          </a:solidFill>
                          <a:latin typeface="Montserrat" panose="00000500000000000000" pitchFamily="2" charset="0"/>
                          <a:ea typeface="+mn-ea"/>
                          <a:cs typeface="Calibri"/>
                        </a:rPr>
                        <a:t> de las llantas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spc="15" dirty="0">
                          <a:solidFill>
                            <a:srgbClr val="231F20"/>
                          </a:solidFill>
                          <a:latin typeface="Montserrat" panose="00000500000000000000" pitchFamily="2" charset="0"/>
                          <a:cs typeface="Calibri"/>
                        </a:rPr>
                        <a:t>I &amp; A</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Libre giro de las ruedas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ts val="785"/>
                        </a:lnSpc>
                      </a:pPr>
                      <a:r>
                        <a:rPr lang="es-MX" sz="600" dirty="0">
                          <a:latin typeface="Montserrat" panose="00000500000000000000" pitchFamily="2" charset="0"/>
                          <a:cs typeface="Calibri"/>
                        </a:rPr>
                        <a:t>I</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algn="ctr">
                        <a:lnSpc>
                          <a:spcPts val="785"/>
                        </a:lnSpc>
                      </a:pPr>
                      <a:r>
                        <a:rPr lang="es-MX" sz="600" dirty="0">
                          <a:latin typeface="Montserrat" panose="00000500000000000000" pitchFamily="2" charset="0"/>
                          <a:cs typeface="Calibri"/>
                        </a:rPr>
                        <a:t>I</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algn="ctr">
                        <a:lnSpc>
                          <a:spcPts val="785"/>
                        </a:lnSpc>
                      </a:pPr>
                      <a:r>
                        <a:rPr lang="es-MX" sz="600" dirty="0">
                          <a:latin typeface="Montserrat" panose="00000500000000000000" pitchFamily="2" charset="0"/>
                          <a:cs typeface="Calibri"/>
                        </a:rPr>
                        <a:t>I</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dirty="0">
                          <a:latin typeface="Montserrat" panose="00000500000000000000" pitchFamily="2" charset="0"/>
                          <a:cs typeface="Calibri"/>
                        </a:rPr>
                        <a:t>I</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ts val="785"/>
                        </a:lnSpc>
                      </a:pPr>
                      <a:r>
                        <a:rPr lang="es-MX" sz="600" dirty="0">
                          <a:latin typeface="Montserrat" panose="00000500000000000000" pitchFamily="2" charset="0"/>
                          <a:cs typeface="Calibri"/>
                        </a:rPr>
                        <a:t>I</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Presión aire de llantas</a:t>
                      </a:r>
                      <a:endParaRPr sz="600" kern="1200" spc="35" dirty="0">
                        <a:solidFill>
                          <a:schemeClr val="tx1"/>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ts val="785"/>
                        </a:lnSpc>
                      </a:pPr>
                      <a:r>
                        <a:rPr lang="es-MX" sz="600" dirty="0">
                          <a:latin typeface="Montserrat" panose="00000500000000000000" pitchFamily="2" charset="0"/>
                          <a:cs typeface="Calibri"/>
                        </a:rPr>
                        <a:t>I &amp; S</a:t>
                      </a: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marR="0" indent="0" algn="ctr" defTabSz="514350" rtl="0" eaLnBrk="1" fontAlgn="auto" latinLnBrk="0" hangingPunct="1">
                        <a:lnSpc>
                          <a:spcPts val="785"/>
                        </a:lnSpc>
                        <a:spcBef>
                          <a:spcPts val="0"/>
                        </a:spcBef>
                        <a:spcAft>
                          <a:spcPts val="0"/>
                        </a:spcAft>
                        <a:buClrTx/>
                        <a:buSzTx/>
                        <a:buFontTx/>
                        <a:buNone/>
                        <a:tabLst/>
                        <a:defRPr/>
                      </a:pPr>
                      <a:r>
                        <a:rPr lang="es-MX" sz="600" dirty="0">
                          <a:latin typeface="Montserrat" panose="00000500000000000000" pitchFamily="2" charset="0"/>
                          <a:cs typeface="Calibri"/>
                        </a:rPr>
                        <a:t>I &amp; 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marR="0" indent="0" algn="ctr" defTabSz="514350" rtl="0" eaLnBrk="1" fontAlgn="auto" latinLnBrk="0" hangingPunct="1">
                        <a:lnSpc>
                          <a:spcPts val="785"/>
                        </a:lnSpc>
                        <a:spcBef>
                          <a:spcPts val="0"/>
                        </a:spcBef>
                        <a:spcAft>
                          <a:spcPts val="0"/>
                        </a:spcAft>
                        <a:buClrTx/>
                        <a:buSzTx/>
                        <a:buFontTx/>
                        <a:buNone/>
                        <a:tabLst/>
                        <a:defRPr/>
                      </a:pPr>
                      <a:r>
                        <a:rPr lang="es-MX" sz="600" dirty="0">
                          <a:latin typeface="Montserrat" panose="00000500000000000000" pitchFamily="2" charset="0"/>
                          <a:cs typeface="Calibri"/>
                        </a:rPr>
                        <a:t>I &amp; 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marR="0" indent="0" algn="ctr" defTabSz="514350" rtl="0" eaLnBrk="1" fontAlgn="auto" latinLnBrk="0" hangingPunct="1">
                        <a:lnSpc>
                          <a:spcPts val="785"/>
                        </a:lnSpc>
                        <a:spcBef>
                          <a:spcPts val="0"/>
                        </a:spcBef>
                        <a:spcAft>
                          <a:spcPts val="0"/>
                        </a:spcAft>
                        <a:buClrTx/>
                        <a:buSzTx/>
                        <a:buFontTx/>
                        <a:buNone/>
                        <a:tabLst/>
                        <a:defRPr/>
                      </a:pPr>
                      <a:r>
                        <a:rPr lang="es-MX" sz="600" dirty="0">
                          <a:latin typeface="Montserrat" panose="00000500000000000000" pitchFamily="2" charset="0"/>
                          <a:cs typeface="Calibri"/>
                        </a:rPr>
                        <a:t>I &amp; 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marR="0" indent="0" algn="ctr" defTabSz="514350" rtl="0" eaLnBrk="1" fontAlgn="auto" latinLnBrk="0" hangingPunct="1">
                        <a:lnSpc>
                          <a:spcPts val="785"/>
                        </a:lnSpc>
                        <a:spcBef>
                          <a:spcPts val="0"/>
                        </a:spcBef>
                        <a:spcAft>
                          <a:spcPts val="0"/>
                        </a:spcAft>
                        <a:buClrTx/>
                        <a:buSzTx/>
                        <a:buFontTx/>
                        <a:buNone/>
                        <a:tabLst/>
                        <a:defRPr/>
                      </a:pPr>
                      <a:r>
                        <a:rPr lang="es-MX" sz="600" dirty="0">
                          <a:latin typeface="Montserrat" panose="00000500000000000000" pitchFamily="2" charset="0"/>
                          <a:cs typeface="Calibri"/>
                        </a:rPr>
                        <a:t>I &amp; 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sz="600" dirty="0">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0660">
                <a:tc>
                  <a:txBody>
                    <a:bodyPr/>
                    <a:lstStyle/>
                    <a:p>
                      <a:pPr marL="50800" algn="l" defTabSz="514350" rtl="0" eaLnBrk="1" latinLnBrk="0" hangingPunct="1">
                        <a:lnSpc>
                          <a:spcPts val="785"/>
                        </a:lnSpc>
                        <a:spcBef>
                          <a:spcPts val="75"/>
                        </a:spcBef>
                      </a:pPr>
                      <a:r>
                        <a:rPr lang="es-MX" sz="600" kern="1200" spc="35" dirty="0">
                          <a:solidFill>
                            <a:schemeClr val="tx1"/>
                          </a:solidFill>
                          <a:latin typeface="Montserrat" panose="00000500000000000000" pitchFamily="2" charset="0"/>
                          <a:ea typeface="+mn-ea"/>
                          <a:cs typeface="Calibri"/>
                        </a:rPr>
                        <a:t>Ralentí</a:t>
                      </a:r>
                      <a:endParaRPr sz="600" kern="1200" spc="35" dirty="0">
                        <a:solidFill>
                          <a:schemeClr val="tx1"/>
                        </a:solidFill>
                        <a:latin typeface="Montserrat" panose="00000500000000000000" pitchFamily="2" charset="0"/>
                        <a:ea typeface="+mn-ea"/>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3175" algn="ctr">
                        <a:lnSpc>
                          <a:spcPct val="100000"/>
                        </a:lnSpc>
                        <a:spcBef>
                          <a:spcPts val="75"/>
                        </a:spcBef>
                      </a:pPr>
                      <a:r>
                        <a:rPr sz="600" spc="15" dirty="0">
                          <a:solidFill>
                            <a:srgbClr val="231F20"/>
                          </a:solidFill>
                          <a:latin typeface="Montserrat" panose="00000500000000000000" pitchFamily="2" charset="0"/>
                          <a:cs typeface="Calibri"/>
                        </a:rPr>
                        <a:t>I </a:t>
                      </a:r>
                      <a:r>
                        <a:rPr sz="600" spc="25" dirty="0">
                          <a:solidFill>
                            <a:srgbClr val="231F20"/>
                          </a:solidFill>
                          <a:latin typeface="Montserrat" panose="00000500000000000000" pitchFamily="2" charset="0"/>
                          <a:cs typeface="Calibri"/>
                        </a:rPr>
                        <a:t>&amp;</a:t>
                      </a:r>
                      <a:r>
                        <a:rPr sz="600" spc="-40" dirty="0">
                          <a:solidFill>
                            <a:srgbClr val="231F20"/>
                          </a:solidFill>
                          <a:latin typeface="Montserrat" panose="00000500000000000000" pitchFamily="2" charset="0"/>
                          <a:cs typeface="Calibri"/>
                        </a:rPr>
                        <a:t> </a:t>
                      </a:r>
                      <a:r>
                        <a:rPr sz="600" spc="105" dirty="0">
                          <a:solidFill>
                            <a:srgbClr val="231F20"/>
                          </a:solidFill>
                          <a:latin typeface="Montserrat" panose="00000500000000000000" pitchFamily="2" charset="0"/>
                          <a:cs typeface="Calibri"/>
                        </a:rPr>
                        <a:t>S</a:t>
                      </a:r>
                      <a:endParaRPr sz="600" dirty="0">
                        <a:latin typeface="Montserrat" panose="00000500000000000000" pitchFamily="2" charset="0"/>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970" algn="ctr">
                        <a:lnSpc>
                          <a:spcPct val="100000"/>
                        </a:lnSpc>
                        <a:spcBef>
                          <a:spcPts val="75"/>
                        </a:spcBef>
                      </a:pPr>
                      <a:r>
                        <a:rPr lang="es-CO" sz="600" spc="15" dirty="0">
                          <a:solidFill>
                            <a:srgbClr val="231F20"/>
                          </a:solidFill>
                          <a:latin typeface="Montserrat" panose="00000500000000000000" pitchFamily="2" charset="0"/>
                          <a:cs typeface="Calibri"/>
                        </a:rPr>
                        <a:t>I </a:t>
                      </a:r>
                      <a:r>
                        <a:rPr lang="es-CO" sz="600" spc="25" dirty="0">
                          <a:solidFill>
                            <a:srgbClr val="231F20"/>
                          </a:solidFill>
                          <a:latin typeface="Montserrat" panose="00000500000000000000" pitchFamily="2" charset="0"/>
                          <a:cs typeface="Calibri"/>
                        </a:rPr>
                        <a:t>&amp;</a:t>
                      </a:r>
                      <a:r>
                        <a:rPr lang="es-CO" sz="600" spc="-40" dirty="0">
                          <a:solidFill>
                            <a:srgbClr val="231F20"/>
                          </a:solidFill>
                          <a:latin typeface="Montserrat" panose="00000500000000000000" pitchFamily="2" charset="0"/>
                          <a:cs typeface="Calibri"/>
                        </a:rPr>
                        <a:t> </a:t>
                      </a:r>
                      <a:r>
                        <a:rPr lang="es-CO" sz="600" spc="105" dirty="0">
                          <a:solidFill>
                            <a:srgbClr val="231F20"/>
                          </a:solidFill>
                          <a:latin typeface="Montserrat" panose="00000500000000000000" pitchFamily="2" charset="0"/>
                          <a:cs typeface="Calibri"/>
                        </a:rPr>
                        <a:t>S</a:t>
                      </a:r>
                      <a:endParaRPr sz="600" dirty="0">
                        <a:latin typeface="Montserrat" panose="00000500000000000000" pitchFamily="2" charset="0"/>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6985" algn="ctr">
                        <a:lnSpc>
                          <a:spcPct val="100000"/>
                        </a:lnSpc>
                        <a:spcBef>
                          <a:spcPts val="75"/>
                        </a:spcBef>
                      </a:pPr>
                      <a:r>
                        <a:rPr lang="es-CO" sz="600" spc="15" dirty="0">
                          <a:solidFill>
                            <a:srgbClr val="231F20"/>
                          </a:solidFill>
                          <a:latin typeface="Montserrat" panose="00000500000000000000" pitchFamily="2" charset="0"/>
                          <a:cs typeface="Calibri"/>
                        </a:rPr>
                        <a:t>I </a:t>
                      </a:r>
                      <a:r>
                        <a:rPr lang="es-CO" sz="600" spc="25" dirty="0">
                          <a:solidFill>
                            <a:srgbClr val="231F20"/>
                          </a:solidFill>
                          <a:latin typeface="Montserrat" panose="00000500000000000000" pitchFamily="2" charset="0"/>
                          <a:cs typeface="Calibri"/>
                        </a:rPr>
                        <a:t>&amp;</a:t>
                      </a:r>
                      <a:r>
                        <a:rPr lang="es-CO" sz="600" spc="-40" dirty="0">
                          <a:solidFill>
                            <a:srgbClr val="231F20"/>
                          </a:solidFill>
                          <a:latin typeface="Montserrat" panose="00000500000000000000" pitchFamily="2" charset="0"/>
                          <a:cs typeface="Calibri"/>
                        </a:rPr>
                        <a:t> </a:t>
                      </a:r>
                      <a:r>
                        <a:rPr lang="es-CO" sz="600" spc="105" dirty="0">
                          <a:solidFill>
                            <a:srgbClr val="231F20"/>
                          </a:solidFill>
                          <a:latin typeface="Montserrat" panose="00000500000000000000" pitchFamily="2" charset="0"/>
                          <a:cs typeface="Calibri"/>
                        </a:rPr>
                        <a:t>S</a:t>
                      </a:r>
                      <a:endParaRPr sz="600" dirty="0">
                        <a:latin typeface="Montserrat" panose="00000500000000000000" pitchFamily="2" charset="0"/>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ct val="100000"/>
                        </a:lnSpc>
                        <a:spcBef>
                          <a:spcPts val="75"/>
                        </a:spcBef>
                      </a:pPr>
                      <a:r>
                        <a:rPr lang="es-CO" sz="600" spc="15" dirty="0">
                          <a:solidFill>
                            <a:srgbClr val="231F20"/>
                          </a:solidFill>
                          <a:latin typeface="Montserrat" panose="00000500000000000000" pitchFamily="2" charset="0"/>
                          <a:cs typeface="Calibri"/>
                        </a:rPr>
                        <a:t>I </a:t>
                      </a:r>
                      <a:r>
                        <a:rPr lang="es-CO" sz="600" spc="25" dirty="0">
                          <a:solidFill>
                            <a:srgbClr val="231F20"/>
                          </a:solidFill>
                          <a:latin typeface="Montserrat" panose="00000500000000000000" pitchFamily="2" charset="0"/>
                          <a:cs typeface="Calibri"/>
                        </a:rPr>
                        <a:t>&amp;</a:t>
                      </a:r>
                      <a:r>
                        <a:rPr lang="es-CO" sz="600" spc="-40" dirty="0">
                          <a:solidFill>
                            <a:srgbClr val="231F20"/>
                          </a:solidFill>
                          <a:latin typeface="Montserrat" panose="00000500000000000000" pitchFamily="2" charset="0"/>
                          <a:cs typeface="Calibri"/>
                        </a:rPr>
                        <a:t> </a:t>
                      </a:r>
                      <a:r>
                        <a:rPr lang="es-CO" sz="600" spc="105" dirty="0">
                          <a:solidFill>
                            <a:srgbClr val="231F20"/>
                          </a:solidFill>
                          <a:latin typeface="Montserrat" panose="00000500000000000000" pitchFamily="2" charset="0"/>
                          <a:cs typeface="Calibri"/>
                        </a:rPr>
                        <a:t>S</a:t>
                      </a:r>
                      <a:endParaRPr sz="600" dirty="0">
                        <a:latin typeface="Montserrat" panose="00000500000000000000" pitchFamily="2" charset="0"/>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a:lnSpc>
                          <a:spcPct val="100000"/>
                        </a:lnSpc>
                        <a:spcBef>
                          <a:spcPts val="75"/>
                        </a:spcBef>
                      </a:pPr>
                      <a:r>
                        <a:rPr lang="es-CO" sz="600" spc="15" dirty="0">
                          <a:solidFill>
                            <a:srgbClr val="231F20"/>
                          </a:solidFill>
                          <a:latin typeface="Montserrat" panose="00000500000000000000" pitchFamily="2" charset="0"/>
                          <a:cs typeface="Calibri"/>
                        </a:rPr>
                        <a:t>I </a:t>
                      </a:r>
                      <a:r>
                        <a:rPr lang="es-CO" sz="600" spc="25" dirty="0">
                          <a:solidFill>
                            <a:srgbClr val="231F20"/>
                          </a:solidFill>
                          <a:latin typeface="Montserrat" panose="00000500000000000000" pitchFamily="2" charset="0"/>
                          <a:cs typeface="Calibri"/>
                        </a:rPr>
                        <a:t>&amp;</a:t>
                      </a:r>
                      <a:r>
                        <a:rPr lang="es-CO" sz="600" spc="-40" dirty="0">
                          <a:solidFill>
                            <a:srgbClr val="231F20"/>
                          </a:solidFill>
                          <a:latin typeface="Montserrat" panose="00000500000000000000" pitchFamily="2" charset="0"/>
                          <a:cs typeface="Calibri"/>
                        </a:rPr>
                        <a:t> </a:t>
                      </a:r>
                      <a:r>
                        <a:rPr lang="es-CO" sz="600" spc="105" dirty="0">
                          <a:solidFill>
                            <a:srgbClr val="231F20"/>
                          </a:solidFill>
                          <a:latin typeface="Montserrat" panose="00000500000000000000" pitchFamily="2" charset="0"/>
                          <a:cs typeface="Calibri"/>
                        </a:rPr>
                        <a:t>S</a:t>
                      </a:r>
                      <a:endParaRPr sz="600" dirty="0">
                        <a:latin typeface="Montserrat" panose="00000500000000000000" pitchFamily="2" charset="0"/>
                        <a:cs typeface="Calibri"/>
                      </a:endParaRPr>
                    </a:p>
                  </a:txBody>
                  <a:tcPr marL="0" marR="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2700" algn="ctr" defTabSz="514350" rtl="0" eaLnBrk="1" latinLnBrk="0" hangingPunct="1">
                        <a:lnSpc>
                          <a:spcPct val="100000"/>
                        </a:lnSpc>
                      </a:pPr>
                      <a:endParaRPr sz="600" kern="1200" spc="30" dirty="0">
                        <a:solidFill>
                          <a:srgbClr val="231F20"/>
                        </a:solidFill>
                        <a:latin typeface="Montserrat" panose="00000500000000000000" pitchFamily="2" charset="0"/>
                        <a:ea typeface="+mn-ea"/>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20660">
                <a:tc gridSpan="7">
                  <a:txBody>
                    <a:bodyPr/>
                    <a:lstStyle/>
                    <a:p>
                      <a:pPr marL="49530" marR="0" lvl="0" indent="0" algn="l" defTabSz="514350" rtl="0" eaLnBrk="1" fontAlgn="auto" latinLnBrk="0" hangingPunct="1">
                        <a:lnSpc>
                          <a:spcPts val="835"/>
                        </a:lnSpc>
                        <a:spcBef>
                          <a:spcPts val="0"/>
                        </a:spcBef>
                        <a:spcAft>
                          <a:spcPts val="0"/>
                        </a:spcAft>
                        <a:buClrTx/>
                        <a:buSzTx/>
                        <a:buFontTx/>
                        <a:buNone/>
                        <a:tabLst/>
                        <a:defRPr/>
                      </a:pPr>
                      <a:r>
                        <a:rPr kumimoji="0" lang="es-CO" sz="600" b="0" i="0" u="none" strike="noStrike" kern="1200" cap="none" spc="85" normalizeH="0" baseline="0" noProof="0" dirty="0">
                          <a:ln>
                            <a:noFill/>
                          </a:ln>
                          <a:solidFill>
                            <a:srgbClr val="231F20"/>
                          </a:solidFill>
                          <a:effectLst/>
                          <a:uLnTx/>
                          <a:uFillTx/>
                          <a:latin typeface="Montserrat" panose="00000500000000000000" pitchFamily="2" charset="0"/>
                          <a:cs typeface="Calibri"/>
                        </a:rPr>
                        <a:t>R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30" normalizeH="0" baseline="0" noProof="0" dirty="0">
                          <a:ln>
                            <a:noFill/>
                          </a:ln>
                          <a:solidFill>
                            <a:srgbClr val="231F20"/>
                          </a:solidFill>
                          <a:effectLst/>
                          <a:uLnTx/>
                          <a:uFillTx/>
                          <a:latin typeface="Montserrat" panose="00000500000000000000" pitchFamily="2" charset="0"/>
                          <a:cs typeface="Calibri"/>
                        </a:rPr>
                        <a:t>Remplazar;  </a:t>
                      </a:r>
                      <a:r>
                        <a:rPr kumimoji="0" lang="es-CO" sz="600" b="0" i="0" u="none" strike="noStrike" kern="1200" cap="none" spc="15" normalizeH="0" baseline="0" noProof="0" dirty="0">
                          <a:ln>
                            <a:noFill/>
                          </a:ln>
                          <a:solidFill>
                            <a:srgbClr val="231F20"/>
                          </a:solidFill>
                          <a:effectLst/>
                          <a:uLnTx/>
                          <a:uFillTx/>
                          <a:latin typeface="Montserrat" panose="00000500000000000000" pitchFamily="2" charset="0"/>
                          <a:cs typeface="Calibri"/>
                        </a:rPr>
                        <a:t>I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Revisar;  </a:t>
                      </a:r>
                      <a:r>
                        <a:rPr kumimoji="0" lang="es-CO" sz="600" b="0" i="0" u="none" strike="noStrike" kern="1200" cap="none" spc="45" normalizeH="0" baseline="0" noProof="0" dirty="0">
                          <a:ln>
                            <a:noFill/>
                          </a:ln>
                          <a:solidFill>
                            <a:srgbClr val="231F20"/>
                          </a:solidFill>
                          <a:effectLst/>
                          <a:uLnTx/>
                          <a:uFillTx/>
                          <a:latin typeface="Montserrat" panose="00000500000000000000" pitchFamily="2" charset="0"/>
                          <a:cs typeface="Calibri"/>
                        </a:rPr>
                        <a:t>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Completar</a:t>
                      </a:r>
                      <a:r>
                        <a:rPr kumimoji="0" lang="es-CO" sz="600" b="0" i="0" u="none" strike="noStrike" kern="1200" cap="none" spc="15"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90" normalizeH="0" baseline="0" noProof="0" dirty="0">
                          <a:ln>
                            <a:noFill/>
                          </a:ln>
                          <a:solidFill>
                            <a:srgbClr val="231F20"/>
                          </a:solidFill>
                          <a:effectLst/>
                          <a:uLnTx/>
                          <a:uFillTx/>
                          <a:latin typeface="Montserrat" panose="00000500000000000000" pitchFamily="2" charset="0"/>
                          <a:cs typeface="Calibri"/>
                        </a:rPr>
                        <a:t>C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Limpiar;  </a:t>
                      </a:r>
                      <a:r>
                        <a:rPr kumimoji="0" lang="es-CO" sz="600" b="0" i="0" u="none" strike="noStrike" kern="1200" cap="none" spc="60" normalizeH="0" baseline="0" noProof="0" dirty="0">
                          <a:ln>
                            <a:noFill/>
                          </a:ln>
                          <a:solidFill>
                            <a:srgbClr val="231F20"/>
                          </a:solidFill>
                          <a:effectLst/>
                          <a:uLnTx/>
                          <a:uFillTx/>
                          <a:latin typeface="Montserrat" panose="00000500000000000000" pitchFamily="2" charset="0"/>
                          <a:cs typeface="Calibri"/>
                        </a:rPr>
                        <a:t>A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5" normalizeH="0" baseline="0" noProof="0" dirty="0">
                          <a:ln>
                            <a:noFill/>
                          </a:ln>
                          <a:solidFill>
                            <a:srgbClr val="231F20"/>
                          </a:solidFill>
                          <a:effectLst/>
                          <a:uLnTx/>
                          <a:uFillTx/>
                          <a:latin typeface="Montserrat" panose="00000500000000000000" pitchFamily="2" charset="0"/>
                          <a:cs typeface="Calibri"/>
                        </a:rPr>
                        <a:t>Ajustar;  </a:t>
                      </a:r>
                      <a:r>
                        <a:rPr kumimoji="0" lang="es-CO" sz="600" b="0" i="0" u="none" strike="noStrike" kern="1200" cap="none" spc="95" normalizeH="0" baseline="0" noProof="0" dirty="0">
                          <a:ln>
                            <a:noFill/>
                          </a:ln>
                          <a:solidFill>
                            <a:srgbClr val="231F20"/>
                          </a:solidFill>
                          <a:effectLst/>
                          <a:uLnTx/>
                          <a:uFillTx/>
                          <a:latin typeface="Montserrat" panose="00000500000000000000" pitchFamily="2" charset="0"/>
                          <a:cs typeface="Calibri"/>
                        </a:rPr>
                        <a:t>L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Lubricar;  </a:t>
                      </a:r>
                      <a:r>
                        <a:rPr kumimoji="0" lang="es-CO" sz="600" b="0" i="0" u="none" strike="noStrike" kern="1200" cap="none" spc="30" normalizeH="0" baseline="0" noProof="0" dirty="0">
                          <a:ln>
                            <a:noFill/>
                          </a:ln>
                          <a:solidFill>
                            <a:srgbClr val="231F20"/>
                          </a:solidFill>
                          <a:effectLst/>
                          <a:uLnTx/>
                          <a:uFillTx/>
                          <a:latin typeface="Montserrat" panose="00000500000000000000" pitchFamily="2" charset="0"/>
                          <a:cs typeface="Calibri"/>
                        </a:rPr>
                        <a:t>TI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Apretar;  </a:t>
                      </a:r>
                      <a:r>
                        <a:rPr kumimoji="0" lang="es-CO" sz="600" b="0" i="0" u="none" strike="noStrike" kern="1200" cap="none" spc="105" normalizeH="0" baseline="0" noProof="0" dirty="0">
                          <a:ln>
                            <a:noFill/>
                          </a:ln>
                          <a:solidFill>
                            <a:srgbClr val="231F20"/>
                          </a:solidFill>
                          <a:effectLst/>
                          <a:uLnTx/>
                          <a:uFillTx/>
                          <a:latin typeface="Montserrat" panose="00000500000000000000" pitchFamily="2" charset="0"/>
                          <a:cs typeface="Calibri"/>
                        </a:rPr>
                        <a:t>S </a:t>
                      </a:r>
                      <a:r>
                        <a:rPr kumimoji="0" lang="es-CO" sz="600" b="0" i="0" u="none" strike="noStrike" kern="1200" cap="none" spc="-2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40" normalizeH="0" baseline="0" noProof="0" dirty="0">
                          <a:ln>
                            <a:noFill/>
                          </a:ln>
                          <a:solidFill>
                            <a:srgbClr val="231F20"/>
                          </a:solidFill>
                          <a:effectLst/>
                          <a:uLnTx/>
                          <a:uFillTx/>
                          <a:latin typeface="Montserrat" panose="00000500000000000000" pitchFamily="2" charset="0"/>
                          <a:cs typeface="Calibri"/>
                        </a:rPr>
                        <a:t> </a:t>
                      </a:r>
                      <a:r>
                        <a:rPr kumimoji="0" lang="es-CO" sz="600" b="0" i="0" u="none" strike="noStrike" kern="1200" cap="none" spc="45" normalizeH="0" baseline="0" noProof="0" dirty="0">
                          <a:ln>
                            <a:noFill/>
                          </a:ln>
                          <a:solidFill>
                            <a:srgbClr val="231F20"/>
                          </a:solidFill>
                          <a:effectLst/>
                          <a:uLnTx/>
                          <a:uFillTx/>
                          <a:latin typeface="Montserrat" panose="00000500000000000000" pitchFamily="2" charset="0"/>
                          <a:cs typeface="Calibri"/>
                        </a:rPr>
                        <a:t>Calibrar</a:t>
                      </a:r>
                      <a:endParaRPr kumimoji="0" lang="es-CO" sz="600" b="0" i="0" u="none" strike="noStrike" kern="1200" cap="none" spc="0" normalizeH="0" baseline="0" noProof="0" dirty="0">
                        <a:ln>
                          <a:noFill/>
                        </a:ln>
                        <a:solidFill>
                          <a:prstClr val="black"/>
                        </a:solidFill>
                        <a:effectLst/>
                        <a:uLnTx/>
                        <a:uFillTx/>
                        <a:latin typeface="Montserrat" panose="00000500000000000000" pitchFamily="2" charset="0"/>
                        <a:cs typeface="Calibri"/>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marL="3175" algn="ctr">
                        <a:lnSpc>
                          <a:spcPts val="819"/>
                        </a:lnSpc>
                      </a:pPr>
                      <a:endParaRPr sz="600" dirty="0">
                        <a:latin typeface="Montserrat" panose="00000500000000000000" pitchFamily="2" charset="0"/>
                        <a:cs typeface="Calibri"/>
                      </a:endParaRPr>
                    </a:p>
                  </a:txBody>
                  <a:tcPr marL="0" marR="0" marT="0" marB="0">
                    <a:lnL w="7617"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13970" algn="ctr">
                        <a:lnSpc>
                          <a:spcPts val="819"/>
                        </a:lnSpc>
                      </a:pPr>
                      <a:endParaRPr sz="600" dirty="0">
                        <a:latin typeface="Montserrat" panose="00000500000000000000" pitchFamily="2" charset="0"/>
                        <a:cs typeface="Calibri"/>
                      </a:endParaRPr>
                    </a:p>
                  </a:txBody>
                  <a:tcPr marL="0" marR="0" marT="0" marB="0">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6985" algn="ctr">
                        <a:lnSpc>
                          <a:spcPts val="819"/>
                        </a:lnSpc>
                      </a:pPr>
                      <a:endParaRPr sz="600" dirty="0">
                        <a:latin typeface="Montserrat" panose="00000500000000000000" pitchFamily="2" charset="0"/>
                        <a:cs typeface="Calibri"/>
                      </a:endParaRPr>
                    </a:p>
                  </a:txBody>
                  <a:tcPr marL="0" marR="0" marT="0" marB="0">
                    <a:lnL w="5079" cap="flat" cmpd="sng" algn="ctr">
                      <a:solidFill>
                        <a:srgbClr val="231F20"/>
                      </a:solidFill>
                      <a:prstDash val="solid"/>
                      <a:round/>
                      <a:headEnd type="none" w="med" len="med"/>
                      <a:tailEnd type="none" w="med" len="med"/>
                    </a:lnL>
                    <a:lnR w="5079"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12700" algn="ctr">
                        <a:lnSpc>
                          <a:spcPts val="819"/>
                        </a:lnSpc>
                      </a:pPr>
                      <a:endParaRPr sz="600" dirty="0">
                        <a:latin typeface="Montserrat" panose="00000500000000000000" pitchFamily="2" charset="0"/>
                        <a:cs typeface="Calibri"/>
                      </a:endParaRPr>
                    </a:p>
                  </a:txBody>
                  <a:tcPr marL="0" marR="0" marT="0" marB="0">
                    <a:lnL w="5079"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12700" algn="ctr">
                        <a:lnSpc>
                          <a:spcPts val="819"/>
                        </a:lnSpc>
                      </a:pPr>
                      <a:endParaRPr sz="600" dirty="0">
                        <a:latin typeface="Montserrat" panose="00000500000000000000" pitchFamily="2" charset="0"/>
                        <a:cs typeface="Calibri"/>
                      </a:endParaRPr>
                    </a:p>
                  </a:txBody>
                  <a:tcPr marL="0" marR="0" marT="0" marB="0">
                    <a:lnL w="7621" cap="flat" cmpd="sng" algn="ctr">
                      <a:solidFill>
                        <a:srgbClr val="231F20"/>
                      </a:solidFill>
                      <a:prstDash val="solid"/>
                      <a:round/>
                      <a:headEnd type="none" w="med" len="med"/>
                      <a:tailEnd type="none" w="med" len="med"/>
                    </a:lnL>
                    <a:lnR w="7621" cap="flat" cmpd="sng" algn="ctr">
                      <a:solidFill>
                        <a:srgbClr val="231F20"/>
                      </a:solidFill>
                      <a:prstDash val="solid"/>
                      <a:round/>
                      <a:headEnd type="none" w="med" len="med"/>
                      <a:tailEnd type="none" w="med" len="me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tc hMerge="1">
                  <a:txBody>
                    <a:bodyPr/>
                    <a:lstStyle/>
                    <a:p>
                      <a:pPr marL="12700" algn="ctr" defTabSz="514350" rtl="0" eaLnBrk="1" latinLnBrk="0" hangingPunct="1">
                        <a:lnSpc>
                          <a:spcPct val="100000"/>
                        </a:lnSpc>
                      </a:pPr>
                      <a:endParaRPr lang="es-MX" sz="600" kern="1200" spc="30" dirty="0">
                        <a:solidFill>
                          <a:srgbClr val="231F20"/>
                        </a:solidFill>
                        <a:latin typeface="Montserrat" panose="00000500000000000000" pitchFamily="2" charset="0"/>
                        <a:ea typeface="+mn-ea"/>
                        <a:cs typeface="Calibri"/>
                      </a:endParaRPr>
                    </a:p>
                  </a:txBody>
                  <a:tcPr marL="0" marR="0" marT="0" marB="0">
                    <a:lnL w="7621" cap="flat" cmpd="sng" algn="ctr">
                      <a:solidFill>
                        <a:srgbClr val="231F20"/>
                      </a:solidFill>
                      <a:prstDash val="solid"/>
                      <a:round/>
                      <a:headEnd type="none" w="med" len="med"/>
                      <a:tailEnd type="none" w="med" len="med"/>
                    </a:lnL>
                    <a:lnR w="7621">
                      <a:solidFill>
                        <a:srgbClr val="231F20"/>
                      </a:solidFill>
                      <a:prstDash val="solid"/>
                    </a:lnR>
                    <a:lnT w="3808" cap="flat" cmpd="sng" algn="ctr">
                      <a:solidFill>
                        <a:srgbClr val="231F20"/>
                      </a:solidFill>
                      <a:prstDash val="solid"/>
                      <a:round/>
                      <a:headEnd type="none" w="med" len="med"/>
                      <a:tailEnd type="none" w="med" len="med"/>
                    </a:lnT>
                    <a:lnB w="3808"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229336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DE LUBRICACIÓN</a:t>
            </a:r>
            <a:endParaRPr dirty="0">
              <a:latin typeface="Montserrat SemiBold" panose="00000700000000000000" pitchFamily="2" charset="0"/>
            </a:endParaRPr>
          </a:p>
        </p:txBody>
      </p:sp>
      <p:graphicFrame>
        <p:nvGraphicFramePr>
          <p:cNvPr id="5" name="object 4"/>
          <p:cNvGraphicFramePr>
            <a:graphicFrameLocks noGrp="1"/>
          </p:cNvGraphicFramePr>
          <p:nvPr>
            <p:extLst>
              <p:ext uri="{D42A27DB-BD31-4B8C-83A1-F6EECF244321}">
                <p14:modId xmlns:p14="http://schemas.microsoft.com/office/powerpoint/2010/main" val="3047968553"/>
              </p:ext>
            </p:extLst>
          </p:nvPr>
        </p:nvGraphicFramePr>
        <p:xfrm>
          <a:off x="162372" y="521767"/>
          <a:ext cx="4896544" cy="1520492"/>
        </p:xfrm>
        <a:graphic>
          <a:graphicData uri="http://schemas.openxmlformats.org/drawingml/2006/table">
            <a:tbl>
              <a:tblPr firstRow="1" bandRow="1">
                <a:tableStyleId>{2D5ABB26-0587-4C30-8999-92F81FD0307C}</a:tableStyleId>
              </a:tblPr>
              <a:tblGrid>
                <a:gridCol w="1360151">
                  <a:extLst>
                    <a:ext uri="{9D8B030D-6E8A-4147-A177-3AD203B41FA5}">
                      <a16:colId xmlns:a16="http://schemas.microsoft.com/office/drawing/2014/main" val="20000"/>
                    </a:ext>
                  </a:extLst>
                </a:gridCol>
                <a:gridCol w="2193792">
                  <a:extLst>
                    <a:ext uri="{9D8B030D-6E8A-4147-A177-3AD203B41FA5}">
                      <a16:colId xmlns:a16="http://schemas.microsoft.com/office/drawing/2014/main" val="20001"/>
                    </a:ext>
                  </a:extLst>
                </a:gridCol>
                <a:gridCol w="1342601">
                  <a:extLst>
                    <a:ext uri="{9D8B030D-6E8A-4147-A177-3AD203B41FA5}">
                      <a16:colId xmlns:a16="http://schemas.microsoft.com/office/drawing/2014/main" val="20002"/>
                    </a:ext>
                  </a:extLst>
                </a:gridCol>
              </a:tblGrid>
              <a:tr h="319158">
                <a:tc>
                  <a:txBody>
                    <a:bodyPr/>
                    <a:lstStyle/>
                    <a:p>
                      <a:pPr marL="70485" algn="ctr">
                        <a:lnSpc>
                          <a:spcPct val="100000"/>
                        </a:lnSpc>
                        <a:spcBef>
                          <a:spcPts val="65"/>
                        </a:spcBef>
                      </a:pPr>
                      <a:r>
                        <a:rPr lang="es-MX" sz="800" b="1" dirty="0">
                          <a:solidFill>
                            <a:schemeClr val="tx1"/>
                          </a:solidFill>
                          <a:latin typeface="Montserrat" panose="00000500000000000000" pitchFamily="2" charset="0"/>
                          <a:cs typeface="Calibri"/>
                        </a:rPr>
                        <a:t>Aplicación</a:t>
                      </a:r>
                      <a:endParaRPr sz="800" b="1" dirty="0">
                        <a:solidFill>
                          <a:schemeClr val="tx1"/>
                        </a:solidFill>
                        <a:latin typeface="Montserrat" panose="00000500000000000000" pitchFamily="2" charset="0"/>
                        <a:cs typeface="Calibri"/>
                      </a:endParaRPr>
                    </a:p>
                  </a:txBody>
                  <a:tcPr marL="0" marR="0" marT="8255" marB="0" anchor="ctr">
                    <a:lnL w="7621">
                      <a:solidFill>
                        <a:srgbClr val="231F20"/>
                      </a:solidFill>
                      <a:prstDash val="solid"/>
                    </a:lnL>
                    <a:lnT w="7621">
                      <a:solidFill>
                        <a:srgbClr val="231F20"/>
                      </a:solidFill>
                      <a:prstDash val="solid"/>
                    </a:lnT>
                    <a:lnB w="7621" cap="flat" cmpd="sng" algn="ctr">
                      <a:solidFill>
                        <a:srgbClr val="231F20"/>
                      </a:solidFill>
                      <a:prstDash val="solid"/>
                      <a:round/>
                      <a:headEnd type="none" w="med" len="med"/>
                      <a:tailEnd type="none" w="med" len="med"/>
                    </a:lnB>
                  </a:tcPr>
                </a:tc>
                <a:tc>
                  <a:txBody>
                    <a:bodyPr/>
                    <a:lstStyle/>
                    <a:p>
                      <a:pPr marL="64769" algn="ctr">
                        <a:lnSpc>
                          <a:spcPct val="100000"/>
                        </a:lnSpc>
                        <a:spcBef>
                          <a:spcPts val="204"/>
                        </a:spcBef>
                      </a:pPr>
                      <a:r>
                        <a:rPr lang="es-MX" sz="800" b="1" dirty="0">
                          <a:solidFill>
                            <a:schemeClr val="tx1"/>
                          </a:solidFill>
                          <a:latin typeface="Montserrat" panose="00000500000000000000" pitchFamily="2" charset="0"/>
                          <a:cs typeface="Calibri"/>
                        </a:rPr>
                        <a:t>Cantidad</a:t>
                      </a:r>
                      <a:endParaRPr sz="800" b="1" dirty="0">
                        <a:solidFill>
                          <a:schemeClr val="tx1"/>
                        </a:solidFill>
                        <a:latin typeface="Montserrat" panose="00000500000000000000" pitchFamily="2" charset="0"/>
                        <a:cs typeface="Calibri"/>
                      </a:endParaRPr>
                    </a:p>
                  </a:txBody>
                  <a:tcPr marL="0" marR="0" marT="8255" marB="0" anchor="ctr">
                    <a:lnT w="7621">
                      <a:solidFill>
                        <a:srgbClr val="231F20"/>
                      </a:solidFill>
                      <a:prstDash val="solid"/>
                    </a:lnT>
                    <a:lnB w="7621" cap="flat" cmpd="sng" algn="ctr">
                      <a:solidFill>
                        <a:srgbClr val="231F20"/>
                      </a:solidFill>
                      <a:prstDash val="solid"/>
                      <a:round/>
                      <a:headEnd type="none" w="med" len="med"/>
                      <a:tailEnd type="none" w="med" len="med"/>
                    </a:lnB>
                  </a:tcPr>
                </a:tc>
                <a:tc>
                  <a:txBody>
                    <a:bodyPr/>
                    <a:lstStyle/>
                    <a:p>
                      <a:pPr marR="19050" algn="ctr">
                        <a:lnSpc>
                          <a:spcPct val="100000"/>
                        </a:lnSpc>
                        <a:spcBef>
                          <a:spcPts val="105"/>
                        </a:spcBef>
                      </a:pPr>
                      <a:r>
                        <a:rPr lang="es-MX" sz="900" b="1" dirty="0">
                          <a:solidFill>
                            <a:schemeClr val="tx1"/>
                          </a:solidFill>
                          <a:latin typeface="Montserrat" panose="00000500000000000000" pitchFamily="2" charset="0"/>
                          <a:cs typeface="Calibri"/>
                        </a:rPr>
                        <a:t>Tipo</a:t>
                      </a:r>
                      <a:endParaRPr sz="900" b="1" dirty="0">
                        <a:solidFill>
                          <a:schemeClr val="tx1"/>
                        </a:solidFill>
                        <a:latin typeface="Montserrat" panose="00000500000000000000" pitchFamily="2" charset="0"/>
                        <a:cs typeface="Calibri"/>
                      </a:endParaRPr>
                    </a:p>
                  </a:txBody>
                  <a:tcPr marL="0" marR="0" marT="8255" marB="0" anchor="ctr">
                    <a:lnR w="7621">
                      <a:solidFill>
                        <a:srgbClr val="231F20"/>
                      </a:solidFill>
                      <a:prstDash val="solid"/>
                    </a:lnR>
                    <a:lnT w="7621">
                      <a:solidFill>
                        <a:srgbClr val="231F20"/>
                      </a:solidFill>
                      <a:prstDash val="solid"/>
                    </a:lnT>
                    <a:lnB w="7621"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319158">
                <a:tc>
                  <a:txBody>
                    <a:bodyPr/>
                    <a:lstStyle/>
                    <a:p>
                      <a:pPr marL="70485" algn="l">
                        <a:lnSpc>
                          <a:spcPct val="100000"/>
                        </a:lnSpc>
                        <a:spcBef>
                          <a:spcPts val="65"/>
                        </a:spcBef>
                      </a:pPr>
                      <a:r>
                        <a:rPr lang="es-MX" sz="800" spc="40" dirty="0">
                          <a:solidFill>
                            <a:schemeClr val="tx1"/>
                          </a:solidFill>
                          <a:latin typeface="Montserrat" panose="00000500000000000000" pitchFamily="2" charset="0"/>
                          <a:cs typeface="Calibri"/>
                        </a:rPr>
                        <a:t>Aceite de motor</a:t>
                      </a:r>
                      <a:endParaRPr sz="800" dirty="0">
                        <a:solidFill>
                          <a:schemeClr val="tx1"/>
                        </a:solidFill>
                        <a:latin typeface="Montserrat" panose="00000500000000000000" pitchFamily="2" charset="0"/>
                        <a:cs typeface="Calibri"/>
                      </a:endParaRPr>
                    </a:p>
                  </a:txBody>
                  <a:tcPr marL="0" marR="0" marT="8255" marB="0" anchor="ctr">
                    <a:lnL w="7621">
                      <a:solidFill>
                        <a:srgbClr val="231F20"/>
                      </a:solidFill>
                      <a:prstDash val="solid"/>
                    </a:lnL>
                    <a:lnT w="7621">
                      <a:solidFill>
                        <a:srgbClr val="231F20"/>
                      </a:solidFill>
                      <a:prstDash val="solid"/>
                    </a:lnT>
                    <a:lnB w="5079" cap="flat" cmpd="sng" algn="ctr">
                      <a:solidFill>
                        <a:srgbClr val="231F20"/>
                      </a:solidFill>
                      <a:prstDash val="solid"/>
                      <a:round/>
                      <a:headEnd type="none" w="med" len="med"/>
                      <a:tailEnd type="none" w="med" len="med"/>
                    </a:lnB>
                  </a:tcPr>
                </a:tc>
                <a:tc>
                  <a:txBody>
                    <a:bodyPr/>
                    <a:lstStyle/>
                    <a:p>
                      <a:pPr marL="194945" algn="ctr">
                        <a:lnSpc>
                          <a:spcPct val="100000"/>
                        </a:lnSpc>
                        <a:spcBef>
                          <a:spcPts val="65"/>
                        </a:spcBef>
                      </a:pPr>
                      <a:r>
                        <a:rPr lang="es-MX" sz="800" spc="35" dirty="0">
                          <a:solidFill>
                            <a:schemeClr val="tx1"/>
                          </a:solidFill>
                          <a:latin typeface="Montserrat" panose="00000500000000000000" pitchFamily="2" charset="0"/>
                          <a:cs typeface="Calibri"/>
                        </a:rPr>
                        <a:t>175</a:t>
                      </a:r>
                      <a:r>
                        <a:rPr sz="800" spc="35" dirty="0">
                          <a:solidFill>
                            <a:schemeClr val="tx1"/>
                          </a:solidFill>
                          <a:latin typeface="Montserrat" panose="00000500000000000000" pitchFamily="2" charset="0"/>
                          <a:cs typeface="Calibri"/>
                        </a:rPr>
                        <a:t>0 </a:t>
                      </a:r>
                      <a:r>
                        <a:rPr sz="800" spc="30" dirty="0">
                          <a:solidFill>
                            <a:schemeClr val="tx1"/>
                          </a:solidFill>
                          <a:latin typeface="Montserrat" panose="00000500000000000000" pitchFamily="2" charset="0"/>
                          <a:cs typeface="Calibri"/>
                        </a:rPr>
                        <a:t>ml</a:t>
                      </a:r>
                      <a:endParaRPr sz="800" dirty="0">
                        <a:solidFill>
                          <a:schemeClr val="tx1"/>
                        </a:solidFill>
                        <a:latin typeface="Montserrat" panose="00000500000000000000" pitchFamily="2" charset="0"/>
                        <a:cs typeface="Calibri"/>
                      </a:endParaRPr>
                    </a:p>
                  </a:txBody>
                  <a:tcPr marL="0" marR="0" marT="8255" marB="0" anchor="ctr">
                    <a:lnT w="7621">
                      <a:solidFill>
                        <a:srgbClr val="231F20"/>
                      </a:solidFill>
                      <a:prstDash val="solid"/>
                    </a:lnT>
                    <a:lnB w="5079" cap="flat" cmpd="sng" algn="ctr">
                      <a:solidFill>
                        <a:srgbClr val="231F20"/>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800" b="1" i="0" u="none" strike="noStrike" spc="45" noProof="0">
                          <a:solidFill>
                            <a:srgbClr val="000000"/>
                          </a:solidFill>
                          <a:latin typeface="Montserrat"/>
                        </a:rPr>
                        <a:t>Aceite TVS</a:t>
                      </a:r>
                      <a:endParaRPr lang="en-US"/>
                    </a:p>
                    <a:p>
                      <a:pPr lvl="0" algn="ctr">
                        <a:lnSpc>
                          <a:spcPct val="100000"/>
                        </a:lnSpc>
                        <a:spcBef>
                          <a:spcPts val="0"/>
                        </a:spcBef>
                        <a:spcAft>
                          <a:spcPts val="0"/>
                        </a:spcAft>
                        <a:buNone/>
                      </a:pPr>
                      <a:r>
                        <a:rPr lang="en-US" sz="800" b="1" i="0" u="none" strike="noStrike" spc="45" noProof="0">
                          <a:solidFill>
                            <a:srgbClr val="000000"/>
                          </a:solidFill>
                          <a:latin typeface="Montserrat"/>
                        </a:rPr>
                        <a:t>TRU4 Duralife</a:t>
                      </a:r>
                      <a:endParaRPr lang="en-US"/>
                    </a:p>
                    <a:p>
                      <a:pPr lvl="0" algn="ctr">
                        <a:lnSpc>
                          <a:spcPct val="100000"/>
                        </a:lnSpc>
                        <a:spcBef>
                          <a:spcPts val="0"/>
                        </a:spcBef>
                        <a:spcAft>
                          <a:spcPts val="0"/>
                        </a:spcAft>
                        <a:buNone/>
                      </a:pPr>
                      <a:r>
                        <a:rPr lang="en-US" sz="800" b="0" i="0" u="none" strike="noStrike" spc="45" noProof="0">
                          <a:solidFill>
                            <a:srgbClr val="000000"/>
                          </a:solidFill>
                          <a:latin typeface="Montserrat"/>
                        </a:rPr>
                        <a:t>SAE 20W50</a:t>
                      </a:r>
                      <a:endParaRPr lang="en-US"/>
                    </a:p>
                    <a:p>
                      <a:pPr marR="19050" lvl="0" algn="ctr">
                        <a:lnSpc>
                          <a:spcPct val="100000"/>
                        </a:lnSpc>
                        <a:spcBef>
                          <a:spcPts val="105"/>
                        </a:spcBef>
                        <a:buNone/>
                      </a:pPr>
                      <a:r>
                        <a:rPr lang="en-US" sz="800" b="0" i="0" u="none" strike="noStrike" spc="45" noProof="0">
                          <a:solidFill>
                            <a:srgbClr val="000000"/>
                          </a:solidFill>
                          <a:latin typeface="Montserrat"/>
                        </a:rPr>
                        <a:t> (API-SL, JASO MA2</a:t>
                      </a:r>
                      <a:endParaRPr lang="en-US" dirty="0"/>
                    </a:p>
                  </a:txBody>
                  <a:tcPr marL="0" marR="0" marT="8255" marB="0" anchor="ctr">
                    <a:lnR w="7621">
                      <a:solidFill>
                        <a:srgbClr val="231F20"/>
                      </a:solidFill>
                      <a:prstDash val="solid"/>
                    </a:lnR>
                    <a:lnT w="7621" cap="flat" cmpd="sng" algn="ctr">
                      <a:solidFill>
                        <a:srgbClr val="231F20"/>
                      </a:solidFill>
                      <a:prstDash val="solid"/>
                      <a:round/>
                      <a:headEnd type="none" w="med" len="med"/>
                      <a:tailEnd type="none" w="med" len="med"/>
                    </a:lnT>
                    <a:lnB w="5079"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305984">
                <a:tc>
                  <a:txBody>
                    <a:bodyPr/>
                    <a:lstStyle/>
                    <a:p>
                      <a:pPr marL="70485" algn="l">
                        <a:lnSpc>
                          <a:spcPct val="100000"/>
                        </a:lnSpc>
                        <a:spcBef>
                          <a:spcPts val="65"/>
                        </a:spcBef>
                      </a:pPr>
                      <a:r>
                        <a:rPr lang="es-MX" sz="800" spc="40">
                          <a:solidFill>
                            <a:schemeClr val="tx1"/>
                          </a:solidFill>
                          <a:latin typeface="Montserrat" panose="00000500000000000000" pitchFamily="2" charset="0"/>
                          <a:cs typeface="Calibri"/>
                        </a:rPr>
                        <a:t>Aceite del</a:t>
                      </a:r>
                      <a:r>
                        <a:rPr lang="es-MX" sz="800" spc="40" baseline="0">
                          <a:solidFill>
                            <a:schemeClr val="tx1"/>
                          </a:solidFill>
                          <a:latin typeface="Montserrat" panose="00000500000000000000" pitchFamily="2" charset="0"/>
                          <a:cs typeface="Calibri"/>
                        </a:rPr>
                        <a:t> diferencial</a:t>
                      </a:r>
                    </a:p>
                    <a:p>
                      <a:pPr lvl="0" algn="ctr">
                        <a:lnSpc>
                          <a:spcPct val="100000"/>
                        </a:lnSpc>
                        <a:spcBef>
                          <a:spcPts val="0"/>
                        </a:spcBef>
                        <a:spcAft>
                          <a:spcPts val="0"/>
                        </a:spcAft>
                        <a:buNone/>
                      </a:pPr>
                      <a:r>
                        <a:rPr lang="en-US" sz="800" b="1" i="0" u="none" strike="noStrike" spc="40" baseline="0" noProof="0">
                          <a:solidFill>
                            <a:srgbClr val="000000"/>
                          </a:solidFill>
                          <a:latin typeface="Montserrat"/>
                        </a:rPr>
                        <a:t>Aceite TVS TRU4 Duralife</a:t>
                      </a:r>
                      <a:endParaRPr lang="es-MX" dirty="0" err="1"/>
                    </a:p>
                  </a:txBody>
                  <a:tcPr marL="0" marR="0" marT="8255" marB="0" anchor="ctr">
                    <a:lnL w="7621">
                      <a:solidFill>
                        <a:srgbClr val="231F20"/>
                      </a:solidFill>
                      <a:prstDash val="solid"/>
                    </a:lnL>
                    <a:lnT w="5079">
                      <a:solidFill>
                        <a:srgbClr val="231F20"/>
                      </a:solidFill>
                      <a:prstDash val="solid"/>
                    </a:lnT>
                    <a:lnB w="5079" cap="flat" cmpd="sng" algn="ctr">
                      <a:solidFill>
                        <a:srgbClr val="231F20"/>
                      </a:solidFill>
                      <a:prstDash val="solid"/>
                      <a:round/>
                      <a:headEnd type="none" w="med" len="med"/>
                      <a:tailEnd type="none" w="med" len="med"/>
                    </a:lnB>
                  </a:tcPr>
                </a:tc>
                <a:tc>
                  <a:txBody>
                    <a:bodyPr/>
                    <a:lstStyle/>
                    <a:p>
                      <a:pPr marL="194945" algn="ctr">
                        <a:lnSpc>
                          <a:spcPct val="100000"/>
                        </a:lnSpc>
                        <a:spcBef>
                          <a:spcPts val="65"/>
                        </a:spcBef>
                      </a:pPr>
                      <a:r>
                        <a:rPr lang="es-MX" sz="800" spc="35" dirty="0">
                          <a:solidFill>
                            <a:schemeClr val="tx1"/>
                          </a:solidFill>
                          <a:latin typeface="Montserrat" panose="00000500000000000000" pitchFamily="2" charset="0"/>
                          <a:cs typeface="Calibri"/>
                        </a:rPr>
                        <a:t>25</a:t>
                      </a:r>
                      <a:r>
                        <a:rPr sz="800" spc="35" dirty="0">
                          <a:solidFill>
                            <a:schemeClr val="tx1"/>
                          </a:solidFill>
                          <a:latin typeface="Montserrat" panose="00000500000000000000" pitchFamily="2" charset="0"/>
                          <a:cs typeface="Calibri"/>
                        </a:rPr>
                        <a:t>0 </a:t>
                      </a:r>
                      <a:r>
                        <a:rPr sz="800" spc="30" dirty="0">
                          <a:solidFill>
                            <a:schemeClr val="tx1"/>
                          </a:solidFill>
                          <a:latin typeface="Montserrat" panose="00000500000000000000" pitchFamily="2" charset="0"/>
                          <a:cs typeface="Calibri"/>
                        </a:rPr>
                        <a:t>ml</a:t>
                      </a:r>
                      <a:endParaRPr sz="800" dirty="0">
                        <a:solidFill>
                          <a:schemeClr val="tx1"/>
                        </a:solidFill>
                        <a:latin typeface="Montserrat" panose="00000500000000000000" pitchFamily="2" charset="0"/>
                        <a:cs typeface="Calibri"/>
                      </a:endParaRPr>
                    </a:p>
                  </a:txBody>
                  <a:tcPr marL="0" marR="0" marT="8255" marB="0" anchor="ctr">
                    <a:lnT w="5079">
                      <a:solidFill>
                        <a:srgbClr val="231F20"/>
                      </a:solidFill>
                      <a:prstDash val="solid"/>
                    </a:lnT>
                    <a:lnB w="5079" cap="flat" cmpd="sng" algn="ctr">
                      <a:solidFill>
                        <a:srgbClr val="231F20"/>
                      </a:solidFill>
                      <a:prstDash val="solid"/>
                      <a:round/>
                      <a:headEnd type="none" w="med" len="med"/>
                      <a:tailEnd type="none" w="med" len="med"/>
                    </a:lnB>
                  </a:tcPr>
                </a:tc>
                <a:tc>
                  <a:txBody>
                    <a:bodyPr/>
                    <a:lstStyle/>
                    <a:p>
                      <a:pPr lvl="0" algn="ctr">
                        <a:lnSpc>
                          <a:spcPct val="100000"/>
                        </a:lnSpc>
                        <a:spcBef>
                          <a:spcPts val="0"/>
                        </a:spcBef>
                        <a:spcAft>
                          <a:spcPts val="0"/>
                        </a:spcAft>
                        <a:buNone/>
                      </a:pPr>
                      <a:endParaRPr lang="pl-PL" sz="800" b="1" i="0" u="none" strike="noStrike" spc="45" noProof="0">
                        <a:solidFill>
                          <a:srgbClr val="000000"/>
                        </a:solidFill>
                        <a:latin typeface="Montserrat"/>
                      </a:endParaRPr>
                    </a:p>
                    <a:p>
                      <a:pPr lvl="0" algn="ctr">
                        <a:lnSpc>
                          <a:spcPct val="100000"/>
                        </a:lnSpc>
                        <a:spcBef>
                          <a:spcPts val="0"/>
                        </a:spcBef>
                        <a:spcAft>
                          <a:spcPts val="0"/>
                        </a:spcAft>
                        <a:buNone/>
                      </a:pPr>
                      <a:r>
                        <a:rPr lang="pl-PL" sz="800" b="0" i="0" u="none" strike="noStrike" spc="45" noProof="0">
                          <a:solidFill>
                            <a:srgbClr val="000000"/>
                          </a:solidFill>
                          <a:latin typeface="Montserrat"/>
                        </a:rPr>
                        <a:t>SAE 20W50</a:t>
                      </a:r>
                      <a:endParaRPr lang="pl-PL"/>
                    </a:p>
                    <a:p>
                      <a:pPr marR="19050" lvl="0" algn="ctr">
                        <a:lnSpc>
                          <a:spcPct val="100000"/>
                        </a:lnSpc>
                        <a:spcBef>
                          <a:spcPts val="105"/>
                        </a:spcBef>
                        <a:buNone/>
                      </a:pPr>
                      <a:r>
                        <a:rPr lang="pl-PL" sz="800" b="0" i="0" u="none" strike="noStrike" spc="45" noProof="0">
                          <a:solidFill>
                            <a:srgbClr val="000000"/>
                          </a:solidFill>
                          <a:latin typeface="Montserrat"/>
                        </a:rPr>
                        <a:t> (API-SL, JASO MA2</a:t>
                      </a:r>
                      <a:endParaRPr lang="pl-PL" dirty="0"/>
                    </a:p>
                  </a:txBody>
                  <a:tcPr marL="0" marR="0" marT="8255" marB="0" anchor="ctr">
                    <a:lnR w="7621">
                      <a:solidFill>
                        <a:srgbClr val="231F20"/>
                      </a:solidFill>
                      <a:prstDash val="solid"/>
                    </a:lnR>
                    <a:lnT w="5079" cap="flat" cmpd="sng" algn="ctr">
                      <a:solidFill>
                        <a:srgbClr val="231F20"/>
                      </a:solidFill>
                      <a:prstDash val="solid"/>
                      <a:round/>
                      <a:headEnd type="none" w="med" len="med"/>
                      <a:tailEnd type="none" w="med" len="med"/>
                    </a:lnT>
                    <a:lnB w="5079"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305984">
                <a:tc>
                  <a:txBody>
                    <a:bodyPr/>
                    <a:lstStyle/>
                    <a:p>
                      <a:pPr marL="69850" algn="l">
                        <a:lnSpc>
                          <a:spcPct val="100000"/>
                        </a:lnSpc>
                        <a:spcBef>
                          <a:spcPts val="160"/>
                        </a:spcBef>
                      </a:pPr>
                      <a:r>
                        <a:rPr lang="es-MX" sz="800" spc="30" dirty="0">
                          <a:solidFill>
                            <a:schemeClr val="tx1"/>
                          </a:solidFill>
                          <a:latin typeface="Montserrat" panose="00000500000000000000" pitchFamily="2" charset="0"/>
                          <a:cs typeface="Calibri"/>
                        </a:rPr>
                        <a:t>Líquido de frenos</a:t>
                      </a:r>
                      <a:endParaRPr sz="800" dirty="0">
                        <a:solidFill>
                          <a:schemeClr val="tx1"/>
                        </a:solidFill>
                        <a:latin typeface="Montserrat" panose="00000500000000000000" pitchFamily="2" charset="0"/>
                        <a:cs typeface="Calibri"/>
                      </a:endParaRPr>
                    </a:p>
                  </a:txBody>
                  <a:tcPr marL="0" marR="0" marT="20320" marB="0" anchor="ctr">
                    <a:lnL w="7621">
                      <a:solidFill>
                        <a:srgbClr val="231F20"/>
                      </a:solidFill>
                      <a:prstDash val="solid"/>
                    </a:lnL>
                    <a:lnT w="5079" cap="flat" cmpd="sng" algn="ctr">
                      <a:solidFill>
                        <a:srgbClr val="231F20"/>
                      </a:solidFill>
                      <a:prstDash val="solid"/>
                      <a:round/>
                      <a:headEnd type="none" w="med" len="med"/>
                      <a:tailEnd type="none" w="med" len="med"/>
                    </a:lnT>
                    <a:lnB w="5079" cap="flat" cmpd="sng" algn="ctr">
                      <a:solidFill>
                        <a:srgbClr val="231F20"/>
                      </a:solidFill>
                      <a:prstDash val="solid"/>
                      <a:round/>
                      <a:headEnd type="none" w="med" len="med"/>
                      <a:tailEnd type="none" w="med" len="med"/>
                    </a:lnB>
                  </a:tcPr>
                </a:tc>
                <a:tc>
                  <a:txBody>
                    <a:bodyPr/>
                    <a:lstStyle/>
                    <a:p>
                      <a:pPr marL="194945" algn="ctr">
                        <a:lnSpc>
                          <a:spcPct val="100000"/>
                        </a:lnSpc>
                        <a:spcBef>
                          <a:spcPts val="65"/>
                        </a:spcBef>
                      </a:pPr>
                      <a:r>
                        <a:rPr lang="es-MX" sz="800" spc="35" dirty="0">
                          <a:solidFill>
                            <a:schemeClr val="tx1"/>
                          </a:solidFill>
                          <a:latin typeface="Montserrat" panose="00000500000000000000" pitchFamily="2" charset="0"/>
                          <a:cs typeface="Calibri"/>
                        </a:rPr>
                        <a:t>250 </a:t>
                      </a:r>
                      <a:r>
                        <a:rPr lang="es-MX" sz="800" spc="30" dirty="0">
                          <a:solidFill>
                            <a:schemeClr val="tx1"/>
                          </a:solidFill>
                          <a:latin typeface="Montserrat" panose="00000500000000000000" pitchFamily="2" charset="0"/>
                          <a:cs typeface="Calibri"/>
                        </a:rPr>
                        <a:t>ml</a:t>
                      </a:r>
                      <a:endParaRPr lang="es-MX" sz="800" dirty="0">
                        <a:solidFill>
                          <a:schemeClr val="tx1"/>
                        </a:solidFill>
                        <a:latin typeface="Montserrat" panose="00000500000000000000" pitchFamily="2" charset="0"/>
                        <a:cs typeface="Calibri"/>
                      </a:endParaRPr>
                    </a:p>
                  </a:txBody>
                  <a:tcPr marL="0" marR="0" marT="20320" marB="0" anchor="ctr">
                    <a:lnT w="5079" cap="flat" cmpd="sng" algn="ctr">
                      <a:solidFill>
                        <a:srgbClr val="231F20"/>
                      </a:solidFill>
                      <a:prstDash val="solid"/>
                      <a:round/>
                      <a:headEnd type="none" w="med" len="med"/>
                      <a:tailEnd type="none" w="med" len="med"/>
                    </a:lnT>
                    <a:lnB w="5079" cap="flat" cmpd="sng" algn="ctr">
                      <a:solidFill>
                        <a:srgbClr val="231F20"/>
                      </a:solidFill>
                      <a:prstDash val="solid"/>
                      <a:round/>
                      <a:headEnd type="none" w="med" len="med"/>
                      <a:tailEnd type="none" w="med" len="med"/>
                    </a:lnB>
                  </a:tcPr>
                </a:tc>
                <a:tc>
                  <a:txBody>
                    <a:bodyPr/>
                    <a:lstStyle/>
                    <a:p>
                      <a:pPr marR="19050" algn="ctr">
                        <a:lnSpc>
                          <a:spcPct val="100000"/>
                        </a:lnSpc>
                        <a:spcBef>
                          <a:spcPts val="160"/>
                        </a:spcBef>
                      </a:pPr>
                      <a:r>
                        <a:rPr lang="es-MX" sz="800" spc="70" dirty="0">
                          <a:solidFill>
                            <a:schemeClr val="tx1"/>
                          </a:solidFill>
                          <a:latin typeface="Montserrat" panose="00000500000000000000" pitchFamily="2" charset="0"/>
                          <a:cs typeface="Calibri"/>
                        </a:rPr>
                        <a:t>DOT 3 /</a:t>
                      </a:r>
                      <a:r>
                        <a:rPr lang="es-MX" sz="800" spc="70" baseline="0" dirty="0">
                          <a:solidFill>
                            <a:schemeClr val="tx1"/>
                          </a:solidFill>
                          <a:latin typeface="Montserrat" panose="00000500000000000000" pitchFamily="2" charset="0"/>
                          <a:cs typeface="Calibri"/>
                        </a:rPr>
                        <a:t> DOT 4</a:t>
                      </a:r>
                      <a:endParaRPr sz="800" dirty="0">
                        <a:solidFill>
                          <a:schemeClr val="tx1"/>
                        </a:solidFill>
                        <a:latin typeface="Montserrat" panose="00000500000000000000" pitchFamily="2" charset="0"/>
                        <a:cs typeface="Calibri"/>
                      </a:endParaRPr>
                    </a:p>
                  </a:txBody>
                  <a:tcPr marL="0" marR="0" marT="20320" marB="0" anchor="ctr">
                    <a:lnR w="7621">
                      <a:solidFill>
                        <a:srgbClr val="231F20"/>
                      </a:solidFill>
                      <a:prstDash val="solid"/>
                    </a:lnR>
                    <a:lnT w="5079" cap="flat" cmpd="sng" algn="ctr">
                      <a:solidFill>
                        <a:srgbClr val="231F20"/>
                      </a:solidFill>
                      <a:prstDash val="solid"/>
                      <a:round/>
                      <a:headEnd type="none" w="med" len="med"/>
                      <a:tailEnd type="none" w="med" len="med"/>
                    </a:lnT>
                    <a:lnB w="5079"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Imagen 1" descr="Texto&#10;&#10;El contenido generado por IA puede ser incorrecto.">
            <a:extLst>
              <a:ext uri="{FF2B5EF4-FFF2-40B4-BE49-F238E27FC236}">
                <a16:creationId xmlns:a16="http://schemas.microsoft.com/office/drawing/2014/main" id="{6065C004-D09B-E46F-7A38-B767EAA40B95}"/>
              </a:ext>
            </a:extLst>
          </p:cNvPr>
          <p:cNvPicPr>
            <a:picLocks noChangeAspect="1"/>
          </p:cNvPicPr>
          <p:nvPr/>
        </p:nvPicPr>
        <p:blipFill>
          <a:blip r:embed="rId2"/>
          <a:stretch>
            <a:fillRect/>
          </a:stretch>
        </p:blipFill>
        <p:spPr>
          <a:xfrm>
            <a:off x="117731" y="2139115"/>
            <a:ext cx="4997104" cy="1557456"/>
          </a:xfrm>
          <a:prstGeom prst="rect">
            <a:avLst/>
          </a:prstGeom>
        </p:spPr>
      </p:pic>
    </p:spTree>
    <p:extLst>
      <p:ext uri="{BB962C8B-B14F-4D97-AF65-F5344CB8AC3E}">
        <p14:creationId xmlns:p14="http://schemas.microsoft.com/office/powerpoint/2010/main" val="2783819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BATERÍA</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Está ubicada bajo el asiento de los pasajeros. El nivel de electrolito de la batería debe mantenerse entre el mínimo y el máximo para evitar daños en la batería. Para revisar el nivel siga el siguiente procedimiento:</a:t>
            </a:r>
          </a:p>
          <a:p>
            <a:pPr marL="249555" indent="-228600" algn="just">
              <a:spcBef>
                <a:spcPts val="459"/>
              </a:spcBef>
              <a:buAutoNum type="arabicPeriod"/>
            </a:pPr>
            <a:r>
              <a:rPr lang="es-MX" sz="700" dirty="0">
                <a:latin typeface="Montserrat" panose="00000500000000000000" pitchFamily="2" charset="0"/>
                <a:cs typeface="Calibri"/>
              </a:rPr>
              <a:t>Retire el asiento de los pasajeros.</a:t>
            </a:r>
          </a:p>
          <a:p>
            <a:pPr marL="249555" indent="-228600" algn="just">
              <a:spcBef>
                <a:spcPts val="459"/>
              </a:spcBef>
              <a:buFontTx/>
              <a:buAutoNum type="arabicPeriod"/>
            </a:pPr>
            <a:r>
              <a:rPr lang="es-MX" sz="700" dirty="0">
                <a:latin typeface="Montserrat" panose="00000500000000000000" pitchFamily="2" charset="0"/>
                <a:cs typeface="Calibri"/>
              </a:rPr>
              <a:t>Revise que el nivel del electrolito se encuentre entre MIN y MAX.</a:t>
            </a:r>
          </a:p>
          <a:p>
            <a:pPr marL="20955" algn="just">
              <a:spcBef>
                <a:spcPts val="459"/>
              </a:spcBef>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49555" indent="-228600" algn="just">
              <a:spcBef>
                <a:spcPts val="459"/>
              </a:spcBef>
              <a:buFont typeface="+mj-lt"/>
              <a:buAutoNum type="arabicPeriod" startAt="3"/>
            </a:pPr>
            <a:r>
              <a:rPr lang="es-MX" sz="700" dirty="0">
                <a:latin typeface="Montserrat" panose="00000500000000000000" pitchFamily="2" charset="0"/>
                <a:cs typeface="Calibri"/>
              </a:rPr>
              <a:t>Si el nivel de electrolito está bajo el MIN adicione solo agua destilada hasta el MAX retirando los tapones de llenado</a:t>
            </a:r>
          </a:p>
          <a:p>
            <a:pPr marL="249555" indent="-228600" algn="just">
              <a:spcBef>
                <a:spcPts val="459"/>
              </a:spcBef>
              <a:buFont typeface="+mj-lt"/>
              <a:buAutoNum type="arabicPeriod" startAt="3"/>
            </a:pPr>
            <a:r>
              <a:rPr lang="es-MX" sz="700" dirty="0">
                <a:latin typeface="Montserrat" panose="00000500000000000000" pitchFamily="2" charset="0"/>
                <a:cs typeface="Calibri"/>
              </a:rPr>
              <a:t>Instale nuevamente los tapones y limpie la batería, aplique vaselina en los bornes para evitar la corrosión </a:t>
            </a:r>
          </a:p>
          <a:p>
            <a:pPr marL="249555" indent="-228600" algn="just">
              <a:spcBef>
                <a:spcPts val="459"/>
              </a:spcBef>
              <a:buFont typeface="+mj-lt"/>
              <a:buAutoNum type="arabicPeriod" startAt="3"/>
            </a:pPr>
            <a:r>
              <a:rPr lang="es-MX" sz="700" dirty="0">
                <a:latin typeface="Montserrat" panose="00000500000000000000" pitchFamily="2" charset="0"/>
                <a:cs typeface="Calibri"/>
              </a:rPr>
              <a:t>Instale nuevamente el asiento de los pasajeros.</a:t>
            </a:r>
          </a:p>
          <a:p>
            <a:pPr marL="20955" algn="just">
              <a:spcBef>
                <a:spcPts val="459"/>
              </a:spcBef>
            </a:pPr>
            <a:r>
              <a:rPr lang="es-MX" sz="800" b="1" dirty="0">
                <a:solidFill>
                  <a:srgbClr val="231F20"/>
                </a:solidFill>
                <a:latin typeface="Montserrat" panose="00000500000000000000" pitchFamily="2" charset="0"/>
                <a:cs typeface="Calibri"/>
              </a:rPr>
              <a:t>NOTA:</a:t>
            </a:r>
          </a:p>
          <a:p>
            <a:pPr marL="12700" marR="5080" algn="just">
              <a:spcBef>
                <a:spcPts val="459"/>
              </a:spcBef>
            </a:pPr>
            <a:r>
              <a:rPr lang="es-MX" sz="700" dirty="0">
                <a:solidFill>
                  <a:srgbClr val="231F20"/>
                </a:solidFill>
                <a:latin typeface="Montserrat" panose="00000500000000000000" pitchFamily="2" charset="0"/>
                <a:cs typeface="Calibri"/>
              </a:rPr>
              <a:t>Siempre conecte primero el terminal positivo y luego el negativo para evitar chispas.</a:t>
            </a:r>
          </a:p>
          <a:p>
            <a:pPr marL="12700" marR="5080" algn="just">
              <a:spcBef>
                <a:spcPts val="459"/>
              </a:spcBef>
            </a:pPr>
            <a:r>
              <a:rPr lang="es-MX" sz="700" dirty="0">
                <a:solidFill>
                  <a:srgbClr val="231F20"/>
                </a:solidFill>
                <a:latin typeface="Montserrat" panose="00000500000000000000" pitchFamily="2" charset="0"/>
                <a:cs typeface="Calibri"/>
              </a:rPr>
              <a:t>Invertir los polos de la batería en momento de la conexión puede causar daños en la batería y en el sistema eléctrico.</a:t>
            </a:r>
          </a:p>
          <a:p>
            <a:pPr marL="12700" marR="5080" algn="just">
              <a:spcBef>
                <a:spcPts val="459"/>
              </a:spcBef>
            </a:pPr>
            <a:r>
              <a:rPr lang="es-MX" sz="700" dirty="0">
                <a:solidFill>
                  <a:srgbClr val="231F20"/>
                </a:solidFill>
                <a:latin typeface="Montserrat" panose="00000500000000000000" pitchFamily="2" charset="0"/>
                <a:cs typeface="Calibri"/>
              </a:rPr>
              <a:t>Si el Vehículo no se va a usar por un largo periodo de tiempo se recomienda desconectar la batería para evitar descargas.</a:t>
            </a:r>
          </a:p>
          <a:p>
            <a:pPr marL="12700" marR="5080" algn="just">
              <a:spcBef>
                <a:spcPts val="459"/>
              </a:spcBef>
            </a:pPr>
            <a:r>
              <a:rPr lang="es-MX" sz="800" b="1" dirty="0">
                <a:latin typeface="Montserrat" panose="00000500000000000000" pitchFamily="2" charset="0"/>
                <a:cs typeface="Calibri"/>
              </a:rPr>
              <a:t>NOTA:</a:t>
            </a:r>
          </a:p>
          <a:p>
            <a:pPr marL="12700" marR="5080" algn="just">
              <a:spcBef>
                <a:spcPts val="459"/>
              </a:spcBef>
            </a:pPr>
            <a:r>
              <a:rPr lang="es-MX" sz="700" dirty="0">
                <a:solidFill>
                  <a:srgbClr val="231F20"/>
                </a:solidFill>
                <a:latin typeface="Montserrat" panose="00000500000000000000" pitchFamily="2" charset="0"/>
                <a:cs typeface="Calibri"/>
              </a:rPr>
              <a:t>Si su batería es de libre mantenimiento (MF o VRLA) no es necesario revisar el nivel de electrolito, solo  verifique que el voltaje sea mayor o igual a 12.7V. En caso de estar por debajo de este valor, visite un Centro de Servicio Autorizado (CSA) de Auteco.</a:t>
            </a: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79" r="12815"/>
          <a:stretch/>
        </p:blipFill>
        <p:spPr bwMode="auto">
          <a:xfrm>
            <a:off x="450404" y="1745903"/>
            <a:ext cx="1766836" cy="127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021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latin typeface="Montserrat" panose="00000500000000000000" pitchFamily="2" charset="0"/>
                <a:cs typeface="Calibri"/>
              </a:rPr>
              <a:t>REMPLAZAR EL FUSIBLE</a:t>
            </a:r>
          </a:p>
          <a:p>
            <a:pPr marL="20955" algn="just">
              <a:spcBef>
                <a:spcPts val="459"/>
              </a:spcBef>
            </a:pPr>
            <a:r>
              <a:rPr lang="es-MX" sz="700" dirty="0">
                <a:latin typeface="Montserrat" panose="00000500000000000000" pitchFamily="2" charset="0"/>
                <a:cs typeface="Calibri"/>
              </a:rPr>
              <a:t>Si el sistema eléctrico no funciona, puede deberse a una falla del fusible principal. Un corto circuito o una sobre carga en el sistema eléctrico son las causas principales de falla del fusible. Siga el siguiente procedimiento para revisar y remplazar el fusible:</a:t>
            </a:r>
          </a:p>
          <a:p>
            <a:pPr marL="249555" indent="-228600" algn="just">
              <a:spcBef>
                <a:spcPts val="459"/>
              </a:spcBef>
              <a:buFont typeface="+mj-lt"/>
              <a:buAutoNum type="arabicPeriod"/>
            </a:pPr>
            <a:r>
              <a:rPr lang="es-MX" sz="700" dirty="0">
                <a:latin typeface="Montserrat" panose="00000500000000000000" pitchFamily="2" charset="0"/>
                <a:cs typeface="Calibri"/>
              </a:rPr>
              <a:t>Apague el Vehículo.</a:t>
            </a:r>
          </a:p>
          <a:p>
            <a:pPr marL="249555" indent="-228600" algn="just">
              <a:spcBef>
                <a:spcPts val="459"/>
              </a:spcBef>
              <a:buFont typeface="+mj-lt"/>
              <a:buAutoNum type="arabicPeriod"/>
            </a:pPr>
            <a:r>
              <a:rPr lang="es-MX" sz="700" dirty="0">
                <a:latin typeface="Montserrat" panose="00000500000000000000" pitchFamily="2" charset="0"/>
                <a:cs typeface="Calibri"/>
              </a:rPr>
              <a:t>Retire la cubierta del TCI, ubicada al lado izquierdo del motor.</a:t>
            </a:r>
          </a:p>
          <a:p>
            <a:pPr marL="249555" indent="-228600" algn="just">
              <a:spcBef>
                <a:spcPts val="459"/>
              </a:spcBef>
              <a:buAutoNum type="arabicPeriod"/>
            </a:pPr>
            <a:r>
              <a:rPr lang="es-MX" sz="700" dirty="0">
                <a:latin typeface="Montserrat" panose="00000500000000000000" pitchFamily="2" charset="0"/>
                <a:cs typeface="Calibri"/>
              </a:rPr>
              <a:t>La caja fusibles contiene un fusible de 15A.</a:t>
            </a:r>
          </a:p>
          <a:p>
            <a:pPr marL="249555" indent="-228600" algn="just">
              <a:spcBef>
                <a:spcPts val="459"/>
              </a:spcBef>
              <a:buAutoNum type="arabicPeriod"/>
            </a:pPr>
            <a:r>
              <a:rPr lang="es-MX" sz="700" dirty="0">
                <a:latin typeface="Montserrat" panose="00000500000000000000" pitchFamily="2" charset="0"/>
                <a:cs typeface="Calibri"/>
              </a:rPr>
              <a:t>Abra la caja fusibles y retire el fusible quemado.</a:t>
            </a: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49555" indent="-228600" algn="just">
              <a:spcBef>
                <a:spcPts val="459"/>
              </a:spcBef>
              <a:buFont typeface="+mj-lt"/>
              <a:buAutoNum type="arabicPeriod" startAt="5"/>
            </a:pPr>
            <a:r>
              <a:rPr lang="es-MX" sz="700" dirty="0">
                <a:latin typeface="Montserrat" panose="00000500000000000000" pitchFamily="2" charset="0"/>
                <a:cs typeface="Calibri"/>
              </a:rPr>
              <a:t>Remplace el fusible con uno nuevo.</a:t>
            </a:r>
          </a:p>
          <a:p>
            <a:pPr marL="249555" indent="-228600" algn="just">
              <a:spcBef>
                <a:spcPts val="459"/>
              </a:spcBef>
              <a:buFont typeface="+mj-lt"/>
              <a:buAutoNum type="arabicPeriod" startAt="5"/>
            </a:pPr>
            <a:r>
              <a:rPr lang="es-MX" sz="700" dirty="0">
                <a:latin typeface="Montserrat" panose="00000500000000000000" pitchFamily="2" charset="0"/>
                <a:cs typeface="Calibri"/>
              </a:rPr>
              <a:t>Cierre y ajuste nuevamente la caja fusibles.</a:t>
            </a:r>
          </a:p>
          <a:p>
            <a:pPr marL="249555" indent="-228600" algn="just">
              <a:spcBef>
                <a:spcPts val="459"/>
              </a:spcBef>
              <a:buFont typeface="+mj-lt"/>
              <a:buAutoNum type="arabicPeriod" startAt="5"/>
            </a:pPr>
            <a:r>
              <a:rPr lang="es-MX" sz="700" dirty="0">
                <a:latin typeface="Montserrat" panose="00000500000000000000" pitchFamily="2" charset="0"/>
                <a:cs typeface="Calibri"/>
              </a:rPr>
              <a:t> Ponga el interruptor de encendido en “ON” y verifique el correcto funcionamiento del sistema eléctrico. En caso que el fusible se queme de nuevo, consulte un centro de servicio (CSA) de Auteco.</a:t>
            </a:r>
          </a:p>
          <a:p>
            <a:pPr marL="12700" marR="5080" algn="just">
              <a:spcBef>
                <a:spcPts val="459"/>
              </a:spcBef>
            </a:pPr>
            <a:r>
              <a:rPr lang="es-MX" sz="800" b="1" dirty="0">
                <a:solidFill>
                  <a:srgbClr val="231F20"/>
                </a:solidFill>
                <a:latin typeface="Montserrat" panose="00000500000000000000" pitchFamily="2" charset="0"/>
                <a:cs typeface="Calibri"/>
              </a:rPr>
              <a:t>NOTA:</a:t>
            </a:r>
          </a:p>
          <a:p>
            <a:pPr marL="12700" marR="5080" algn="just">
              <a:spcBef>
                <a:spcPts val="459"/>
              </a:spcBef>
            </a:pPr>
            <a:r>
              <a:rPr lang="es-MX" sz="700" dirty="0">
                <a:solidFill>
                  <a:srgbClr val="231F20"/>
                </a:solidFill>
                <a:latin typeface="Montserrat" panose="00000500000000000000" pitchFamily="2" charset="0"/>
                <a:cs typeface="Calibri"/>
              </a:rPr>
              <a:t>No use el Vehículo uniendo los cables sin usar un fusible de máximo 10A. Esto podría causar una sobre carga o un corto circuito que puede generar un incendio</a:t>
            </a:r>
          </a:p>
          <a:p>
            <a:pPr marL="12700" marR="5080" algn="just">
              <a:spcBef>
                <a:spcPts val="459"/>
              </a:spcBef>
            </a:pPr>
            <a:endParaRPr lang="es-MX" sz="700" dirty="0">
              <a:solidFill>
                <a:srgbClr val="231F20"/>
              </a:solidFill>
              <a:latin typeface="Montserrat" panose="00000500000000000000" pitchFamily="2" charset="0"/>
              <a:cs typeface="Calibri"/>
            </a:endParaRP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pSp>
        <p:nvGrpSpPr>
          <p:cNvPr id="25" name="24 Grupo"/>
          <p:cNvGrpSpPr/>
          <p:nvPr/>
        </p:nvGrpSpPr>
        <p:grpSpPr>
          <a:xfrm>
            <a:off x="2930234" y="514333"/>
            <a:ext cx="1837381" cy="896764"/>
            <a:chOff x="3764545" y="477677"/>
            <a:chExt cx="1837381" cy="896764"/>
          </a:xfrm>
        </p:grpSpPr>
        <p:sp>
          <p:nvSpPr>
            <p:cNvPr id="30" name="object 9"/>
            <p:cNvSpPr/>
            <p:nvPr/>
          </p:nvSpPr>
          <p:spPr>
            <a:xfrm>
              <a:off x="3764649" y="729281"/>
              <a:ext cx="198755" cy="645160"/>
            </a:xfrm>
            <a:custGeom>
              <a:avLst/>
              <a:gdLst/>
              <a:ahLst/>
              <a:cxnLst/>
              <a:rect l="l" t="t" r="r" b="b"/>
              <a:pathLst>
                <a:path w="198754" h="645160">
                  <a:moveTo>
                    <a:pt x="168418" y="0"/>
                  </a:moveTo>
                  <a:lnTo>
                    <a:pt x="0" y="0"/>
                  </a:lnTo>
                  <a:lnTo>
                    <a:pt x="7" y="524286"/>
                  </a:lnTo>
                  <a:lnTo>
                    <a:pt x="62517" y="644795"/>
                  </a:lnTo>
                  <a:lnTo>
                    <a:pt x="105605" y="644795"/>
                  </a:lnTo>
                  <a:lnTo>
                    <a:pt x="168706" y="524286"/>
                  </a:lnTo>
                  <a:lnTo>
                    <a:pt x="168414" y="416570"/>
                  </a:lnTo>
                  <a:lnTo>
                    <a:pt x="198479" y="363279"/>
                  </a:lnTo>
                  <a:lnTo>
                    <a:pt x="168418" y="360709"/>
                  </a:lnTo>
                  <a:lnTo>
                    <a:pt x="168418" y="0"/>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31" name="object 10"/>
            <p:cNvSpPr/>
            <p:nvPr/>
          </p:nvSpPr>
          <p:spPr>
            <a:xfrm>
              <a:off x="4171039" y="729281"/>
              <a:ext cx="198755" cy="645160"/>
            </a:xfrm>
            <a:custGeom>
              <a:avLst/>
              <a:gdLst/>
              <a:ahLst/>
              <a:cxnLst/>
              <a:rect l="l" t="t" r="r" b="b"/>
              <a:pathLst>
                <a:path w="198754" h="645160">
                  <a:moveTo>
                    <a:pt x="198478" y="0"/>
                  </a:moveTo>
                  <a:lnTo>
                    <a:pt x="30059" y="0"/>
                  </a:lnTo>
                  <a:lnTo>
                    <a:pt x="30059" y="360709"/>
                  </a:lnTo>
                  <a:lnTo>
                    <a:pt x="0" y="363279"/>
                  </a:lnTo>
                  <a:lnTo>
                    <a:pt x="30063" y="416570"/>
                  </a:lnTo>
                  <a:lnTo>
                    <a:pt x="29771" y="524286"/>
                  </a:lnTo>
                  <a:lnTo>
                    <a:pt x="92872" y="644795"/>
                  </a:lnTo>
                  <a:lnTo>
                    <a:pt x="135961" y="644795"/>
                  </a:lnTo>
                  <a:lnTo>
                    <a:pt x="198471" y="524286"/>
                  </a:lnTo>
                  <a:lnTo>
                    <a:pt x="198478" y="0"/>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32" name="object 11"/>
            <p:cNvSpPr/>
            <p:nvPr/>
          </p:nvSpPr>
          <p:spPr>
            <a:xfrm>
              <a:off x="3933068" y="907952"/>
              <a:ext cx="268605" cy="158750"/>
            </a:xfrm>
            <a:custGeom>
              <a:avLst/>
              <a:gdLst/>
              <a:ahLst/>
              <a:cxnLst/>
              <a:rect l="l" t="t" r="r" b="b"/>
              <a:pathLst>
                <a:path w="268604" h="158750">
                  <a:moveTo>
                    <a:pt x="179556" y="24088"/>
                  </a:moveTo>
                  <a:lnTo>
                    <a:pt x="142041" y="24088"/>
                  </a:lnTo>
                  <a:lnTo>
                    <a:pt x="154056" y="29656"/>
                  </a:lnTo>
                  <a:lnTo>
                    <a:pt x="165935" y="45015"/>
                  </a:lnTo>
                  <a:lnTo>
                    <a:pt x="189227" y="124621"/>
                  </a:lnTo>
                  <a:lnTo>
                    <a:pt x="228229" y="158169"/>
                  </a:lnTo>
                  <a:lnTo>
                    <a:pt x="268030" y="158116"/>
                  </a:lnTo>
                  <a:lnTo>
                    <a:pt x="268030" y="134233"/>
                  </a:lnTo>
                  <a:lnTo>
                    <a:pt x="230209" y="134233"/>
                  </a:lnTo>
                  <a:lnTo>
                    <a:pt x="221084" y="133877"/>
                  </a:lnTo>
                  <a:lnTo>
                    <a:pt x="215647" y="127735"/>
                  </a:lnTo>
                  <a:lnTo>
                    <a:pt x="212371" y="118192"/>
                  </a:lnTo>
                  <a:lnTo>
                    <a:pt x="190919" y="44255"/>
                  </a:lnTo>
                  <a:lnTo>
                    <a:pt x="185834" y="33707"/>
                  </a:lnTo>
                  <a:lnTo>
                    <a:pt x="179556" y="24088"/>
                  </a:lnTo>
                  <a:close/>
                </a:path>
                <a:path w="268604" h="158750">
                  <a:moveTo>
                    <a:pt x="0" y="134100"/>
                  </a:moveTo>
                  <a:lnTo>
                    <a:pt x="0" y="158116"/>
                  </a:lnTo>
                  <a:lnTo>
                    <a:pt x="58248" y="157345"/>
                  </a:lnTo>
                  <a:lnTo>
                    <a:pt x="67259" y="154316"/>
                  </a:lnTo>
                  <a:lnTo>
                    <a:pt x="75673" y="150010"/>
                  </a:lnTo>
                  <a:lnTo>
                    <a:pt x="83373" y="143819"/>
                  </a:lnTo>
                  <a:lnTo>
                    <a:pt x="90176" y="135223"/>
                  </a:lnTo>
                  <a:lnTo>
                    <a:pt x="51400" y="135223"/>
                  </a:lnTo>
                  <a:lnTo>
                    <a:pt x="0" y="134100"/>
                  </a:lnTo>
                  <a:close/>
                </a:path>
                <a:path w="268604" h="158750">
                  <a:moveTo>
                    <a:pt x="143266" y="0"/>
                  </a:moveTo>
                  <a:lnTo>
                    <a:pt x="102687" y="24366"/>
                  </a:lnTo>
                  <a:lnTo>
                    <a:pt x="68897" y="125712"/>
                  </a:lnTo>
                  <a:lnTo>
                    <a:pt x="51400" y="135223"/>
                  </a:lnTo>
                  <a:lnTo>
                    <a:pt x="90176" y="135223"/>
                  </a:lnTo>
                  <a:lnTo>
                    <a:pt x="117586" y="43740"/>
                  </a:lnTo>
                  <a:lnTo>
                    <a:pt x="129886" y="28665"/>
                  </a:lnTo>
                  <a:lnTo>
                    <a:pt x="142041" y="24088"/>
                  </a:lnTo>
                  <a:lnTo>
                    <a:pt x="179556" y="24088"/>
                  </a:lnTo>
                  <a:lnTo>
                    <a:pt x="172241" y="15125"/>
                  </a:lnTo>
                  <a:lnTo>
                    <a:pt x="164073" y="6584"/>
                  </a:lnTo>
                  <a:lnTo>
                    <a:pt x="143266" y="0"/>
                  </a:lnTo>
                  <a:close/>
                </a:path>
                <a:path w="268604" h="158750">
                  <a:moveTo>
                    <a:pt x="268030" y="134132"/>
                  </a:moveTo>
                  <a:lnTo>
                    <a:pt x="230209" y="134233"/>
                  </a:lnTo>
                  <a:lnTo>
                    <a:pt x="268030" y="134233"/>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33" name="object 12"/>
            <p:cNvSpPr/>
            <p:nvPr/>
          </p:nvSpPr>
          <p:spPr>
            <a:xfrm>
              <a:off x="3933068" y="907952"/>
              <a:ext cx="268605" cy="158750"/>
            </a:xfrm>
            <a:custGeom>
              <a:avLst/>
              <a:gdLst/>
              <a:ahLst/>
              <a:cxnLst/>
              <a:rect l="l" t="t" r="r" b="b"/>
              <a:pathLst>
                <a:path w="268604" h="158750">
                  <a:moveTo>
                    <a:pt x="0" y="134100"/>
                  </a:moveTo>
                  <a:lnTo>
                    <a:pt x="51400" y="135223"/>
                  </a:lnTo>
                  <a:lnTo>
                    <a:pt x="68897" y="125712"/>
                  </a:lnTo>
                  <a:lnTo>
                    <a:pt x="95962" y="33300"/>
                  </a:lnTo>
                  <a:lnTo>
                    <a:pt x="102687" y="24366"/>
                  </a:lnTo>
                  <a:lnTo>
                    <a:pt x="109871" y="14993"/>
                  </a:lnTo>
                  <a:lnTo>
                    <a:pt x="119111" y="6916"/>
                  </a:lnTo>
                  <a:lnTo>
                    <a:pt x="132005" y="1871"/>
                  </a:lnTo>
                  <a:lnTo>
                    <a:pt x="143266" y="0"/>
                  </a:lnTo>
                  <a:lnTo>
                    <a:pt x="164073" y="6584"/>
                  </a:lnTo>
                  <a:lnTo>
                    <a:pt x="190919" y="44255"/>
                  </a:lnTo>
                  <a:lnTo>
                    <a:pt x="212371" y="118192"/>
                  </a:lnTo>
                  <a:lnTo>
                    <a:pt x="215647" y="127735"/>
                  </a:lnTo>
                  <a:lnTo>
                    <a:pt x="221084" y="133877"/>
                  </a:lnTo>
                  <a:lnTo>
                    <a:pt x="230209" y="134233"/>
                  </a:lnTo>
                  <a:lnTo>
                    <a:pt x="268030" y="134132"/>
                  </a:lnTo>
                  <a:lnTo>
                    <a:pt x="268030" y="158116"/>
                  </a:lnTo>
                  <a:lnTo>
                    <a:pt x="228229" y="158169"/>
                  </a:lnTo>
                  <a:lnTo>
                    <a:pt x="194002" y="136673"/>
                  </a:lnTo>
                  <a:lnTo>
                    <a:pt x="165935" y="45015"/>
                  </a:lnTo>
                  <a:lnTo>
                    <a:pt x="154056" y="29656"/>
                  </a:lnTo>
                  <a:lnTo>
                    <a:pt x="142041" y="24088"/>
                  </a:lnTo>
                  <a:lnTo>
                    <a:pt x="129886" y="28665"/>
                  </a:lnTo>
                  <a:lnTo>
                    <a:pt x="117586" y="43740"/>
                  </a:lnTo>
                  <a:lnTo>
                    <a:pt x="110751" y="66589"/>
                  </a:lnTo>
                  <a:lnTo>
                    <a:pt x="103915" y="89438"/>
                  </a:lnTo>
                  <a:lnTo>
                    <a:pt x="97080" y="112287"/>
                  </a:lnTo>
                  <a:lnTo>
                    <a:pt x="75673" y="150010"/>
                  </a:lnTo>
                  <a:lnTo>
                    <a:pt x="0" y="158116"/>
                  </a:lnTo>
                  <a:lnTo>
                    <a:pt x="0" y="134100"/>
                  </a:lnTo>
                  <a:close/>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34" name="object 13"/>
            <p:cNvSpPr/>
            <p:nvPr/>
          </p:nvSpPr>
          <p:spPr>
            <a:xfrm>
              <a:off x="3933068" y="907952"/>
              <a:ext cx="268605" cy="158750"/>
            </a:xfrm>
            <a:custGeom>
              <a:avLst/>
              <a:gdLst/>
              <a:ahLst/>
              <a:cxnLst/>
              <a:rect l="l" t="t" r="r" b="b"/>
              <a:pathLst>
                <a:path w="268604" h="158750">
                  <a:moveTo>
                    <a:pt x="179556" y="24088"/>
                  </a:moveTo>
                  <a:lnTo>
                    <a:pt x="142041" y="24088"/>
                  </a:lnTo>
                  <a:lnTo>
                    <a:pt x="154056" y="29656"/>
                  </a:lnTo>
                  <a:lnTo>
                    <a:pt x="165935" y="45015"/>
                  </a:lnTo>
                  <a:lnTo>
                    <a:pt x="189227" y="124621"/>
                  </a:lnTo>
                  <a:lnTo>
                    <a:pt x="228229" y="158169"/>
                  </a:lnTo>
                  <a:lnTo>
                    <a:pt x="268030" y="158116"/>
                  </a:lnTo>
                  <a:lnTo>
                    <a:pt x="268030" y="134233"/>
                  </a:lnTo>
                  <a:lnTo>
                    <a:pt x="230209" y="134233"/>
                  </a:lnTo>
                  <a:lnTo>
                    <a:pt x="221084" y="133877"/>
                  </a:lnTo>
                  <a:lnTo>
                    <a:pt x="215647" y="127735"/>
                  </a:lnTo>
                  <a:lnTo>
                    <a:pt x="212371" y="118192"/>
                  </a:lnTo>
                  <a:lnTo>
                    <a:pt x="190919" y="44255"/>
                  </a:lnTo>
                  <a:lnTo>
                    <a:pt x="185834" y="33707"/>
                  </a:lnTo>
                  <a:lnTo>
                    <a:pt x="179556" y="24088"/>
                  </a:lnTo>
                  <a:close/>
                </a:path>
                <a:path w="268604" h="158750">
                  <a:moveTo>
                    <a:pt x="0" y="134100"/>
                  </a:moveTo>
                  <a:lnTo>
                    <a:pt x="0" y="158116"/>
                  </a:lnTo>
                  <a:lnTo>
                    <a:pt x="58248" y="157345"/>
                  </a:lnTo>
                  <a:lnTo>
                    <a:pt x="67259" y="154316"/>
                  </a:lnTo>
                  <a:lnTo>
                    <a:pt x="75673" y="150010"/>
                  </a:lnTo>
                  <a:lnTo>
                    <a:pt x="83373" y="143819"/>
                  </a:lnTo>
                  <a:lnTo>
                    <a:pt x="90176" y="135223"/>
                  </a:lnTo>
                  <a:lnTo>
                    <a:pt x="51400" y="135223"/>
                  </a:lnTo>
                  <a:lnTo>
                    <a:pt x="0" y="134100"/>
                  </a:lnTo>
                  <a:close/>
                </a:path>
                <a:path w="268604" h="158750">
                  <a:moveTo>
                    <a:pt x="143266" y="0"/>
                  </a:moveTo>
                  <a:lnTo>
                    <a:pt x="102687" y="24366"/>
                  </a:lnTo>
                  <a:lnTo>
                    <a:pt x="68897" y="125712"/>
                  </a:lnTo>
                  <a:lnTo>
                    <a:pt x="51400" y="135223"/>
                  </a:lnTo>
                  <a:lnTo>
                    <a:pt x="90176" y="135223"/>
                  </a:lnTo>
                  <a:lnTo>
                    <a:pt x="117586" y="43740"/>
                  </a:lnTo>
                  <a:lnTo>
                    <a:pt x="129886" y="28665"/>
                  </a:lnTo>
                  <a:lnTo>
                    <a:pt x="142041" y="24088"/>
                  </a:lnTo>
                  <a:lnTo>
                    <a:pt x="179556" y="24088"/>
                  </a:lnTo>
                  <a:lnTo>
                    <a:pt x="172241" y="15125"/>
                  </a:lnTo>
                  <a:lnTo>
                    <a:pt x="164073" y="6584"/>
                  </a:lnTo>
                  <a:lnTo>
                    <a:pt x="143266" y="0"/>
                  </a:lnTo>
                  <a:close/>
                </a:path>
                <a:path w="268604" h="158750">
                  <a:moveTo>
                    <a:pt x="268030" y="134132"/>
                  </a:moveTo>
                  <a:lnTo>
                    <a:pt x="230209" y="134233"/>
                  </a:lnTo>
                  <a:lnTo>
                    <a:pt x="268030" y="134233"/>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35" name="object 14"/>
            <p:cNvSpPr/>
            <p:nvPr/>
          </p:nvSpPr>
          <p:spPr>
            <a:xfrm>
              <a:off x="3933068" y="907952"/>
              <a:ext cx="268605" cy="158750"/>
            </a:xfrm>
            <a:custGeom>
              <a:avLst/>
              <a:gdLst/>
              <a:ahLst/>
              <a:cxnLst/>
              <a:rect l="l" t="t" r="r" b="b"/>
              <a:pathLst>
                <a:path w="268604" h="158750">
                  <a:moveTo>
                    <a:pt x="0" y="134100"/>
                  </a:moveTo>
                  <a:lnTo>
                    <a:pt x="51400" y="135223"/>
                  </a:lnTo>
                  <a:lnTo>
                    <a:pt x="68897" y="125712"/>
                  </a:lnTo>
                  <a:lnTo>
                    <a:pt x="95962" y="33300"/>
                  </a:lnTo>
                  <a:lnTo>
                    <a:pt x="102687" y="24366"/>
                  </a:lnTo>
                  <a:lnTo>
                    <a:pt x="109871" y="14993"/>
                  </a:lnTo>
                  <a:lnTo>
                    <a:pt x="119111" y="6916"/>
                  </a:lnTo>
                  <a:lnTo>
                    <a:pt x="132005" y="1871"/>
                  </a:lnTo>
                  <a:lnTo>
                    <a:pt x="143266" y="0"/>
                  </a:lnTo>
                  <a:lnTo>
                    <a:pt x="164073" y="6584"/>
                  </a:lnTo>
                  <a:lnTo>
                    <a:pt x="190919" y="44255"/>
                  </a:lnTo>
                  <a:lnTo>
                    <a:pt x="212371" y="118192"/>
                  </a:lnTo>
                  <a:lnTo>
                    <a:pt x="215647" y="127735"/>
                  </a:lnTo>
                  <a:lnTo>
                    <a:pt x="221084" y="133877"/>
                  </a:lnTo>
                  <a:lnTo>
                    <a:pt x="230209" y="134233"/>
                  </a:lnTo>
                  <a:lnTo>
                    <a:pt x="268030" y="134132"/>
                  </a:lnTo>
                  <a:lnTo>
                    <a:pt x="268030" y="158116"/>
                  </a:lnTo>
                  <a:lnTo>
                    <a:pt x="228229" y="158169"/>
                  </a:lnTo>
                  <a:lnTo>
                    <a:pt x="194002" y="136673"/>
                  </a:lnTo>
                  <a:lnTo>
                    <a:pt x="165935" y="45015"/>
                  </a:lnTo>
                  <a:lnTo>
                    <a:pt x="154056" y="29656"/>
                  </a:lnTo>
                  <a:lnTo>
                    <a:pt x="142041" y="24088"/>
                  </a:lnTo>
                  <a:lnTo>
                    <a:pt x="129886" y="28665"/>
                  </a:lnTo>
                  <a:lnTo>
                    <a:pt x="117586" y="43740"/>
                  </a:lnTo>
                  <a:lnTo>
                    <a:pt x="110751" y="66589"/>
                  </a:lnTo>
                  <a:lnTo>
                    <a:pt x="103915" y="89438"/>
                  </a:lnTo>
                  <a:lnTo>
                    <a:pt x="97080" y="112287"/>
                  </a:lnTo>
                  <a:lnTo>
                    <a:pt x="75673" y="150010"/>
                  </a:lnTo>
                  <a:lnTo>
                    <a:pt x="0" y="158116"/>
                  </a:lnTo>
                  <a:lnTo>
                    <a:pt x="0" y="134100"/>
                  </a:lnTo>
                  <a:close/>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36" name="object 15"/>
            <p:cNvSpPr/>
            <p:nvPr/>
          </p:nvSpPr>
          <p:spPr>
            <a:xfrm>
              <a:off x="3764649" y="654221"/>
              <a:ext cx="607060" cy="75565"/>
            </a:xfrm>
            <a:custGeom>
              <a:avLst/>
              <a:gdLst/>
              <a:ahLst/>
              <a:cxnLst/>
              <a:rect l="l" t="t" r="r" b="b"/>
              <a:pathLst>
                <a:path w="607060" h="75565">
                  <a:moveTo>
                    <a:pt x="0" y="0"/>
                  </a:moveTo>
                  <a:lnTo>
                    <a:pt x="606786" y="0"/>
                  </a:lnTo>
                  <a:lnTo>
                    <a:pt x="606786" y="75059"/>
                  </a:lnTo>
                  <a:lnTo>
                    <a:pt x="0" y="75059"/>
                  </a:lnTo>
                  <a:lnTo>
                    <a:pt x="0" y="0"/>
                  </a:lnTo>
                  <a:close/>
                </a:path>
              </a:pathLst>
            </a:custGeom>
            <a:ln w="10158">
              <a:solidFill>
                <a:srgbClr val="010202"/>
              </a:solidFill>
            </a:ln>
          </p:spPr>
          <p:txBody>
            <a:bodyPr wrap="square" lIns="0" tIns="0" rIns="0" bIns="0" rtlCol="0"/>
            <a:lstStyle/>
            <a:p>
              <a:endParaRPr sz="800" dirty="0">
                <a:latin typeface="Montserrat" panose="00000500000000000000" pitchFamily="2" charset="0"/>
              </a:endParaRPr>
            </a:p>
          </p:txBody>
        </p:sp>
        <p:sp>
          <p:nvSpPr>
            <p:cNvPr id="37" name="object 16"/>
            <p:cNvSpPr/>
            <p:nvPr/>
          </p:nvSpPr>
          <p:spPr>
            <a:xfrm>
              <a:off x="3764545" y="729281"/>
              <a:ext cx="605155" cy="361315"/>
            </a:xfrm>
            <a:custGeom>
              <a:avLst/>
              <a:gdLst/>
              <a:ahLst/>
              <a:cxnLst/>
              <a:rect l="l" t="t" r="r" b="b"/>
              <a:pathLst>
                <a:path w="605154" h="361315">
                  <a:moveTo>
                    <a:pt x="605077" y="0"/>
                  </a:moveTo>
                  <a:lnTo>
                    <a:pt x="604850" y="360709"/>
                  </a:lnTo>
                  <a:lnTo>
                    <a:pt x="226" y="360709"/>
                  </a:lnTo>
                  <a:lnTo>
                    <a:pt x="0" y="0"/>
                  </a:lnTo>
                </a:path>
              </a:pathLst>
            </a:custGeom>
            <a:ln w="10158">
              <a:solidFill>
                <a:srgbClr val="010202"/>
              </a:solidFill>
            </a:ln>
          </p:spPr>
          <p:txBody>
            <a:bodyPr wrap="square" lIns="0" tIns="0" rIns="0" bIns="0" rtlCol="0"/>
            <a:lstStyle/>
            <a:p>
              <a:endParaRPr sz="800" dirty="0">
                <a:latin typeface="Montserrat" panose="00000500000000000000" pitchFamily="2" charset="0"/>
              </a:endParaRPr>
            </a:p>
          </p:txBody>
        </p:sp>
        <p:sp>
          <p:nvSpPr>
            <p:cNvPr id="38" name="object 17"/>
            <p:cNvSpPr/>
            <p:nvPr/>
          </p:nvSpPr>
          <p:spPr>
            <a:xfrm>
              <a:off x="3933068" y="729281"/>
              <a:ext cx="0" cy="363855"/>
            </a:xfrm>
            <a:custGeom>
              <a:avLst/>
              <a:gdLst/>
              <a:ahLst/>
              <a:cxnLst/>
              <a:rect l="l" t="t" r="r" b="b"/>
              <a:pathLst>
                <a:path h="363855">
                  <a:moveTo>
                    <a:pt x="0" y="0"/>
                  </a:moveTo>
                  <a:lnTo>
                    <a:pt x="0" y="0"/>
                  </a:lnTo>
                  <a:lnTo>
                    <a:pt x="0" y="312128"/>
                  </a:lnTo>
                  <a:lnTo>
                    <a:pt x="0" y="363481"/>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39" name="object 18"/>
            <p:cNvSpPr/>
            <p:nvPr/>
          </p:nvSpPr>
          <p:spPr>
            <a:xfrm>
              <a:off x="3764657" y="717138"/>
              <a:ext cx="198755" cy="657225"/>
            </a:xfrm>
            <a:custGeom>
              <a:avLst/>
              <a:gdLst/>
              <a:ahLst/>
              <a:cxnLst/>
              <a:rect l="l" t="t" r="r" b="b"/>
              <a:pathLst>
                <a:path w="198754" h="657225">
                  <a:moveTo>
                    <a:pt x="198471" y="372851"/>
                  </a:moveTo>
                  <a:lnTo>
                    <a:pt x="168407" y="428712"/>
                  </a:lnTo>
                  <a:lnTo>
                    <a:pt x="168699" y="536428"/>
                  </a:lnTo>
                  <a:lnTo>
                    <a:pt x="105597" y="656937"/>
                  </a:lnTo>
                  <a:lnTo>
                    <a:pt x="62509" y="656937"/>
                  </a:lnTo>
                  <a:lnTo>
                    <a:pt x="0" y="536428"/>
                  </a:lnTo>
                  <a:lnTo>
                    <a:pt x="0"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0" name="object 19"/>
            <p:cNvSpPr/>
            <p:nvPr/>
          </p:nvSpPr>
          <p:spPr>
            <a:xfrm>
              <a:off x="4201098" y="729281"/>
              <a:ext cx="0" cy="363855"/>
            </a:xfrm>
            <a:custGeom>
              <a:avLst/>
              <a:gdLst/>
              <a:ahLst/>
              <a:cxnLst/>
              <a:rect l="l" t="t" r="r" b="b"/>
              <a:pathLst>
                <a:path h="363855">
                  <a:moveTo>
                    <a:pt x="0" y="0"/>
                  </a:moveTo>
                  <a:lnTo>
                    <a:pt x="0" y="0"/>
                  </a:lnTo>
                  <a:lnTo>
                    <a:pt x="0" y="312128"/>
                  </a:lnTo>
                  <a:lnTo>
                    <a:pt x="0" y="363481"/>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1" name="object 20"/>
            <p:cNvSpPr/>
            <p:nvPr/>
          </p:nvSpPr>
          <p:spPr>
            <a:xfrm>
              <a:off x="4171039" y="717138"/>
              <a:ext cx="198755" cy="657225"/>
            </a:xfrm>
            <a:custGeom>
              <a:avLst/>
              <a:gdLst/>
              <a:ahLst/>
              <a:cxnLst/>
              <a:rect l="l" t="t" r="r" b="b"/>
              <a:pathLst>
                <a:path w="198754" h="657225">
                  <a:moveTo>
                    <a:pt x="0" y="372851"/>
                  </a:moveTo>
                  <a:lnTo>
                    <a:pt x="30063" y="428712"/>
                  </a:lnTo>
                  <a:lnTo>
                    <a:pt x="29771" y="536428"/>
                  </a:lnTo>
                  <a:lnTo>
                    <a:pt x="92872" y="656937"/>
                  </a:lnTo>
                  <a:lnTo>
                    <a:pt x="135961" y="656937"/>
                  </a:lnTo>
                  <a:lnTo>
                    <a:pt x="198471" y="536428"/>
                  </a:lnTo>
                  <a:lnTo>
                    <a:pt x="198471"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2" name="object 21"/>
            <p:cNvSpPr/>
            <p:nvPr/>
          </p:nvSpPr>
          <p:spPr>
            <a:xfrm>
              <a:off x="5154191" y="920225"/>
              <a:ext cx="283210" cy="146050"/>
            </a:xfrm>
            <a:custGeom>
              <a:avLst/>
              <a:gdLst/>
              <a:ahLst/>
              <a:cxnLst/>
              <a:rect l="l" t="t" r="r" b="b"/>
              <a:pathLst>
                <a:path w="283210" h="146050">
                  <a:moveTo>
                    <a:pt x="168642" y="0"/>
                  </a:moveTo>
                  <a:lnTo>
                    <a:pt x="158569" y="21861"/>
                  </a:lnTo>
                  <a:lnTo>
                    <a:pt x="159699" y="22826"/>
                  </a:lnTo>
                  <a:lnTo>
                    <a:pt x="160047" y="22920"/>
                  </a:lnTo>
                  <a:lnTo>
                    <a:pt x="161499" y="25205"/>
                  </a:lnTo>
                  <a:lnTo>
                    <a:pt x="165938" y="32741"/>
                  </a:lnTo>
                  <a:lnTo>
                    <a:pt x="189229" y="112348"/>
                  </a:lnTo>
                  <a:lnTo>
                    <a:pt x="194004" y="124400"/>
                  </a:lnTo>
                  <a:lnTo>
                    <a:pt x="201828" y="134207"/>
                  </a:lnTo>
                  <a:lnTo>
                    <a:pt x="213102" y="141472"/>
                  </a:lnTo>
                  <a:lnTo>
                    <a:pt x="228229" y="145896"/>
                  </a:lnTo>
                  <a:lnTo>
                    <a:pt x="282963" y="145842"/>
                  </a:lnTo>
                  <a:lnTo>
                    <a:pt x="282963" y="121960"/>
                  </a:lnTo>
                  <a:lnTo>
                    <a:pt x="230212" y="121960"/>
                  </a:lnTo>
                  <a:lnTo>
                    <a:pt x="221086" y="121603"/>
                  </a:lnTo>
                  <a:lnTo>
                    <a:pt x="215647" y="115462"/>
                  </a:lnTo>
                  <a:lnTo>
                    <a:pt x="212370" y="105919"/>
                  </a:lnTo>
                  <a:lnTo>
                    <a:pt x="190921" y="31982"/>
                  </a:lnTo>
                  <a:lnTo>
                    <a:pt x="183642" y="11619"/>
                  </a:lnTo>
                  <a:lnTo>
                    <a:pt x="179782" y="8383"/>
                  </a:lnTo>
                  <a:lnTo>
                    <a:pt x="168642" y="0"/>
                  </a:lnTo>
                  <a:close/>
                </a:path>
                <a:path w="283210" h="146050">
                  <a:moveTo>
                    <a:pt x="282963" y="121827"/>
                  </a:moveTo>
                  <a:lnTo>
                    <a:pt x="230212" y="121960"/>
                  </a:lnTo>
                  <a:lnTo>
                    <a:pt x="282963" y="121960"/>
                  </a:lnTo>
                  <a:lnTo>
                    <a:pt x="282963" y="121827"/>
                  </a:lnTo>
                  <a:close/>
                </a:path>
                <a:path w="283210" h="146050">
                  <a:moveTo>
                    <a:pt x="0" y="121827"/>
                  </a:moveTo>
                  <a:lnTo>
                    <a:pt x="0" y="145842"/>
                  </a:lnTo>
                  <a:lnTo>
                    <a:pt x="58251" y="145072"/>
                  </a:lnTo>
                  <a:lnTo>
                    <a:pt x="67262" y="142043"/>
                  </a:lnTo>
                  <a:lnTo>
                    <a:pt x="75676" y="137737"/>
                  </a:lnTo>
                  <a:lnTo>
                    <a:pt x="83377" y="131546"/>
                  </a:lnTo>
                  <a:lnTo>
                    <a:pt x="90180" y="122949"/>
                  </a:lnTo>
                  <a:lnTo>
                    <a:pt x="51404" y="122949"/>
                  </a:lnTo>
                  <a:lnTo>
                    <a:pt x="0" y="121827"/>
                  </a:lnTo>
                  <a:close/>
                </a:path>
                <a:path w="283210" h="146050">
                  <a:moveTo>
                    <a:pt x="110116" y="1450"/>
                  </a:moveTo>
                  <a:lnTo>
                    <a:pt x="95965" y="21027"/>
                  </a:lnTo>
                  <a:lnTo>
                    <a:pt x="68900" y="113438"/>
                  </a:lnTo>
                  <a:lnTo>
                    <a:pt x="51404" y="122949"/>
                  </a:lnTo>
                  <a:lnTo>
                    <a:pt x="90180" y="122949"/>
                  </a:lnTo>
                  <a:lnTo>
                    <a:pt x="117590" y="31466"/>
                  </a:lnTo>
                  <a:lnTo>
                    <a:pt x="119459" y="28505"/>
                  </a:lnTo>
                  <a:lnTo>
                    <a:pt x="119531" y="27852"/>
                  </a:lnTo>
                  <a:lnTo>
                    <a:pt x="126636" y="16984"/>
                  </a:lnTo>
                  <a:lnTo>
                    <a:pt x="110116" y="1450"/>
                  </a:lnTo>
                  <a:close/>
                </a:path>
                <a:path w="283210" h="146050">
                  <a:moveTo>
                    <a:pt x="120704" y="26533"/>
                  </a:moveTo>
                  <a:lnTo>
                    <a:pt x="119459" y="28505"/>
                  </a:lnTo>
                  <a:lnTo>
                    <a:pt x="119411" y="28946"/>
                  </a:lnTo>
                  <a:lnTo>
                    <a:pt x="120557" y="27100"/>
                  </a:lnTo>
                  <a:lnTo>
                    <a:pt x="120704" y="26533"/>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43" name="object 22"/>
            <p:cNvSpPr/>
            <p:nvPr/>
          </p:nvSpPr>
          <p:spPr>
            <a:xfrm>
              <a:off x="5312761" y="920225"/>
              <a:ext cx="124460" cy="146050"/>
            </a:xfrm>
            <a:custGeom>
              <a:avLst/>
              <a:gdLst/>
              <a:ahLst/>
              <a:cxnLst/>
              <a:rect l="l" t="t" r="r" b="b"/>
              <a:pathLst>
                <a:path w="124460" h="146050">
                  <a:moveTo>
                    <a:pt x="0" y="21861"/>
                  </a:moveTo>
                  <a:lnTo>
                    <a:pt x="10072" y="0"/>
                  </a:lnTo>
                  <a:lnTo>
                    <a:pt x="21212" y="8383"/>
                  </a:lnTo>
                  <a:lnTo>
                    <a:pt x="25073" y="11619"/>
                  </a:lnTo>
                  <a:lnTo>
                    <a:pt x="27002" y="17041"/>
                  </a:lnTo>
                  <a:lnTo>
                    <a:pt x="32351" y="31982"/>
                  </a:lnTo>
                  <a:lnTo>
                    <a:pt x="53801" y="105919"/>
                  </a:lnTo>
                  <a:lnTo>
                    <a:pt x="57077" y="115462"/>
                  </a:lnTo>
                  <a:lnTo>
                    <a:pt x="62517" y="121603"/>
                  </a:lnTo>
                  <a:lnTo>
                    <a:pt x="71643" y="121960"/>
                  </a:lnTo>
                  <a:lnTo>
                    <a:pt x="124393" y="121827"/>
                  </a:lnTo>
                  <a:lnTo>
                    <a:pt x="124393" y="145842"/>
                  </a:lnTo>
                  <a:lnTo>
                    <a:pt x="69659" y="145896"/>
                  </a:lnTo>
                  <a:lnTo>
                    <a:pt x="35434" y="124400"/>
                  </a:lnTo>
                  <a:lnTo>
                    <a:pt x="7368" y="32741"/>
                  </a:lnTo>
                  <a:lnTo>
                    <a:pt x="2929" y="25205"/>
                  </a:lnTo>
                  <a:lnTo>
                    <a:pt x="1478" y="22920"/>
                  </a:lnTo>
                  <a:lnTo>
                    <a:pt x="1129" y="22826"/>
                  </a:lnTo>
                  <a:lnTo>
                    <a:pt x="0" y="21861"/>
                  </a:lnTo>
                  <a:close/>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4" name="object 23"/>
            <p:cNvSpPr/>
            <p:nvPr/>
          </p:nvSpPr>
          <p:spPr>
            <a:xfrm>
              <a:off x="5154191" y="921675"/>
              <a:ext cx="127000" cy="144780"/>
            </a:xfrm>
            <a:custGeom>
              <a:avLst/>
              <a:gdLst/>
              <a:ahLst/>
              <a:cxnLst/>
              <a:rect l="l" t="t" r="r" b="b"/>
              <a:pathLst>
                <a:path w="127000" h="144780">
                  <a:moveTo>
                    <a:pt x="110116" y="0"/>
                  </a:moveTo>
                  <a:lnTo>
                    <a:pt x="126636" y="15534"/>
                  </a:lnTo>
                  <a:lnTo>
                    <a:pt x="119531" y="26402"/>
                  </a:lnTo>
                  <a:lnTo>
                    <a:pt x="119411" y="27496"/>
                  </a:lnTo>
                  <a:lnTo>
                    <a:pt x="120557" y="25649"/>
                  </a:lnTo>
                  <a:lnTo>
                    <a:pt x="120704" y="25082"/>
                  </a:lnTo>
                  <a:lnTo>
                    <a:pt x="117590" y="30016"/>
                  </a:lnTo>
                  <a:lnTo>
                    <a:pt x="110753" y="52866"/>
                  </a:lnTo>
                  <a:lnTo>
                    <a:pt x="103917" y="75715"/>
                  </a:lnTo>
                  <a:lnTo>
                    <a:pt x="97082" y="98564"/>
                  </a:lnTo>
                  <a:lnTo>
                    <a:pt x="90248" y="121413"/>
                  </a:lnTo>
                  <a:lnTo>
                    <a:pt x="83377" y="130095"/>
                  </a:lnTo>
                  <a:lnTo>
                    <a:pt x="75676" y="136287"/>
                  </a:lnTo>
                  <a:lnTo>
                    <a:pt x="67262" y="140593"/>
                  </a:lnTo>
                  <a:lnTo>
                    <a:pt x="58251" y="143621"/>
                  </a:lnTo>
                  <a:lnTo>
                    <a:pt x="0" y="144392"/>
                  </a:lnTo>
                  <a:lnTo>
                    <a:pt x="0" y="120376"/>
                  </a:lnTo>
                  <a:lnTo>
                    <a:pt x="51404" y="121499"/>
                  </a:lnTo>
                  <a:lnTo>
                    <a:pt x="68900" y="111988"/>
                  </a:lnTo>
                  <a:lnTo>
                    <a:pt x="95965" y="19577"/>
                  </a:lnTo>
                  <a:lnTo>
                    <a:pt x="110116" y="0"/>
                  </a:lnTo>
                  <a:close/>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5" name="object 24"/>
            <p:cNvSpPr/>
            <p:nvPr/>
          </p:nvSpPr>
          <p:spPr>
            <a:xfrm>
              <a:off x="5312102" y="920225"/>
              <a:ext cx="125095" cy="123189"/>
            </a:xfrm>
            <a:custGeom>
              <a:avLst/>
              <a:gdLst/>
              <a:ahLst/>
              <a:cxnLst/>
              <a:rect l="l" t="t" r="r" b="b"/>
              <a:pathLst>
                <a:path w="125095" h="123190">
                  <a:moveTo>
                    <a:pt x="125053" y="121827"/>
                  </a:moveTo>
                  <a:lnTo>
                    <a:pt x="76387" y="121827"/>
                  </a:lnTo>
                  <a:lnTo>
                    <a:pt x="68287" y="122924"/>
                  </a:lnTo>
                  <a:lnTo>
                    <a:pt x="60313" y="119011"/>
                  </a:lnTo>
                  <a:lnTo>
                    <a:pt x="56210" y="111941"/>
                  </a:lnTo>
                  <a:lnTo>
                    <a:pt x="33008" y="31982"/>
                  </a:lnTo>
                  <a:lnTo>
                    <a:pt x="29960" y="20193"/>
                  </a:lnTo>
                  <a:lnTo>
                    <a:pt x="26513" y="11744"/>
                  </a:lnTo>
                  <a:lnTo>
                    <a:pt x="20744" y="5418"/>
                  </a:lnTo>
                  <a:lnTo>
                    <a:pt x="10731" y="0"/>
                  </a:lnTo>
                  <a:lnTo>
                    <a:pt x="1813" y="22856"/>
                  </a:lnTo>
                  <a:lnTo>
                    <a:pt x="0" y="2129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6" name="object 25"/>
            <p:cNvSpPr/>
            <p:nvPr/>
          </p:nvSpPr>
          <p:spPr>
            <a:xfrm>
              <a:off x="5154188" y="941235"/>
              <a:ext cx="125095" cy="125095"/>
            </a:xfrm>
            <a:custGeom>
              <a:avLst/>
              <a:gdLst/>
              <a:ahLst/>
              <a:cxnLst/>
              <a:rect l="l" t="t" r="r" b="b"/>
              <a:pathLst>
                <a:path w="125095" h="125094">
                  <a:moveTo>
                    <a:pt x="0" y="124833"/>
                  </a:moveTo>
                  <a:lnTo>
                    <a:pt x="47368" y="124833"/>
                  </a:lnTo>
                  <a:lnTo>
                    <a:pt x="60869" y="123982"/>
                  </a:lnTo>
                  <a:lnTo>
                    <a:pt x="91253" y="99895"/>
                  </a:lnTo>
                  <a:lnTo>
                    <a:pt x="115249" y="17181"/>
                  </a:lnTo>
                  <a:lnTo>
                    <a:pt x="116841" y="10521"/>
                  </a:lnTo>
                  <a:lnTo>
                    <a:pt x="120282" y="4603"/>
                  </a:lnTo>
                  <a:lnTo>
                    <a:pt x="125009"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7" name="object 26"/>
            <p:cNvSpPr/>
            <p:nvPr/>
          </p:nvSpPr>
          <p:spPr>
            <a:xfrm>
              <a:off x="5154188" y="920523"/>
              <a:ext cx="127000" cy="123189"/>
            </a:xfrm>
            <a:custGeom>
              <a:avLst/>
              <a:gdLst/>
              <a:ahLst/>
              <a:cxnLst/>
              <a:rect l="l" t="t" r="r" b="b"/>
              <a:pathLst>
                <a:path w="127000" h="123190">
                  <a:moveTo>
                    <a:pt x="0" y="121528"/>
                  </a:moveTo>
                  <a:lnTo>
                    <a:pt x="48665" y="121528"/>
                  </a:lnTo>
                  <a:lnTo>
                    <a:pt x="56775" y="122619"/>
                  </a:lnTo>
                  <a:lnTo>
                    <a:pt x="64738" y="118724"/>
                  </a:lnTo>
                  <a:lnTo>
                    <a:pt x="68850" y="111643"/>
                  </a:lnTo>
                  <a:lnTo>
                    <a:pt x="92048" y="31683"/>
                  </a:lnTo>
                  <a:lnTo>
                    <a:pt x="94910" y="21781"/>
                  </a:lnTo>
                  <a:lnTo>
                    <a:pt x="98321" y="14153"/>
                  </a:lnTo>
                  <a:lnTo>
                    <a:pt x="103113" y="7658"/>
                  </a:lnTo>
                  <a:lnTo>
                    <a:pt x="110120" y="1151"/>
                  </a:lnTo>
                  <a:lnTo>
                    <a:pt x="111525" y="0"/>
                  </a:lnTo>
                  <a:lnTo>
                    <a:pt x="124923" y="15401"/>
                  </a:lnTo>
                  <a:lnTo>
                    <a:pt x="126640" y="16686"/>
                  </a:lnTo>
                  <a:lnTo>
                    <a:pt x="123628" y="22456"/>
                  </a:lnTo>
                  <a:lnTo>
                    <a:pt x="124743" y="21513"/>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48" name="object 27"/>
            <p:cNvSpPr txBox="1"/>
            <p:nvPr/>
          </p:nvSpPr>
          <p:spPr>
            <a:xfrm>
              <a:off x="3771987" y="477677"/>
              <a:ext cx="591185" cy="123111"/>
            </a:xfrm>
            <a:prstGeom prst="rect">
              <a:avLst/>
            </a:prstGeom>
          </p:spPr>
          <p:txBody>
            <a:bodyPr vert="horz" wrap="square" lIns="0" tIns="0" rIns="0" bIns="0" rtlCol="0">
              <a:spAutoFit/>
            </a:bodyPr>
            <a:lstStyle/>
            <a:p>
              <a:pPr marL="12700" algn="ctr">
                <a:lnSpc>
                  <a:spcPct val="100000"/>
                </a:lnSpc>
              </a:pPr>
              <a:r>
                <a:rPr lang="es-MX" sz="800" dirty="0">
                  <a:solidFill>
                    <a:srgbClr val="231F20"/>
                  </a:solidFill>
                  <a:latin typeface="Montserrat" panose="00000500000000000000" pitchFamily="2" charset="0"/>
                  <a:cs typeface="Arial"/>
                </a:rPr>
                <a:t>Bueno</a:t>
              </a:r>
              <a:endParaRPr sz="800" dirty="0">
                <a:latin typeface="Montserrat" panose="00000500000000000000" pitchFamily="2" charset="0"/>
                <a:cs typeface="Arial"/>
              </a:endParaRPr>
            </a:p>
          </p:txBody>
        </p:sp>
        <p:sp>
          <p:nvSpPr>
            <p:cNvPr id="49" name="object 28"/>
            <p:cNvSpPr txBox="1"/>
            <p:nvPr/>
          </p:nvSpPr>
          <p:spPr>
            <a:xfrm>
              <a:off x="4978991" y="477677"/>
              <a:ext cx="622935" cy="123111"/>
            </a:xfrm>
            <a:prstGeom prst="rect">
              <a:avLst/>
            </a:prstGeom>
          </p:spPr>
          <p:txBody>
            <a:bodyPr vert="horz" wrap="square" lIns="0" tIns="0" rIns="0" bIns="0" rtlCol="0">
              <a:spAutoFit/>
            </a:bodyPr>
            <a:lstStyle/>
            <a:p>
              <a:pPr marL="12700" algn="ctr">
                <a:lnSpc>
                  <a:spcPct val="100000"/>
                </a:lnSpc>
              </a:pPr>
              <a:r>
                <a:rPr lang="es-MX" sz="800" dirty="0">
                  <a:latin typeface="Montserrat" panose="00000500000000000000" pitchFamily="2" charset="0"/>
                  <a:cs typeface="Arial"/>
                </a:rPr>
                <a:t>Quemado</a:t>
              </a:r>
              <a:endParaRPr sz="800" dirty="0">
                <a:latin typeface="Montserrat" panose="00000500000000000000" pitchFamily="2" charset="0"/>
                <a:cs typeface="Arial"/>
              </a:endParaRPr>
            </a:p>
          </p:txBody>
        </p:sp>
        <p:sp>
          <p:nvSpPr>
            <p:cNvPr id="50" name="object 29"/>
            <p:cNvSpPr/>
            <p:nvPr/>
          </p:nvSpPr>
          <p:spPr>
            <a:xfrm>
              <a:off x="3826383" y="776963"/>
              <a:ext cx="45085" cy="57150"/>
            </a:xfrm>
            <a:custGeom>
              <a:avLst/>
              <a:gdLst/>
              <a:ahLst/>
              <a:cxnLst/>
              <a:rect l="l" t="t" r="r" b="b"/>
              <a:pathLst>
                <a:path w="45085" h="57150">
                  <a:moveTo>
                    <a:pt x="36874" y="0"/>
                  </a:moveTo>
                  <a:lnTo>
                    <a:pt x="8059" y="0"/>
                  </a:lnTo>
                  <a:lnTo>
                    <a:pt x="0" y="8056"/>
                  </a:lnTo>
                  <a:lnTo>
                    <a:pt x="0" y="49093"/>
                  </a:lnTo>
                  <a:lnTo>
                    <a:pt x="8059"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51" name="object 30"/>
            <p:cNvSpPr/>
            <p:nvPr/>
          </p:nvSpPr>
          <p:spPr>
            <a:xfrm>
              <a:off x="3826383" y="776963"/>
              <a:ext cx="45085" cy="57150"/>
            </a:xfrm>
            <a:custGeom>
              <a:avLst/>
              <a:gdLst/>
              <a:ahLst/>
              <a:cxnLst/>
              <a:rect l="l" t="t" r="r" b="b"/>
              <a:pathLst>
                <a:path w="45085" h="57150">
                  <a:moveTo>
                    <a:pt x="17909" y="0"/>
                  </a:moveTo>
                  <a:lnTo>
                    <a:pt x="27024" y="0"/>
                  </a:lnTo>
                  <a:lnTo>
                    <a:pt x="36874" y="0"/>
                  </a:lnTo>
                  <a:lnTo>
                    <a:pt x="44935" y="8056"/>
                  </a:lnTo>
                  <a:lnTo>
                    <a:pt x="44935" y="17909"/>
                  </a:lnTo>
                  <a:lnTo>
                    <a:pt x="44935" y="39240"/>
                  </a:lnTo>
                  <a:lnTo>
                    <a:pt x="44935" y="49093"/>
                  </a:lnTo>
                  <a:lnTo>
                    <a:pt x="36874" y="57153"/>
                  </a:lnTo>
                  <a:lnTo>
                    <a:pt x="27024" y="57153"/>
                  </a:lnTo>
                  <a:lnTo>
                    <a:pt x="17909" y="57153"/>
                  </a:lnTo>
                  <a:lnTo>
                    <a:pt x="8059" y="57153"/>
                  </a:lnTo>
                  <a:lnTo>
                    <a:pt x="0" y="49093"/>
                  </a:lnTo>
                  <a:lnTo>
                    <a:pt x="0" y="39240"/>
                  </a:lnTo>
                  <a:lnTo>
                    <a:pt x="0" y="17909"/>
                  </a:lnTo>
                  <a:lnTo>
                    <a:pt x="0" y="8056"/>
                  </a:lnTo>
                  <a:lnTo>
                    <a:pt x="8059"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52" name="object 31"/>
            <p:cNvSpPr/>
            <p:nvPr/>
          </p:nvSpPr>
          <p:spPr>
            <a:xfrm>
              <a:off x="4258382" y="776963"/>
              <a:ext cx="45085" cy="57150"/>
            </a:xfrm>
            <a:custGeom>
              <a:avLst/>
              <a:gdLst/>
              <a:ahLst/>
              <a:cxnLst/>
              <a:rect l="l" t="t" r="r" b="b"/>
              <a:pathLst>
                <a:path w="45085" h="57150">
                  <a:moveTo>
                    <a:pt x="36874" y="0"/>
                  </a:moveTo>
                  <a:lnTo>
                    <a:pt x="8060" y="0"/>
                  </a:lnTo>
                  <a:lnTo>
                    <a:pt x="0" y="8056"/>
                  </a:lnTo>
                  <a:lnTo>
                    <a:pt x="0" y="49093"/>
                  </a:lnTo>
                  <a:lnTo>
                    <a:pt x="8060"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53" name="object 32"/>
            <p:cNvSpPr/>
            <p:nvPr/>
          </p:nvSpPr>
          <p:spPr>
            <a:xfrm>
              <a:off x="4258382" y="776963"/>
              <a:ext cx="45085" cy="57150"/>
            </a:xfrm>
            <a:custGeom>
              <a:avLst/>
              <a:gdLst/>
              <a:ahLst/>
              <a:cxnLst/>
              <a:rect l="l" t="t" r="r" b="b"/>
              <a:pathLst>
                <a:path w="45085" h="57150">
                  <a:moveTo>
                    <a:pt x="17909" y="0"/>
                  </a:moveTo>
                  <a:lnTo>
                    <a:pt x="27025" y="0"/>
                  </a:lnTo>
                  <a:lnTo>
                    <a:pt x="36874" y="0"/>
                  </a:lnTo>
                  <a:lnTo>
                    <a:pt x="44935" y="8056"/>
                  </a:lnTo>
                  <a:lnTo>
                    <a:pt x="44935" y="17909"/>
                  </a:lnTo>
                  <a:lnTo>
                    <a:pt x="44935" y="39240"/>
                  </a:lnTo>
                  <a:lnTo>
                    <a:pt x="44935" y="49093"/>
                  </a:lnTo>
                  <a:lnTo>
                    <a:pt x="36874" y="57153"/>
                  </a:lnTo>
                  <a:lnTo>
                    <a:pt x="27025" y="57153"/>
                  </a:lnTo>
                  <a:lnTo>
                    <a:pt x="17909" y="57153"/>
                  </a:lnTo>
                  <a:lnTo>
                    <a:pt x="8060" y="57153"/>
                  </a:lnTo>
                  <a:lnTo>
                    <a:pt x="0" y="49093"/>
                  </a:lnTo>
                  <a:lnTo>
                    <a:pt x="0" y="39240"/>
                  </a:lnTo>
                  <a:lnTo>
                    <a:pt x="0" y="17909"/>
                  </a:lnTo>
                  <a:lnTo>
                    <a:pt x="0" y="8056"/>
                  </a:lnTo>
                  <a:lnTo>
                    <a:pt x="8060"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54" name="object 33"/>
            <p:cNvSpPr/>
            <p:nvPr/>
          </p:nvSpPr>
          <p:spPr>
            <a:xfrm>
              <a:off x="3826383" y="992963"/>
              <a:ext cx="45085" cy="57150"/>
            </a:xfrm>
            <a:custGeom>
              <a:avLst/>
              <a:gdLst/>
              <a:ahLst/>
              <a:cxnLst/>
              <a:rect l="l" t="t" r="r" b="b"/>
              <a:pathLst>
                <a:path w="45085" h="57150">
                  <a:moveTo>
                    <a:pt x="36874" y="0"/>
                  </a:moveTo>
                  <a:lnTo>
                    <a:pt x="8059" y="0"/>
                  </a:lnTo>
                  <a:lnTo>
                    <a:pt x="0" y="8056"/>
                  </a:lnTo>
                  <a:lnTo>
                    <a:pt x="0" y="49093"/>
                  </a:lnTo>
                  <a:lnTo>
                    <a:pt x="8059"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55" name="object 34"/>
            <p:cNvSpPr/>
            <p:nvPr/>
          </p:nvSpPr>
          <p:spPr>
            <a:xfrm>
              <a:off x="3826383" y="992963"/>
              <a:ext cx="45085" cy="57150"/>
            </a:xfrm>
            <a:custGeom>
              <a:avLst/>
              <a:gdLst/>
              <a:ahLst/>
              <a:cxnLst/>
              <a:rect l="l" t="t" r="r" b="b"/>
              <a:pathLst>
                <a:path w="45085" h="57150">
                  <a:moveTo>
                    <a:pt x="17909" y="0"/>
                  </a:moveTo>
                  <a:lnTo>
                    <a:pt x="27024" y="0"/>
                  </a:lnTo>
                  <a:lnTo>
                    <a:pt x="36874" y="0"/>
                  </a:lnTo>
                  <a:lnTo>
                    <a:pt x="44935" y="8056"/>
                  </a:lnTo>
                  <a:lnTo>
                    <a:pt x="44935" y="17909"/>
                  </a:lnTo>
                  <a:lnTo>
                    <a:pt x="44935" y="39239"/>
                  </a:lnTo>
                  <a:lnTo>
                    <a:pt x="44935" y="49093"/>
                  </a:lnTo>
                  <a:lnTo>
                    <a:pt x="36874" y="57153"/>
                  </a:lnTo>
                  <a:lnTo>
                    <a:pt x="27024" y="57153"/>
                  </a:lnTo>
                  <a:lnTo>
                    <a:pt x="17909" y="57153"/>
                  </a:lnTo>
                  <a:lnTo>
                    <a:pt x="8059" y="57153"/>
                  </a:lnTo>
                  <a:lnTo>
                    <a:pt x="0" y="49093"/>
                  </a:lnTo>
                  <a:lnTo>
                    <a:pt x="0" y="39239"/>
                  </a:lnTo>
                  <a:lnTo>
                    <a:pt x="0" y="17909"/>
                  </a:lnTo>
                  <a:lnTo>
                    <a:pt x="0" y="8056"/>
                  </a:lnTo>
                  <a:lnTo>
                    <a:pt x="8059"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56" name="object 35"/>
            <p:cNvSpPr/>
            <p:nvPr/>
          </p:nvSpPr>
          <p:spPr>
            <a:xfrm>
              <a:off x="4258382" y="992963"/>
              <a:ext cx="45085" cy="57150"/>
            </a:xfrm>
            <a:custGeom>
              <a:avLst/>
              <a:gdLst/>
              <a:ahLst/>
              <a:cxnLst/>
              <a:rect l="l" t="t" r="r" b="b"/>
              <a:pathLst>
                <a:path w="45085" h="57150">
                  <a:moveTo>
                    <a:pt x="36874" y="0"/>
                  </a:moveTo>
                  <a:lnTo>
                    <a:pt x="8060" y="0"/>
                  </a:lnTo>
                  <a:lnTo>
                    <a:pt x="0" y="8056"/>
                  </a:lnTo>
                  <a:lnTo>
                    <a:pt x="0" y="49093"/>
                  </a:lnTo>
                  <a:lnTo>
                    <a:pt x="8060"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57" name="object 36"/>
            <p:cNvSpPr/>
            <p:nvPr/>
          </p:nvSpPr>
          <p:spPr>
            <a:xfrm>
              <a:off x="4258382" y="992963"/>
              <a:ext cx="45085" cy="57150"/>
            </a:xfrm>
            <a:custGeom>
              <a:avLst/>
              <a:gdLst/>
              <a:ahLst/>
              <a:cxnLst/>
              <a:rect l="l" t="t" r="r" b="b"/>
              <a:pathLst>
                <a:path w="45085" h="57150">
                  <a:moveTo>
                    <a:pt x="17909" y="0"/>
                  </a:moveTo>
                  <a:lnTo>
                    <a:pt x="27025" y="0"/>
                  </a:lnTo>
                  <a:lnTo>
                    <a:pt x="36874" y="0"/>
                  </a:lnTo>
                  <a:lnTo>
                    <a:pt x="44935" y="8056"/>
                  </a:lnTo>
                  <a:lnTo>
                    <a:pt x="44935" y="17909"/>
                  </a:lnTo>
                  <a:lnTo>
                    <a:pt x="44935" y="39239"/>
                  </a:lnTo>
                  <a:lnTo>
                    <a:pt x="44935" y="49093"/>
                  </a:lnTo>
                  <a:lnTo>
                    <a:pt x="36874" y="57153"/>
                  </a:lnTo>
                  <a:lnTo>
                    <a:pt x="27025" y="57153"/>
                  </a:lnTo>
                  <a:lnTo>
                    <a:pt x="17909" y="57153"/>
                  </a:lnTo>
                  <a:lnTo>
                    <a:pt x="8060" y="57153"/>
                  </a:lnTo>
                  <a:lnTo>
                    <a:pt x="0" y="49093"/>
                  </a:lnTo>
                  <a:lnTo>
                    <a:pt x="0" y="39239"/>
                  </a:lnTo>
                  <a:lnTo>
                    <a:pt x="0" y="17909"/>
                  </a:lnTo>
                  <a:lnTo>
                    <a:pt x="0" y="8056"/>
                  </a:lnTo>
                  <a:lnTo>
                    <a:pt x="8060"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58" name="object 37"/>
            <p:cNvSpPr/>
            <p:nvPr/>
          </p:nvSpPr>
          <p:spPr>
            <a:xfrm>
              <a:off x="4988650" y="729281"/>
              <a:ext cx="198755" cy="645160"/>
            </a:xfrm>
            <a:custGeom>
              <a:avLst/>
              <a:gdLst/>
              <a:ahLst/>
              <a:cxnLst/>
              <a:rect l="l" t="t" r="r" b="b"/>
              <a:pathLst>
                <a:path w="198754" h="645160">
                  <a:moveTo>
                    <a:pt x="168418" y="0"/>
                  </a:moveTo>
                  <a:lnTo>
                    <a:pt x="0" y="0"/>
                  </a:lnTo>
                  <a:lnTo>
                    <a:pt x="6" y="524286"/>
                  </a:lnTo>
                  <a:lnTo>
                    <a:pt x="62517" y="644795"/>
                  </a:lnTo>
                  <a:lnTo>
                    <a:pt x="105605" y="644795"/>
                  </a:lnTo>
                  <a:lnTo>
                    <a:pt x="168706" y="524286"/>
                  </a:lnTo>
                  <a:lnTo>
                    <a:pt x="168414" y="416570"/>
                  </a:lnTo>
                  <a:lnTo>
                    <a:pt x="198478" y="363279"/>
                  </a:lnTo>
                  <a:lnTo>
                    <a:pt x="168418" y="360709"/>
                  </a:lnTo>
                  <a:lnTo>
                    <a:pt x="168418" y="0"/>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59" name="object 38"/>
            <p:cNvSpPr/>
            <p:nvPr/>
          </p:nvSpPr>
          <p:spPr>
            <a:xfrm>
              <a:off x="5395038" y="729281"/>
              <a:ext cx="198755" cy="645160"/>
            </a:xfrm>
            <a:custGeom>
              <a:avLst/>
              <a:gdLst/>
              <a:ahLst/>
              <a:cxnLst/>
              <a:rect l="l" t="t" r="r" b="b"/>
              <a:pathLst>
                <a:path w="198754" h="645160">
                  <a:moveTo>
                    <a:pt x="198479" y="0"/>
                  </a:moveTo>
                  <a:lnTo>
                    <a:pt x="30060" y="0"/>
                  </a:lnTo>
                  <a:lnTo>
                    <a:pt x="30060" y="360709"/>
                  </a:lnTo>
                  <a:lnTo>
                    <a:pt x="0" y="363279"/>
                  </a:lnTo>
                  <a:lnTo>
                    <a:pt x="30063" y="416570"/>
                  </a:lnTo>
                  <a:lnTo>
                    <a:pt x="29772" y="524286"/>
                  </a:lnTo>
                  <a:lnTo>
                    <a:pt x="92873" y="644795"/>
                  </a:lnTo>
                  <a:lnTo>
                    <a:pt x="135961" y="644795"/>
                  </a:lnTo>
                  <a:lnTo>
                    <a:pt x="198471" y="524286"/>
                  </a:lnTo>
                  <a:lnTo>
                    <a:pt x="198479" y="0"/>
                  </a:lnTo>
                  <a:close/>
                </a:path>
              </a:pathLst>
            </a:custGeom>
            <a:solidFill>
              <a:srgbClr val="A7A9AC"/>
            </a:solidFill>
          </p:spPr>
          <p:txBody>
            <a:bodyPr wrap="square" lIns="0" tIns="0" rIns="0" bIns="0" rtlCol="0"/>
            <a:lstStyle/>
            <a:p>
              <a:endParaRPr sz="800" dirty="0">
                <a:latin typeface="Montserrat" panose="00000500000000000000" pitchFamily="2" charset="0"/>
              </a:endParaRPr>
            </a:p>
          </p:txBody>
        </p:sp>
        <p:sp>
          <p:nvSpPr>
            <p:cNvPr id="60" name="object 39"/>
            <p:cNvSpPr/>
            <p:nvPr/>
          </p:nvSpPr>
          <p:spPr>
            <a:xfrm>
              <a:off x="4988650" y="654221"/>
              <a:ext cx="607060" cy="75565"/>
            </a:xfrm>
            <a:custGeom>
              <a:avLst/>
              <a:gdLst/>
              <a:ahLst/>
              <a:cxnLst/>
              <a:rect l="l" t="t" r="r" b="b"/>
              <a:pathLst>
                <a:path w="607060" h="75565">
                  <a:moveTo>
                    <a:pt x="0" y="0"/>
                  </a:moveTo>
                  <a:lnTo>
                    <a:pt x="606786" y="0"/>
                  </a:lnTo>
                  <a:lnTo>
                    <a:pt x="606786" y="75059"/>
                  </a:lnTo>
                  <a:lnTo>
                    <a:pt x="0" y="75059"/>
                  </a:lnTo>
                  <a:lnTo>
                    <a:pt x="0" y="0"/>
                  </a:lnTo>
                  <a:close/>
                </a:path>
              </a:pathLst>
            </a:custGeom>
            <a:ln w="10158">
              <a:solidFill>
                <a:srgbClr val="010202"/>
              </a:solidFill>
            </a:ln>
          </p:spPr>
          <p:txBody>
            <a:bodyPr wrap="square" lIns="0" tIns="0" rIns="0" bIns="0" rtlCol="0"/>
            <a:lstStyle/>
            <a:p>
              <a:endParaRPr sz="800" dirty="0">
                <a:latin typeface="Montserrat" panose="00000500000000000000" pitchFamily="2" charset="0"/>
              </a:endParaRPr>
            </a:p>
          </p:txBody>
        </p:sp>
        <p:sp>
          <p:nvSpPr>
            <p:cNvPr id="61" name="object 40"/>
            <p:cNvSpPr/>
            <p:nvPr/>
          </p:nvSpPr>
          <p:spPr>
            <a:xfrm>
              <a:off x="4988544" y="729281"/>
              <a:ext cx="605155" cy="361315"/>
            </a:xfrm>
            <a:custGeom>
              <a:avLst/>
              <a:gdLst/>
              <a:ahLst/>
              <a:cxnLst/>
              <a:rect l="l" t="t" r="r" b="b"/>
              <a:pathLst>
                <a:path w="605154" h="361315">
                  <a:moveTo>
                    <a:pt x="605077" y="0"/>
                  </a:moveTo>
                  <a:lnTo>
                    <a:pt x="604851" y="360709"/>
                  </a:lnTo>
                  <a:lnTo>
                    <a:pt x="227" y="360709"/>
                  </a:lnTo>
                  <a:lnTo>
                    <a:pt x="0" y="0"/>
                  </a:lnTo>
                </a:path>
              </a:pathLst>
            </a:custGeom>
            <a:ln w="10158">
              <a:solidFill>
                <a:srgbClr val="010202"/>
              </a:solidFill>
            </a:ln>
          </p:spPr>
          <p:txBody>
            <a:bodyPr wrap="square" lIns="0" tIns="0" rIns="0" bIns="0" rtlCol="0"/>
            <a:lstStyle/>
            <a:p>
              <a:endParaRPr sz="800" dirty="0">
                <a:latin typeface="Montserrat" panose="00000500000000000000" pitchFamily="2" charset="0"/>
              </a:endParaRPr>
            </a:p>
          </p:txBody>
        </p:sp>
        <p:sp>
          <p:nvSpPr>
            <p:cNvPr id="62" name="object 41"/>
            <p:cNvSpPr/>
            <p:nvPr/>
          </p:nvSpPr>
          <p:spPr>
            <a:xfrm>
              <a:off x="5157068" y="729281"/>
              <a:ext cx="0" cy="363855"/>
            </a:xfrm>
            <a:custGeom>
              <a:avLst/>
              <a:gdLst/>
              <a:ahLst/>
              <a:cxnLst/>
              <a:rect l="l" t="t" r="r" b="b"/>
              <a:pathLst>
                <a:path h="363855">
                  <a:moveTo>
                    <a:pt x="0" y="0"/>
                  </a:moveTo>
                  <a:lnTo>
                    <a:pt x="0" y="0"/>
                  </a:lnTo>
                  <a:lnTo>
                    <a:pt x="0" y="312128"/>
                  </a:lnTo>
                  <a:lnTo>
                    <a:pt x="0" y="363481"/>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63" name="object 42"/>
            <p:cNvSpPr/>
            <p:nvPr/>
          </p:nvSpPr>
          <p:spPr>
            <a:xfrm>
              <a:off x="4988656" y="717138"/>
              <a:ext cx="198755" cy="657225"/>
            </a:xfrm>
            <a:custGeom>
              <a:avLst/>
              <a:gdLst/>
              <a:ahLst/>
              <a:cxnLst/>
              <a:rect l="l" t="t" r="r" b="b"/>
              <a:pathLst>
                <a:path w="198754" h="657225">
                  <a:moveTo>
                    <a:pt x="198471" y="372851"/>
                  </a:moveTo>
                  <a:lnTo>
                    <a:pt x="168408" y="428712"/>
                  </a:lnTo>
                  <a:lnTo>
                    <a:pt x="168700" y="536428"/>
                  </a:lnTo>
                  <a:lnTo>
                    <a:pt x="105599" y="656937"/>
                  </a:lnTo>
                  <a:lnTo>
                    <a:pt x="62510" y="656937"/>
                  </a:lnTo>
                  <a:lnTo>
                    <a:pt x="0" y="536428"/>
                  </a:lnTo>
                  <a:lnTo>
                    <a:pt x="0"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64" name="object 43"/>
            <p:cNvSpPr/>
            <p:nvPr/>
          </p:nvSpPr>
          <p:spPr>
            <a:xfrm>
              <a:off x="5425099" y="729281"/>
              <a:ext cx="0" cy="363855"/>
            </a:xfrm>
            <a:custGeom>
              <a:avLst/>
              <a:gdLst/>
              <a:ahLst/>
              <a:cxnLst/>
              <a:rect l="l" t="t" r="r" b="b"/>
              <a:pathLst>
                <a:path h="363855">
                  <a:moveTo>
                    <a:pt x="0" y="0"/>
                  </a:moveTo>
                  <a:lnTo>
                    <a:pt x="0" y="0"/>
                  </a:lnTo>
                  <a:lnTo>
                    <a:pt x="0" y="312128"/>
                  </a:lnTo>
                  <a:lnTo>
                    <a:pt x="0" y="363481"/>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65" name="object 44"/>
            <p:cNvSpPr/>
            <p:nvPr/>
          </p:nvSpPr>
          <p:spPr>
            <a:xfrm>
              <a:off x="5395038" y="717138"/>
              <a:ext cx="198755" cy="657225"/>
            </a:xfrm>
            <a:custGeom>
              <a:avLst/>
              <a:gdLst/>
              <a:ahLst/>
              <a:cxnLst/>
              <a:rect l="l" t="t" r="r" b="b"/>
              <a:pathLst>
                <a:path w="198754" h="657225">
                  <a:moveTo>
                    <a:pt x="0" y="372851"/>
                  </a:moveTo>
                  <a:lnTo>
                    <a:pt x="30063" y="428712"/>
                  </a:lnTo>
                  <a:lnTo>
                    <a:pt x="29772" y="536428"/>
                  </a:lnTo>
                  <a:lnTo>
                    <a:pt x="92873" y="656937"/>
                  </a:lnTo>
                  <a:lnTo>
                    <a:pt x="135961" y="656937"/>
                  </a:lnTo>
                  <a:lnTo>
                    <a:pt x="198471" y="536428"/>
                  </a:lnTo>
                  <a:lnTo>
                    <a:pt x="198471"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66" name="object 45"/>
            <p:cNvSpPr/>
            <p:nvPr/>
          </p:nvSpPr>
          <p:spPr>
            <a:xfrm>
              <a:off x="5311835" y="940929"/>
              <a:ext cx="125730" cy="125730"/>
            </a:xfrm>
            <a:custGeom>
              <a:avLst/>
              <a:gdLst/>
              <a:ahLst/>
              <a:cxnLst/>
              <a:rect l="l" t="t" r="r" b="b"/>
              <a:pathLst>
                <a:path w="125729" h="125730">
                  <a:moveTo>
                    <a:pt x="125319" y="125139"/>
                  </a:moveTo>
                  <a:lnTo>
                    <a:pt x="77953" y="125139"/>
                  </a:lnTo>
                  <a:lnTo>
                    <a:pt x="64460" y="124290"/>
                  </a:lnTo>
                  <a:lnTo>
                    <a:pt x="34070" y="100201"/>
                  </a:lnTo>
                  <a:lnTo>
                    <a:pt x="10072" y="17487"/>
                  </a:lnTo>
                  <a:lnTo>
                    <a:pt x="8441" y="10676"/>
                  </a:lnTo>
                  <a:lnTo>
                    <a:pt x="4885" y="4646"/>
                  </a:lnTo>
                  <a:lnTo>
                    <a:pt x="0" y="0"/>
                  </a:lnTo>
                </a:path>
              </a:pathLst>
            </a:custGeom>
            <a:ln w="6346">
              <a:solidFill>
                <a:srgbClr val="010202"/>
              </a:solidFill>
            </a:ln>
          </p:spPr>
          <p:txBody>
            <a:bodyPr wrap="square" lIns="0" tIns="0" rIns="0" bIns="0" rtlCol="0"/>
            <a:lstStyle/>
            <a:p>
              <a:endParaRPr sz="800" dirty="0">
                <a:latin typeface="Montserrat" panose="00000500000000000000" pitchFamily="2" charset="0"/>
              </a:endParaRPr>
            </a:p>
          </p:txBody>
        </p:sp>
        <p:sp>
          <p:nvSpPr>
            <p:cNvPr id="67" name="object 46"/>
            <p:cNvSpPr/>
            <p:nvPr/>
          </p:nvSpPr>
          <p:spPr>
            <a:xfrm>
              <a:off x="5050382" y="776963"/>
              <a:ext cx="45085" cy="57150"/>
            </a:xfrm>
            <a:custGeom>
              <a:avLst/>
              <a:gdLst/>
              <a:ahLst/>
              <a:cxnLst/>
              <a:rect l="l" t="t" r="r" b="b"/>
              <a:pathLst>
                <a:path w="45085" h="57150">
                  <a:moveTo>
                    <a:pt x="36874" y="0"/>
                  </a:moveTo>
                  <a:lnTo>
                    <a:pt x="8060" y="0"/>
                  </a:lnTo>
                  <a:lnTo>
                    <a:pt x="0" y="8056"/>
                  </a:lnTo>
                  <a:lnTo>
                    <a:pt x="0" y="49093"/>
                  </a:lnTo>
                  <a:lnTo>
                    <a:pt x="8060"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68" name="object 47"/>
            <p:cNvSpPr/>
            <p:nvPr/>
          </p:nvSpPr>
          <p:spPr>
            <a:xfrm>
              <a:off x="5050382" y="776963"/>
              <a:ext cx="45085" cy="57150"/>
            </a:xfrm>
            <a:custGeom>
              <a:avLst/>
              <a:gdLst/>
              <a:ahLst/>
              <a:cxnLst/>
              <a:rect l="l" t="t" r="r" b="b"/>
              <a:pathLst>
                <a:path w="45085" h="57150">
                  <a:moveTo>
                    <a:pt x="17909" y="0"/>
                  </a:moveTo>
                  <a:lnTo>
                    <a:pt x="27025" y="0"/>
                  </a:lnTo>
                  <a:lnTo>
                    <a:pt x="36874" y="0"/>
                  </a:lnTo>
                  <a:lnTo>
                    <a:pt x="44935" y="8056"/>
                  </a:lnTo>
                  <a:lnTo>
                    <a:pt x="44935" y="17909"/>
                  </a:lnTo>
                  <a:lnTo>
                    <a:pt x="44935" y="39240"/>
                  </a:lnTo>
                  <a:lnTo>
                    <a:pt x="44935" y="49093"/>
                  </a:lnTo>
                  <a:lnTo>
                    <a:pt x="36874" y="57153"/>
                  </a:lnTo>
                  <a:lnTo>
                    <a:pt x="27025" y="57153"/>
                  </a:lnTo>
                  <a:lnTo>
                    <a:pt x="17909" y="57153"/>
                  </a:lnTo>
                  <a:lnTo>
                    <a:pt x="8060" y="57153"/>
                  </a:lnTo>
                  <a:lnTo>
                    <a:pt x="0" y="49093"/>
                  </a:lnTo>
                  <a:lnTo>
                    <a:pt x="0" y="39240"/>
                  </a:lnTo>
                  <a:lnTo>
                    <a:pt x="0" y="17909"/>
                  </a:lnTo>
                  <a:lnTo>
                    <a:pt x="0" y="8056"/>
                  </a:lnTo>
                  <a:lnTo>
                    <a:pt x="8060"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69" name="object 48"/>
            <p:cNvSpPr/>
            <p:nvPr/>
          </p:nvSpPr>
          <p:spPr>
            <a:xfrm>
              <a:off x="5482382" y="776963"/>
              <a:ext cx="45085" cy="57150"/>
            </a:xfrm>
            <a:custGeom>
              <a:avLst/>
              <a:gdLst/>
              <a:ahLst/>
              <a:cxnLst/>
              <a:rect l="l" t="t" r="r" b="b"/>
              <a:pathLst>
                <a:path w="45085" h="57150">
                  <a:moveTo>
                    <a:pt x="36874" y="0"/>
                  </a:moveTo>
                  <a:lnTo>
                    <a:pt x="8059" y="0"/>
                  </a:lnTo>
                  <a:lnTo>
                    <a:pt x="0" y="8056"/>
                  </a:lnTo>
                  <a:lnTo>
                    <a:pt x="0" y="49093"/>
                  </a:lnTo>
                  <a:lnTo>
                    <a:pt x="8059"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70" name="object 49"/>
            <p:cNvSpPr/>
            <p:nvPr/>
          </p:nvSpPr>
          <p:spPr>
            <a:xfrm>
              <a:off x="5482382" y="776963"/>
              <a:ext cx="45085" cy="57150"/>
            </a:xfrm>
            <a:custGeom>
              <a:avLst/>
              <a:gdLst/>
              <a:ahLst/>
              <a:cxnLst/>
              <a:rect l="l" t="t" r="r" b="b"/>
              <a:pathLst>
                <a:path w="45085" h="57150">
                  <a:moveTo>
                    <a:pt x="17909" y="0"/>
                  </a:moveTo>
                  <a:lnTo>
                    <a:pt x="27024" y="0"/>
                  </a:lnTo>
                  <a:lnTo>
                    <a:pt x="36874" y="0"/>
                  </a:lnTo>
                  <a:lnTo>
                    <a:pt x="44935" y="8056"/>
                  </a:lnTo>
                  <a:lnTo>
                    <a:pt x="44935" y="17909"/>
                  </a:lnTo>
                  <a:lnTo>
                    <a:pt x="44935" y="39240"/>
                  </a:lnTo>
                  <a:lnTo>
                    <a:pt x="44935" y="49093"/>
                  </a:lnTo>
                  <a:lnTo>
                    <a:pt x="36874" y="57153"/>
                  </a:lnTo>
                  <a:lnTo>
                    <a:pt x="27024" y="57153"/>
                  </a:lnTo>
                  <a:lnTo>
                    <a:pt x="17909" y="57153"/>
                  </a:lnTo>
                  <a:lnTo>
                    <a:pt x="8059" y="57153"/>
                  </a:lnTo>
                  <a:lnTo>
                    <a:pt x="0" y="49093"/>
                  </a:lnTo>
                  <a:lnTo>
                    <a:pt x="0" y="39240"/>
                  </a:lnTo>
                  <a:lnTo>
                    <a:pt x="0" y="17909"/>
                  </a:lnTo>
                  <a:lnTo>
                    <a:pt x="0" y="8056"/>
                  </a:lnTo>
                  <a:lnTo>
                    <a:pt x="8059"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71" name="object 50"/>
            <p:cNvSpPr/>
            <p:nvPr/>
          </p:nvSpPr>
          <p:spPr>
            <a:xfrm>
              <a:off x="5050382" y="992963"/>
              <a:ext cx="45085" cy="57150"/>
            </a:xfrm>
            <a:custGeom>
              <a:avLst/>
              <a:gdLst/>
              <a:ahLst/>
              <a:cxnLst/>
              <a:rect l="l" t="t" r="r" b="b"/>
              <a:pathLst>
                <a:path w="45085" h="57150">
                  <a:moveTo>
                    <a:pt x="36874" y="0"/>
                  </a:moveTo>
                  <a:lnTo>
                    <a:pt x="8060" y="0"/>
                  </a:lnTo>
                  <a:lnTo>
                    <a:pt x="0" y="8056"/>
                  </a:lnTo>
                  <a:lnTo>
                    <a:pt x="0" y="49093"/>
                  </a:lnTo>
                  <a:lnTo>
                    <a:pt x="8060"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72" name="object 51"/>
            <p:cNvSpPr/>
            <p:nvPr/>
          </p:nvSpPr>
          <p:spPr>
            <a:xfrm>
              <a:off x="5050382" y="992963"/>
              <a:ext cx="45085" cy="57150"/>
            </a:xfrm>
            <a:custGeom>
              <a:avLst/>
              <a:gdLst/>
              <a:ahLst/>
              <a:cxnLst/>
              <a:rect l="l" t="t" r="r" b="b"/>
              <a:pathLst>
                <a:path w="45085" h="57150">
                  <a:moveTo>
                    <a:pt x="17909" y="0"/>
                  </a:moveTo>
                  <a:lnTo>
                    <a:pt x="27025" y="0"/>
                  </a:lnTo>
                  <a:lnTo>
                    <a:pt x="36874" y="0"/>
                  </a:lnTo>
                  <a:lnTo>
                    <a:pt x="44935" y="8056"/>
                  </a:lnTo>
                  <a:lnTo>
                    <a:pt x="44935" y="17909"/>
                  </a:lnTo>
                  <a:lnTo>
                    <a:pt x="44935" y="39239"/>
                  </a:lnTo>
                  <a:lnTo>
                    <a:pt x="44935" y="49093"/>
                  </a:lnTo>
                  <a:lnTo>
                    <a:pt x="36874" y="57153"/>
                  </a:lnTo>
                  <a:lnTo>
                    <a:pt x="27025" y="57153"/>
                  </a:lnTo>
                  <a:lnTo>
                    <a:pt x="17909" y="57153"/>
                  </a:lnTo>
                  <a:lnTo>
                    <a:pt x="8060" y="57153"/>
                  </a:lnTo>
                  <a:lnTo>
                    <a:pt x="0" y="49093"/>
                  </a:lnTo>
                  <a:lnTo>
                    <a:pt x="0" y="39239"/>
                  </a:lnTo>
                  <a:lnTo>
                    <a:pt x="0" y="17909"/>
                  </a:lnTo>
                  <a:lnTo>
                    <a:pt x="0" y="8056"/>
                  </a:lnTo>
                  <a:lnTo>
                    <a:pt x="8060"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sp>
          <p:nvSpPr>
            <p:cNvPr id="73" name="object 52"/>
            <p:cNvSpPr/>
            <p:nvPr/>
          </p:nvSpPr>
          <p:spPr>
            <a:xfrm>
              <a:off x="5482382" y="992963"/>
              <a:ext cx="45085" cy="57150"/>
            </a:xfrm>
            <a:custGeom>
              <a:avLst/>
              <a:gdLst/>
              <a:ahLst/>
              <a:cxnLst/>
              <a:rect l="l" t="t" r="r" b="b"/>
              <a:pathLst>
                <a:path w="45085" h="57150">
                  <a:moveTo>
                    <a:pt x="36874" y="0"/>
                  </a:moveTo>
                  <a:lnTo>
                    <a:pt x="8059" y="0"/>
                  </a:lnTo>
                  <a:lnTo>
                    <a:pt x="0" y="8056"/>
                  </a:lnTo>
                  <a:lnTo>
                    <a:pt x="0" y="49093"/>
                  </a:lnTo>
                  <a:lnTo>
                    <a:pt x="8059" y="57153"/>
                  </a:lnTo>
                  <a:lnTo>
                    <a:pt x="36874" y="57153"/>
                  </a:lnTo>
                  <a:lnTo>
                    <a:pt x="44935" y="49093"/>
                  </a:lnTo>
                  <a:lnTo>
                    <a:pt x="44935" y="8056"/>
                  </a:lnTo>
                  <a:lnTo>
                    <a:pt x="36874" y="0"/>
                  </a:lnTo>
                  <a:close/>
                </a:path>
              </a:pathLst>
            </a:custGeom>
            <a:solidFill>
              <a:srgbClr val="DCDDDE"/>
            </a:solidFill>
          </p:spPr>
          <p:txBody>
            <a:bodyPr wrap="square" lIns="0" tIns="0" rIns="0" bIns="0" rtlCol="0"/>
            <a:lstStyle/>
            <a:p>
              <a:endParaRPr sz="800" dirty="0">
                <a:latin typeface="Montserrat" panose="00000500000000000000" pitchFamily="2" charset="0"/>
              </a:endParaRPr>
            </a:p>
          </p:txBody>
        </p:sp>
        <p:sp>
          <p:nvSpPr>
            <p:cNvPr id="74" name="object 53"/>
            <p:cNvSpPr/>
            <p:nvPr/>
          </p:nvSpPr>
          <p:spPr>
            <a:xfrm>
              <a:off x="5482382" y="992963"/>
              <a:ext cx="45085" cy="57150"/>
            </a:xfrm>
            <a:custGeom>
              <a:avLst/>
              <a:gdLst/>
              <a:ahLst/>
              <a:cxnLst/>
              <a:rect l="l" t="t" r="r" b="b"/>
              <a:pathLst>
                <a:path w="45085" h="57150">
                  <a:moveTo>
                    <a:pt x="17909" y="0"/>
                  </a:moveTo>
                  <a:lnTo>
                    <a:pt x="27024" y="0"/>
                  </a:lnTo>
                  <a:lnTo>
                    <a:pt x="36874" y="0"/>
                  </a:lnTo>
                  <a:lnTo>
                    <a:pt x="44935" y="8056"/>
                  </a:lnTo>
                  <a:lnTo>
                    <a:pt x="44935" y="17909"/>
                  </a:lnTo>
                  <a:lnTo>
                    <a:pt x="44935" y="39239"/>
                  </a:lnTo>
                  <a:lnTo>
                    <a:pt x="44935" y="49093"/>
                  </a:lnTo>
                  <a:lnTo>
                    <a:pt x="36874" y="57153"/>
                  </a:lnTo>
                  <a:lnTo>
                    <a:pt x="27024" y="57153"/>
                  </a:lnTo>
                  <a:lnTo>
                    <a:pt x="17909" y="57153"/>
                  </a:lnTo>
                  <a:lnTo>
                    <a:pt x="8059" y="57153"/>
                  </a:lnTo>
                  <a:lnTo>
                    <a:pt x="0" y="49093"/>
                  </a:lnTo>
                  <a:lnTo>
                    <a:pt x="0" y="39239"/>
                  </a:lnTo>
                  <a:lnTo>
                    <a:pt x="0" y="17909"/>
                  </a:lnTo>
                  <a:lnTo>
                    <a:pt x="0" y="8056"/>
                  </a:lnTo>
                  <a:lnTo>
                    <a:pt x="8059" y="0"/>
                  </a:lnTo>
                  <a:lnTo>
                    <a:pt x="17909" y="0"/>
                  </a:lnTo>
                  <a:close/>
                </a:path>
              </a:pathLst>
            </a:custGeom>
            <a:ln w="3175">
              <a:solidFill>
                <a:srgbClr val="231F20"/>
              </a:solidFill>
            </a:ln>
          </p:spPr>
          <p:txBody>
            <a:bodyPr wrap="square" lIns="0" tIns="0" rIns="0" bIns="0" rtlCol="0"/>
            <a:lstStyle/>
            <a:p>
              <a:endParaRPr sz="800" dirty="0">
                <a:latin typeface="Montserrat" panose="00000500000000000000" pitchFamily="2" charset="0"/>
              </a:endParaRPr>
            </a:p>
          </p:txBody>
        </p:sp>
      </p:grpSp>
      <p:grpSp>
        <p:nvGrpSpPr>
          <p:cNvPr id="7" name="6 Grupo"/>
          <p:cNvGrpSpPr>
            <a:grpSpLocks noChangeAspect="1"/>
          </p:cNvGrpSpPr>
          <p:nvPr/>
        </p:nvGrpSpPr>
        <p:grpSpPr>
          <a:xfrm>
            <a:off x="450404" y="2283216"/>
            <a:ext cx="2016224" cy="1177377"/>
            <a:chOff x="450404" y="2283216"/>
            <a:chExt cx="2197374" cy="1283160"/>
          </a:xfrm>
        </p:grpSpPr>
        <p:grpSp>
          <p:nvGrpSpPr>
            <p:cNvPr id="261" name="260 Grupo"/>
            <p:cNvGrpSpPr/>
            <p:nvPr/>
          </p:nvGrpSpPr>
          <p:grpSpPr>
            <a:xfrm>
              <a:off x="450404" y="2283216"/>
              <a:ext cx="2197374" cy="1283160"/>
              <a:chOff x="3413109" y="602698"/>
              <a:chExt cx="2197374" cy="1283160"/>
            </a:xfrm>
          </p:grpSpPr>
          <p:sp>
            <p:nvSpPr>
              <p:cNvPr id="262" name="object 24"/>
              <p:cNvSpPr/>
              <p:nvPr/>
            </p:nvSpPr>
            <p:spPr>
              <a:xfrm>
                <a:off x="4077817" y="691884"/>
                <a:ext cx="140970" cy="240029"/>
              </a:xfrm>
              <a:custGeom>
                <a:avLst/>
                <a:gdLst/>
                <a:ahLst/>
                <a:cxnLst/>
                <a:rect l="l" t="t" r="r" b="b"/>
                <a:pathLst>
                  <a:path w="140970" h="240030">
                    <a:moveTo>
                      <a:pt x="140617" y="173587"/>
                    </a:moveTo>
                    <a:lnTo>
                      <a:pt x="52362" y="173587"/>
                    </a:lnTo>
                    <a:lnTo>
                      <a:pt x="59237" y="178343"/>
                    </a:lnTo>
                    <a:lnTo>
                      <a:pt x="59763" y="225294"/>
                    </a:lnTo>
                    <a:lnTo>
                      <a:pt x="84628" y="239547"/>
                    </a:lnTo>
                    <a:lnTo>
                      <a:pt x="98376" y="239021"/>
                    </a:lnTo>
                    <a:lnTo>
                      <a:pt x="97325" y="206311"/>
                    </a:lnTo>
                    <a:lnTo>
                      <a:pt x="115068" y="206311"/>
                    </a:lnTo>
                    <a:lnTo>
                      <a:pt x="140698" y="191533"/>
                    </a:lnTo>
                    <a:lnTo>
                      <a:pt x="140617" y="173587"/>
                    </a:lnTo>
                    <a:close/>
                  </a:path>
                  <a:path w="140970" h="240030">
                    <a:moveTo>
                      <a:pt x="34382" y="0"/>
                    </a:moveTo>
                    <a:lnTo>
                      <a:pt x="0" y="20044"/>
                    </a:lnTo>
                    <a:lnTo>
                      <a:pt x="0" y="135604"/>
                    </a:lnTo>
                    <a:lnTo>
                      <a:pt x="14809" y="147206"/>
                    </a:lnTo>
                    <a:lnTo>
                      <a:pt x="14809" y="196282"/>
                    </a:lnTo>
                    <a:lnTo>
                      <a:pt x="17452" y="200501"/>
                    </a:lnTo>
                    <a:lnTo>
                      <a:pt x="42306" y="213691"/>
                    </a:lnTo>
                    <a:lnTo>
                      <a:pt x="51836" y="212107"/>
                    </a:lnTo>
                    <a:lnTo>
                      <a:pt x="52362" y="173587"/>
                    </a:lnTo>
                    <a:lnTo>
                      <a:pt x="140617" y="173587"/>
                    </a:lnTo>
                    <a:lnTo>
                      <a:pt x="140172" y="74390"/>
                    </a:lnTo>
                    <a:lnTo>
                      <a:pt x="34382" y="0"/>
                    </a:lnTo>
                    <a:close/>
                  </a:path>
                  <a:path w="140970" h="240030">
                    <a:moveTo>
                      <a:pt x="115068" y="206311"/>
                    </a:moveTo>
                    <a:lnTo>
                      <a:pt x="97325" y="206311"/>
                    </a:lnTo>
                    <a:lnTo>
                      <a:pt x="106840" y="211056"/>
                    </a:lnTo>
                    <a:lnTo>
                      <a:pt x="115068" y="206311"/>
                    </a:lnTo>
                    <a:close/>
                  </a:path>
                </a:pathLst>
              </a:custGeom>
              <a:solidFill>
                <a:srgbClr val="DAEEFA"/>
              </a:solidFill>
            </p:spPr>
            <p:txBody>
              <a:bodyPr wrap="square" lIns="0" tIns="0" rIns="0" bIns="0" rtlCol="0"/>
              <a:lstStyle/>
              <a:p>
                <a:endParaRPr sz="800" dirty="0">
                  <a:latin typeface="Montserrat" panose="00000500000000000000" pitchFamily="2" charset="0"/>
                </a:endParaRPr>
              </a:p>
            </p:txBody>
          </p:sp>
          <p:sp>
            <p:nvSpPr>
              <p:cNvPr id="263" name="object 25"/>
              <p:cNvSpPr/>
              <p:nvPr/>
            </p:nvSpPr>
            <p:spPr>
              <a:xfrm>
                <a:off x="3413109" y="1035533"/>
                <a:ext cx="243840" cy="560070"/>
              </a:xfrm>
              <a:custGeom>
                <a:avLst/>
                <a:gdLst/>
                <a:ahLst/>
                <a:cxnLst/>
                <a:rect l="l" t="t" r="r" b="b"/>
                <a:pathLst>
                  <a:path w="243839" h="560069">
                    <a:moveTo>
                      <a:pt x="106134" y="21068"/>
                    </a:moveTo>
                    <a:lnTo>
                      <a:pt x="243286" y="0"/>
                    </a:lnTo>
                    <a:lnTo>
                      <a:pt x="243286" y="319270"/>
                    </a:lnTo>
                    <a:lnTo>
                      <a:pt x="75624" y="359814"/>
                    </a:lnTo>
                    <a:lnTo>
                      <a:pt x="70541" y="547307"/>
                    </a:lnTo>
                    <a:lnTo>
                      <a:pt x="66682" y="548001"/>
                    </a:lnTo>
                    <a:lnTo>
                      <a:pt x="54372" y="550216"/>
                    </a:lnTo>
                    <a:lnTo>
                      <a:pt x="32511" y="554148"/>
                    </a:lnTo>
                    <a:lnTo>
                      <a:pt x="0" y="559994"/>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4" name="object 26"/>
              <p:cNvSpPr/>
              <p:nvPr/>
            </p:nvSpPr>
            <p:spPr>
              <a:xfrm>
                <a:off x="3413109" y="873360"/>
                <a:ext cx="105410" cy="185420"/>
              </a:xfrm>
              <a:custGeom>
                <a:avLst/>
                <a:gdLst/>
                <a:ahLst/>
                <a:cxnLst/>
                <a:rect l="l" t="t" r="r" b="b"/>
                <a:pathLst>
                  <a:path w="105410" h="185419">
                    <a:moveTo>
                      <a:pt x="0" y="0"/>
                    </a:moveTo>
                    <a:lnTo>
                      <a:pt x="47257" y="1"/>
                    </a:lnTo>
                    <a:lnTo>
                      <a:pt x="78492" y="5"/>
                    </a:lnTo>
                    <a:lnTo>
                      <a:pt x="95741" y="9"/>
                    </a:lnTo>
                    <a:lnTo>
                      <a:pt x="101038" y="11"/>
                    </a:lnTo>
                    <a:lnTo>
                      <a:pt x="105338" y="18485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5" name="object 27"/>
              <p:cNvSpPr/>
              <p:nvPr/>
            </p:nvSpPr>
            <p:spPr>
              <a:xfrm>
                <a:off x="3488340" y="1040113"/>
                <a:ext cx="31115" cy="16510"/>
              </a:xfrm>
              <a:custGeom>
                <a:avLst/>
                <a:gdLst/>
                <a:ahLst/>
                <a:cxnLst/>
                <a:rect l="l" t="t" r="r" b="b"/>
                <a:pathLst>
                  <a:path w="31114" h="16509">
                    <a:moveTo>
                      <a:pt x="0" y="0"/>
                    </a:moveTo>
                    <a:lnTo>
                      <a:pt x="30903" y="1648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6" name="object 28"/>
              <p:cNvSpPr/>
              <p:nvPr/>
            </p:nvSpPr>
            <p:spPr>
              <a:xfrm>
                <a:off x="3516163" y="960719"/>
                <a:ext cx="140335" cy="74930"/>
              </a:xfrm>
              <a:custGeom>
                <a:avLst/>
                <a:gdLst/>
                <a:ahLst/>
                <a:cxnLst/>
                <a:rect l="l" t="t" r="r" b="b"/>
                <a:pathLst>
                  <a:path w="140335" h="74930">
                    <a:moveTo>
                      <a:pt x="0" y="0"/>
                    </a:moveTo>
                    <a:lnTo>
                      <a:pt x="140232" y="7481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7" name="object 29"/>
              <p:cNvSpPr/>
              <p:nvPr/>
            </p:nvSpPr>
            <p:spPr>
              <a:xfrm>
                <a:off x="3413109" y="1545202"/>
                <a:ext cx="71120" cy="38100"/>
              </a:xfrm>
              <a:custGeom>
                <a:avLst/>
                <a:gdLst/>
                <a:ahLst/>
                <a:cxnLst/>
                <a:rect l="l" t="t" r="r" b="b"/>
                <a:pathLst>
                  <a:path w="71120" h="38100">
                    <a:moveTo>
                      <a:pt x="0" y="0"/>
                    </a:moveTo>
                    <a:lnTo>
                      <a:pt x="70541" y="37639"/>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8" name="object 30"/>
              <p:cNvSpPr/>
              <p:nvPr/>
            </p:nvSpPr>
            <p:spPr>
              <a:xfrm>
                <a:off x="3413109" y="819449"/>
                <a:ext cx="101600" cy="53975"/>
              </a:xfrm>
              <a:custGeom>
                <a:avLst/>
                <a:gdLst/>
                <a:ahLst/>
                <a:cxnLst/>
                <a:rect l="l" t="t" r="r" b="b"/>
                <a:pathLst>
                  <a:path w="101600" h="53975">
                    <a:moveTo>
                      <a:pt x="0" y="0"/>
                    </a:moveTo>
                    <a:lnTo>
                      <a:pt x="101038" y="5391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69" name="object 31"/>
              <p:cNvSpPr/>
              <p:nvPr/>
            </p:nvSpPr>
            <p:spPr>
              <a:xfrm>
                <a:off x="3488340" y="1042158"/>
                <a:ext cx="30480" cy="16510"/>
              </a:xfrm>
              <a:custGeom>
                <a:avLst/>
                <a:gdLst/>
                <a:ahLst/>
                <a:cxnLst/>
                <a:rect l="l" t="t" r="r" b="b"/>
                <a:pathLst>
                  <a:path w="30479" h="16509">
                    <a:moveTo>
                      <a:pt x="0" y="0"/>
                    </a:moveTo>
                    <a:lnTo>
                      <a:pt x="30107" y="1606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0" name="object 32"/>
              <p:cNvSpPr/>
              <p:nvPr/>
            </p:nvSpPr>
            <p:spPr>
              <a:xfrm>
                <a:off x="3664229" y="1114495"/>
                <a:ext cx="379730" cy="248920"/>
              </a:xfrm>
              <a:custGeom>
                <a:avLst/>
                <a:gdLst/>
                <a:ahLst/>
                <a:cxnLst/>
                <a:rect l="l" t="t" r="r" b="b"/>
                <a:pathLst>
                  <a:path w="379729" h="248919">
                    <a:moveTo>
                      <a:pt x="379506" y="66942"/>
                    </a:moveTo>
                    <a:lnTo>
                      <a:pt x="357245" y="50954"/>
                    </a:lnTo>
                    <a:lnTo>
                      <a:pt x="335999" y="32173"/>
                    </a:lnTo>
                    <a:lnTo>
                      <a:pt x="313893" y="15001"/>
                    </a:lnTo>
                    <a:lnTo>
                      <a:pt x="289056" y="3842"/>
                    </a:lnTo>
                    <a:lnTo>
                      <a:pt x="249222" y="0"/>
                    </a:lnTo>
                    <a:lnTo>
                      <a:pt x="216344" y="8687"/>
                    </a:lnTo>
                    <a:lnTo>
                      <a:pt x="165795" y="53895"/>
                    </a:lnTo>
                    <a:lnTo>
                      <a:pt x="126091" y="119960"/>
                    </a:lnTo>
                    <a:lnTo>
                      <a:pt x="106769" y="154717"/>
                    </a:lnTo>
                    <a:lnTo>
                      <a:pt x="85913" y="187374"/>
                    </a:lnTo>
                    <a:lnTo>
                      <a:pt x="62109" y="215491"/>
                    </a:lnTo>
                    <a:lnTo>
                      <a:pt x="33943" y="236629"/>
                    </a:lnTo>
                    <a:lnTo>
                      <a:pt x="0" y="24835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1" name="object 33"/>
              <p:cNvSpPr/>
              <p:nvPr/>
            </p:nvSpPr>
            <p:spPr>
              <a:xfrm>
                <a:off x="4065346" y="1091111"/>
                <a:ext cx="8255" cy="5080"/>
              </a:xfrm>
              <a:custGeom>
                <a:avLst/>
                <a:gdLst/>
                <a:ahLst/>
                <a:cxnLst/>
                <a:rect l="l" t="t" r="r" b="b"/>
                <a:pathLst>
                  <a:path w="8254" h="5080">
                    <a:moveTo>
                      <a:pt x="7769" y="4466"/>
                    </a:moveTo>
                    <a:lnTo>
                      <a:pt x="5003" y="3350"/>
                    </a:lnTo>
                    <a:lnTo>
                      <a:pt x="2440" y="1820"/>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2" name="object 34"/>
              <p:cNvSpPr/>
              <p:nvPr/>
            </p:nvSpPr>
            <p:spPr>
              <a:xfrm>
                <a:off x="3656395" y="1018686"/>
                <a:ext cx="387350" cy="245745"/>
              </a:xfrm>
              <a:custGeom>
                <a:avLst/>
                <a:gdLst/>
                <a:ahLst/>
                <a:cxnLst/>
                <a:rect l="l" t="t" r="r" b="b"/>
                <a:pathLst>
                  <a:path w="387350" h="245744">
                    <a:moveTo>
                      <a:pt x="387330" y="52845"/>
                    </a:moveTo>
                    <a:lnTo>
                      <a:pt x="371510" y="39696"/>
                    </a:lnTo>
                    <a:lnTo>
                      <a:pt x="355054" y="27782"/>
                    </a:lnTo>
                    <a:lnTo>
                      <a:pt x="337795" y="17633"/>
                    </a:lnTo>
                    <a:lnTo>
                      <a:pt x="319562" y="9781"/>
                    </a:lnTo>
                    <a:lnTo>
                      <a:pt x="315523" y="8372"/>
                    </a:lnTo>
                    <a:lnTo>
                      <a:pt x="307172" y="6093"/>
                    </a:lnTo>
                    <a:lnTo>
                      <a:pt x="275657" y="562"/>
                    </a:lnTo>
                    <a:lnTo>
                      <a:pt x="246781" y="0"/>
                    </a:lnTo>
                    <a:lnTo>
                      <a:pt x="220311" y="3780"/>
                    </a:lnTo>
                    <a:lnTo>
                      <a:pt x="180108" y="18492"/>
                    </a:lnTo>
                    <a:lnTo>
                      <a:pt x="137395" y="49314"/>
                    </a:lnTo>
                    <a:lnTo>
                      <a:pt x="97205" y="99022"/>
                    </a:lnTo>
                    <a:lnTo>
                      <a:pt x="62089" y="158889"/>
                    </a:lnTo>
                    <a:lnTo>
                      <a:pt x="49555" y="182359"/>
                    </a:lnTo>
                    <a:lnTo>
                      <a:pt x="36620" y="205036"/>
                    </a:lnTo>
                    <a:lnTo>
                      <a:pt x="22167" y="225407"/>
                    </a:lnTo>
                    <a:lnTo>
                      <a:pt x="5082" y="241960"/>
                    </a:lnTo>
                    <a:lnTo>
                      <a:pt x="3448" y="243187"/>
                    </a:lnTo>
                    <a:lnTo>
                      <a:pt x="1750" y="244313"/>
                    </a:lnTo>
                    <a:lnTo>
                      <a:pt x="0" y="24531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3" name="object 35"/>
              <p:cNvSpPr/>
              <p:nvPr/>
            </p:nvSpPr>
            <p:spPr>
              <a:xfrm>
                <a:off x="4043717" y="1030544"/>
                <a:ext cx="152400" cy="372745"/>
              </a:xfrm>
              <a:custGeom>
                <a:avLst/>
                <a:gdLst/>
                <a:ahLst/>
                <a:cxnLst/>
                <a:rect l="l" t="t" r="r" b="b"/>
                <a:pathLst>
                  <a:path w="152400" h="372744">
                    <a:moveTo>
                      <a:pt x="0" y="0"/>
                    </a:moveTo>
                    <a:lnTo>
                      <a:pt x="0" y="284815"/>
                    </a:lnTo>
                    <a:lnTo>
                      <a:pt x="152150" y="372453"/>
                    </a:lnTo>
                  </a:path>
                </a:pathLst>
              </a:custGeom>
              <a:ln w="3272">
                <a:solidFill>
                  <a:srgbClr val="151616"/>
                </a:solidFill>
              </a:ln>
            </p:spPr>
            <p:txBody>
              <a:bodyPr wrap="square" lIns="0" tIns="0" rIns="0" bIns="0" rtlCol="0"/>
              <a:lstStyle/>
              <a:p>
                <a:endParaRPr sz="800" dirty="0">
                  <a:latin typeface="Montserrat" panose="00000500000000000000" pitchFamily="2" charset="0"/>
                </a:endParaRPr>
              </a:p>
            </p:txBody>
          </p:sp>
          <p:sp>
            <p:nvSpPr>
              <p:cNvPr id="274" name="object 36"/>
              <p:cNvSpPr/>
              <p:nvPr/>
            </p:nvSpPr>
            <p:spPr>
              <a:xfrm>
                <a:off x="4043717" y="1030544"/>
                <a:ext cx="152400" cy="372745"/>
              </a:xfrm>
              <a:custGeom>
                <a:avLst/>
                <a:gdLst/>
                <a:ahLst/>
                <a:cxnLst/>
                <a:rect l="l" t="t" r="r" b="b"/>
                <a:pathLst>
                  <a:path w="152400" h="372744">
                    <a:moveTo>
                      <a:pt x="152150" y="372453"/>
                    </a:moveTo>
                    <a:lnTo>
                      <a:pt x="152150" y="87626"/>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5" name="object 37"/>
              <p:cNvSpPr/>
              <p:nvPr/>
            </p:nvSpPr>
            <p:spPr>
              <a:xfrm>
                <a:off x="4138821" y="1151040"/>
                <a:ext cx="33020" cy="139700"/>
              </a:xfrm>
              <a:custGeom>
                <a:avLst/>
                <a:gdLst/>
                <a:ahLst/>
                <a:cxnLst/>
                <a:rect l="l" t="t" r="r" b="b"/>
                <a:pathLst>
                  <a:path w="33020" h="139700">
                    <a:moveTo>
                      <a:pt x="0" y="0"/>
                    </a:moveTo>
                    <a:lnTo>
                      <a:pt x="0" y="120491"/>
                    </a:lnTo>
                    <a:lnTo>
                      <a:pt x="32672" y="13931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6" name="object 38"/>
              <p:cNvSpPr/>
              <p:nvPr/>
            </p:nvSpPr>
            <p:spPr>
              <a:xfrm>
                <a:off x="4290986" y="1172941"/>
                <a:ext cx="0" cy="186690"/>
              </a:xfrm>
              <a:custGeom>
                <a:avLst/>
                <a:gdLst/>
                <a:ahLst/>
                <a:cxnLst/>
                <a:rect l="l" t="t" r="r" b="b"/>
                <a:pathLst>
                  <a:path h="186690">
                    <a:moveTo>
                      <a:pt x="0" y="186221"/>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277" name="object 39"/>
              <p:cNvSpPr/>
              <p:nvPr/>
            </p:nvSpPr>
            <p:spPr>
              <a:xfrm>
                <a:off x="4138821" y="986721"/>
                <a:ext cx="97155" cy="55880"/>
              </a:xfrm>
              <a:custGeom>
                <a:avLst/>
                <a:gdLst/>
                <a:ahLst/>
                <a:cxnLst/>
                <a:rect l="l" t="t" r="r" b="b"/>
                <a:pathLst>
                  <a:path w="97154" h="55880">
                    <a:moveTo>
                      <a:pt x="96907" y="55819"/>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278" name="object 40"/>
              <p:cNvSpPr/>
              <p:nvPr/>
            </p:nvSpPr>
            <p:spPr>
              <a:xfrm>
                <a:off x="4043717" y="1271532"/>
                <a:ext cx="95250" cy="44450"/>
              </a:xfrm>
              <a:custGeom>
                <a:avLst/>
                <a:gdLst/>
                <a:ahLst/>
                <a:cxnLst/>
                <a:rect l="l" t="t" r="r" b="b"/>
                <a:pathLst>
                  <a:path w="95250" h="44450">
                    <a:moveTo>
                      <a:pt x="95103" y="0"/>
                    </a:moveTo>
                    <a:lnTo>
                      <a:pt x="0" y="4382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79" name="object 41"/>
              <p:cNvSpPr/>
              <p:nvPr/>
            </p:nvSpPr>
            <p:spPr>
              <a:xfrm>
                <a:off x="4195868" y="1359162"/>
                <a:ext cx="95250" cy="44450"/>
              </a:xfrm>
              <a:custGeom>
                <a:avLst/>
                <a:gdLst/>
                <a:ahLst/>
                <a:cxnLst/>
                <a:rect l="l" t="t" r="r" b="b"/>
                <a:pathLst>
                  <a:path w="95250" h="44450">
                    <a:moveTo>
                      <a:pt x="95118" y="0"/>
                    </a:moveTo>
                    <a:lnTo>
                      <a:pt x="0" y="4383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0" name="object 42"/>
              <p:cNvSpPr/>
              <p:nvPr/>
            </p:nvSpPr>
            <p:spPr>
              <a:xfrm>
                <a:off x="4043717" y="986721"/>
                <a:ext cx="95250" cy="43815"/>
              </a:xfrm>
              <a:custGeom>
                <a:avLst/>
                <a:gdLst/>
                <a:ahLst/>
                <a:cxnLst/>
                <a:rect l="l" t="t" r="r" b="b"/>
                <a:pathLst>
                  <a:path w="95250" h="43815">
                    <a:moveTo>
                      <a:pt x="95103" y="0"/>
                    </a:moveTo>
                    <a:lnTo>
                      <a:pt x="0" y="4382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1" name="object 43"/>
              <p:cNvSpPr/>
              <p:nvPr/>
            </p:nvSpPr>
            <p:spPr>
              <a:xfrm>
                <a:off x="4100780" y="1129128"/>
                <a:ext cx="71120" cy="161290"/>
              </a:xfrm>
              <a:custGeom>
                <a:avLst/>
                <a:gdLst/>
                <a:ahLst/>
                <a:cxnLst/>
                <a:rect l="l" t="t" r="r" b="b"/>
                <a:pathLst>
                  <a:path w="71120" h="161290">
                    <a:moveTo>
                      <a:pt x="0" y="0"/>
                    </a:moveTo>
                    <a:lnTo>
                      <a:pt x="0" y="120491"/>
                    </a:lnTo>
                    <a:lnTo>
                      <a:pt x="70713" y="161225"/>
                    </a:lnTo>
                  </a:path>
                </a:pathLst>
              </a:custGeom>
              <a:ln w="3272">
                <a:solidFill>
                  <a:srgbClr val="151616"/>
                </a:solidFill>
              </a:ln>
            </p:spPr>
            <p:txBody>
              <a:bodyPr wrap="square" lIns="0" tIns="0" rIns="0" bIns="0" rtlCol="0"/>
              <a:lstStyle/>
              <a:p>
                <a:endParaRPr sz="800" dirty="0">
                  <a:latin typeface="Montserrat" panose="00000500000000000000" pitchFamily="2" charset="0"/>
                </a:endParaRPr>
              </a:p>
            </p:txBody>
          </p:sp>
          <p:sp>
            <p:nvSpPr>
              <p:cNvPr id="282" name="object 44"/>
              <p:cNvSpPr/>
              <p:nvPr/>
            </p:nvSpPr>
            <p:spPr>
              <a:xfrm>
                <a:off x="4100780" y="1129128"/>
                <a:ext cx="71120" cy="161290"/>
              </a:xfrm>
              <a:custGeom>
                <a:avLst/>
                <a:gdLst/>
                <a:ahLst/>
                <a:cxnLst/>
                <a:rect l="l" t="t" r="r" b="b"/>
                <a:pathLst>
                  <a:path w="71120" h="161290">
                    <a:moveTo>
                      <a:pt x="70713" y="161225"/>
                    </a:moveTo>
                    <a:lnTo>
                      <a:pt x="70713" y="40730"/>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3" name="object 45"/>
              <p:cNvSpPr/>
              <p:nvPr/>
            </p:nvSpPr>
            <p:spPr>
              <a:xfrm>
                <a:off x="4065409" y="1136153"/>
                <a:ext cx="71120" cy="161290"/>
              </a:xfrm>
              <a:custGeom>
                <a:avLst/>
                <a:gdLst/>
                <a:ahLst/>
                <a:cxnLst/>
                <a:rect l="l" t="t" r="r" b="b"/>
                <a:pathLst>
                  <a:path w="71120" h="161290">
                    <a:moveTo>
                      <a:pt x="0" y="0"/>
                    </a:moveTo>
                    <a:lnTo>
                      <a:pt x="0" y="120494"/>
                    </a:lnTo>
                    <a:lnTo>
                      <a:pt x="70727" y="161214"/>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4" name="object 46"/>
              <p:cNvSpPr/>
              <p:nvPr/>
            </p:nvSpPr>
            <p:spPr>
              <a:xfrm>
                <a:off x="4065409" y="1136153"/>
                <a:ext cx="71120" cy="161290"/>
              </a:xfrm>
              <a:custGeom>
                <a:avLst/>
                <a:gdLst/>
                <a:ahLst/>
                <a:cxnLst/>
                <a:rect l="l" t="t" r="r" b="b"/>
                <a:pathLst>
                  <a:path w="71120" h="161290">
                    <a:moveTo>
                      <a:pt x="70727" y="161214"/>
                    </a:moveTo>
                    <a:lnTo>
                      <a:pt x="70727" y="40717"/>
                    </a:lnTo>
                    <a:lnTo>
                      <a:pt x="0" y="0"/>
                    </a:lnTo>
                  </a:path>
                </a:pathLst>
              </a:custGeom>
              <a:ln w="3272">
                <a:solidFill>
                  <a:srgbClr val="151616"/>
                </a:solidFill>
              </a:ln>
            </p:spPr>
            <p:txBody>
              <a:bodyPr wrap="square" lIns="0" tIns="0" rIns="0" bIns="0" rtlCol="0"/>
              <a:lstStyle/>
              <a:p>
                <a:endParaRPr sz="800" dirty="0">
                  <a:latin typeface="Montserrat" panose="00000500000000000000" pitchFamily="2" charset="0"/>
                </a:endParaRPr>
              </a:p>
            </p:txBody>
          </p:sp>
          <p:sp>
            <p:nvSpPr>
              <p:cNvPr id="285" name="object 47"/>
              <p:cNvSpPr/>
              <p:nvPr/>
            </p:nvSpPr>
            <p:spPr>
              <a:xfrm>
                <a:off x="4065409" y="1249620"/>
                <a:ext cx="35560" cy="7620"/>
              </a:xfrm>
              <a:custGeom>
                <a:avLst/>
                <a:gdLst/>
                <a:ahLst/>
                <a:cxnLst/>
                <a:rect l="l" t="t" r="r" b="b"/>
                <a:pathLst>
                  <a:path w="35560" h="7619">
                    <a:moveTo>
                      <a:pt x="0" y="7027"/>
                    </a:moveTo>
                    <a:lnTo>
                      <a:pt x="3537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6" name="object 48"/>
              <p:cNvSpPr/>
              <p:nvPr/>
            </p:nvSpPr>
            <p:spPr>
              <a:xfrm>
                <a:off x="4136137" y="1290353"/>
                <a:ext cx="35560" cy="7620"/>
              </a:xfrm>
              <a:custGeom>
                <a:avLst/>
                <a:gdLst/>
                <a:ahLst/>
                <a:cxnLst/>
                <a:rect l="l" t="t" r="r" b="b"/>
                <a:pathLst>
                  <a:path w="35560" h="7619">
                    <a:moveTo>
                      <a:pt x="0" y="7014"/>
                    </a:moveTo>
                    <a:lnTo>
                      <a:pt x="35356"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7" name="object 49"/>
              <p:cNvSpPr/>
              <p:nvPr/>
            </p:nvSpPr>
            <p:spPr>
              <a:xfrm>
                <a:off x="4136137" y="1169859"/>
                <a:ext cx="35560" cy="7620"/>
              </a:xfrm>
              <a:custGeom>
                <a:avLst/>
                <a:gdLst/>
                <a:ahLst/>
                <a:cxnLst/>
                <a:rect l="l" t="t" r="r" b="b"/>
                <a:pathLst>
                  <a:path w="35560" h="7619">
                    <a:moveTo>
                      <a:pt x="0" y="7011"/>
                    </a:moveTo>
                    <a:lnTo>
                      <a:pt x="35356"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8" name="object 50"/>
              <p:cNvSpPr/>
              <p:nvPr/>
            </p:nvSpPr>
            <p:spPr>
              <a:xfrm>
                <a:off x="4065409" y="1129128"/>
                <a:ext cx="35560" cy="7620"/>
              </a:xfrm>
              <a:custGeom>
                <a:avLst/>
                <a:gdLst/>
                <a:ahLst/>
                <a:cxnLst/>
                <a:rect l="l" t="t" r="r" b="b"/>
                <a:pathLst>
                  <a:path w="35560" h="7619">
                    <a:moveTo>
                      <a:pt x="0" y="7024"/>
                    </a:moveTo>
                    <a:lnTo>
                      <a:pt x="3537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89" name="object 51"/>
              <p:cNvSpPr/>
              <p:nvPr/>
            </p:nvSpPr>
            <p:spPr>
              <a:xfrm>
                <a:off x="4290986" y="1107212"/>
                <a:ext cx="0" cy="31750"/>
              </a:xfrm>
              <a:custGeom>
                <a:avLst/>
                <a:gdLst/>
                <a:ahLst/>
                <a:cxnLst/>
                <a:rect l="l" t="t" r="r" b="b"/>
                <a:pathLst>
                  <a:path h="31750">
                    <a:moveTo>
                      <a:pt x="0" y="31632"/>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290" name="object 52"/>
              <p:cNvSpPr/>
              <p:nvPr/>
            </p:nvSpPr>
            <p:spPr>
              <a:xfrm>
                <a:off x="4195868" y="1118171"/>
                <a:ext cx="266700" cy="153670"/>
              </a:xfrm>
              <a:custGeom>
                <a:avLst/>
                <a:gdLst/>
                <a:ahLst/>
                <a:cxnLst/>
                <a:rect l="l" t="t" r="r" b="b"/>
                <a:pathLst>
                  <a:path w="266700" h="153669">
                    <a:moveTo>
                      <a:pt x="0" y="0"/>
                    </a:moveTo>
                    <a:lnTo>
                      <a:pt x="266294" y="15336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291" name="object 53"/>
              <p:cNvSpPr/>
              <p:nvPr/>
            </p:nvSpPr>
            <p:spPr>
              <a:xfrm>
                <a:off x="4195868" y="1052447"/>
                <a:ext cx="0" cy="66040"/>
              </a:xfrm>
              <a:custGeom>
                <a:avLst/>
                <a:gdLst/>
                <a:ahLst/>
                <a:cxnLst/>
                <a:rect l="l" t="t" r="r" b="b"/>
                <a:pathLst>
                  <a:path h="66040">
                    <a:moveTo>
                      <a:pt x="0" y="65724"/>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292" name="object 54"/>
              <p:cNvSpPr/>
              <p:nvPr/>
            </p:nvSpPr>
            <p:spPr>
              <a:xfrm>
                <a:off x="4462163" y="1205807"/>
                <a:ext cx="0" cy="66040"/>
              </a:xfrm>
              <a:custGeom>
                <a:avLst/>
                <a:gdLst/>
                <a:ahLst/>
                <a:cxnLst/>
                <a:rect l="l" t="t" r="r" b="b"/>
                <a:pathLst>
                  <a:path h="66040">
                    <a:moveTo>
                      <a:pt x="0" y="65724"/>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293" name="object 55"/>
              <p:cNvSpPr/>
              <p:nvPr/>
            </p:nvSpPr>
            <p:spPr>
              <a:xfrm>
                <a:off x="4368339" y="1151774"/>
                <a:ext cx="0" cy="31750"/>
              </a:xfrm>
              <a:custGeom>
                <a:avLst/>
                <a:gdLst/>
                <a:ahLst/>
                <a:cxnLst/>
                <a:rect l="l" t="t" r="r" b="b"/>
                <a:pathLst>
                  <a:path h="31750">
                    <a:moveTo>
                      <a:pt x="0" y="0"/>
                    </a:moveTo>
                    <a:lnTo>
                      <a:pt x="0" y="31618"/>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294" name="object 56"/>
              <p:cNvSpPr/>
              <p:nvPr/>
            </p:nvSpPr>
            <p:spPr>
              <a:xfrm>
                <a:off x="4368339" y="1151774"/>
                <a:ext cx="93980" cy="54610"/>
              </a:xfrm>
              <a:custGeom>
                <a:avLst/>
                <a:gdLst/>
                <a:ahLst/>
                <a:cxnLst/>
                <a:rect l="l" t="t" r="r" b="b"/>
                <a:pathLst>
                  <a:path w="93979" h="54609">
                    <a:moveTo>
                      <a:pt x="93823" y="54033"/>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295" name="object 57"/>
              <p:cNvSpPr/>
              <p:nvPr/>
            </p:nvSpPr>
            <p:spPr>
              <a:xfrm>
                <a:off x="4195868" y="1052447"/>
                <a:ext cx="95250" cy="55244"/>
              </a:xfrm>
              <a:custGeom>
                <a:avLst/>
                <a:gdLst/>
                <a:ahLst/>
                <a:cxnLst/>
                <a:rect l="l" t="t" r="r" b="b"/>
                <a:pathLst>
                  <a:path w="95250" h="55244">
                    <a:moveTo>
                      <a:pt x="95118" y="54765"/>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296" name="object 58"/>
              <p:cNvSpPr/>
              <p:nvPr/>
            </p:nvSpPr>
            <p:spPr>
              <a:xfrm>
                <a:off x="4290986" y="1138845"/>
                <a:ext cx="77470" cy="45085"/>
              </a:xfrm>
              <a:custGeom>
                <a:avLst/>
                <a:gdLst/>
                <a:ahLst/>
                <a:cxnLst/>
                <a:rect l="l" t="t" r="r" b="b"/>
                <a:pathLst>
                  <a:path w="77470" h="45084">
                    <a:moveTo>
                      <a:pt x="77352" y="44547"/>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97" name="object 59"/>
              <p:cNvSpPr/>
              <p:nvPr/>
            </p:nvSpPr>
            <p:spPr>
              <a:xfrm>
                <a:off x="4235728" y="1035425"/>
                <a:ext cx="0" cy="7620"/>
              </a:xfrm>
              <a:custGeom>
                <a:avLst/>
                <a:gdLst/>
                <a:ahLst/>
                <a:cxnLst/>
                <a:rect l="l" t="t" r="r" b="b"/>
                <a:pathLst>
                  <a:path h="7619">
                    <a:moveTo>
                      <a:pt x="-1161" y="3557"/>
                    </a:moveTo>
                    <a:lnTo>
                      <a:pt x="1161" y="3557"/>
                    </a:lnTo>
                  </a:path>
                </a:pathLst>
              </a:custGeom>
              <a:ln w="7115">
                <a:solidFill>
                  <a:srgbClr val="151616"/>
                </a:solidFill>
              </a:ln>
            </p:spPr>
            <p:txBody>
              <a:bodyPr wrap="square" lIns="0" tIns="0" rIns="0" bIns="0" rtlCol="0"/>
              <a:lstStyle/>
              <a:p>
                <a:endParaRPr sz="800" dirty="0">
                  <a:latin typeface="Montserrat" panose="00000500000000000000" pitchFamily="2" charset="0"/>
                </a:endParaRPr>
              </a:p>
            </p:txBody>
          </p:sp>
          <p:sp>
            <p:nvSpPr>
              <p:cNvPr id="298" name="object 60"/>
              <p:cNvSpPr/>
              <p:nvPr/>
            </p:nvSpPr>
            <p:spPr>
              <a:xfrm>
                <a:off x="4195868" y="1035425"/>
                <a:ext cx="40005" cy="17145"/>
              </a:xfrm>
              <a:custGeom>
                <a:avLst/>
                <a:gdLst/>
                <a:ahLst/>
                <a:cxnLst/>
                <a:rect l="l" t="t" r="r" b="b"/>
                <a:pathLst>
                  <a:path w="40004" h="17144">
                    <a:moveTo>
                      <a:pt x="39860" y="0"/>
                    </a:moveTo>
                    <a:lnTo>
                      <a:pt x="0" y="1702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299" name="object 61"/>
              <p:cNvSpPr/>
              <p:nvPr/>
            </p:nvSpPr>
            <p:spPr>
              <a:xfrm>
                <a:off x="4368339" y="1134731"/>
                <a:ext cx="40005" cy="17145"/>
              </a:xfrm>
              <a:custGeom>
                <a:avLst/>
                <a:gdLst/>
                <a:ahLst/>
                <a:cxnLst/>
                <a:rect l="l" t="t" r="r" b="b"/>
                <a:pathLst>
                  <a:path w="40004" h="17144">
                    <a:moveTo>
                      <a:pt x="39848" y="0"/>
                    </a:moveTo>
                    <a:lnTo>
                      <a:pt x="0" y="1704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00" name="object 62"/>
              <p:cNvSpPr/>
              <p:nvPr/>
            </p:nvSpPr>
            <p:spPr>
              <a:xfrm>
                <a:off x="4462163" y="1254489"/>
                <a:ext cx="40005" cy="17145"/>
              </a:xfrm>
              <a:custGeom>
                <a:avLst/>
                <a:gdLst/>
                <a:ahLst/>
                <a:cxnLst/>
                <a:rect l="l" t="t" r="r" b="b"/>
                <a:pathLst>
                  <a:path w="40004" h="17144">
                    <a:moveTo>
                      <a:pt x="39845" y="0"/>
                    </a:moveTo>
                    <a:lnTo>
                      <a:pt x="0" y="1704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01" name="object 63"/>
              <p:cNvSpPr/>
              <p:nvPr/>
            </p:nvSpPr>
            <p:spPr>
              <a:xfrm>
                <a:off x="4351313" y="1084508"/>
                <a:ext cx="0" cy="31750"/>
              </a:xfrm>
              <a:custGeom>
                <a:avLst/>
                <a:gdLst/>
                <a:ahLst/>
                <a:cxnLst/>
                <a:rect l="l" t="t" r="r" b="b"/>
                <a:pathLst>
                  <a:path h="31750">
                    <a:moveTo>
                      <a:pt x="0" y="31597"/>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02" name="object 64"/>
              <p:cNvSpPr/>
              <p:nvPr/>
            </p:nvSpPr>
            <p:spPr>
              <a:xfrm>
                <a:off x="4522499" y="1183092"/>
                <a:ext cx="0" cy="66040"/>
              </a:xfrm>
              <a:custGeom>
                <a:avLst/>
                <a:gdLst/>
                <a:ahLst/>
                <a:cxnLst/>
                <a:rect l="l" t="t" r="r" b="b"/>
                <a:pathLst>
                  <a:path h="66040">
                    <a:moveTo>
                      <a:pt x="0" y="65725"/>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03" name="object 65"/>
              <p:cNvSpPr/>
              <p:nvPr/>
            </p:nvSpPr>
            <p:spPr>
              <a:xfrm>
                <a:off x="4428676" y="1129072"/>
                <a:ext cx="93980" cy="54610"/>
              </a:xfrm>
              <a:custGeom>
                <a:avLst/>
                <a:gdLst/>
                <a:ahLst/>
                <a:cxnLst/>
                <a:rect l="l" t="t" r="r" b="b"/>
                <a:pathLst>
                  <a:path w="93979" h="54609">
                    <a:moveTo>
                      <a:pt x="93823" y="54019"/>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04" name="object 66"/>
              <p:cNvSpPr/>
              <p:nvPr/>
            </p:nvSpPr>
            <p:spPr>
              <a:xfrm>
                <a:off x="4256214" y="1029737"/>
                <a:ext cx="95250" cy="55244"/>
              </a:xfrm>
              <a:custGeom>
                <a:avLst/>
                <a:gdLst/>
                <a:ahLst/>
                <a:cxnLst/>
                <a:rect l="l" t="t" r="r" b="b"/>
                <a:pathLst>
                  <a:path w="95250" h="55244">
                    <a:moveTo>
                      <a:pt x="95099" y="54771"/>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05" name="object 67"/>
              <p:cNvSpPr/>
              <p:nvPr/>
            </p:nvSpPr>
            <p:spPr>
              <a:xfrm>
                <a:off x="4351313" y="1116106"/>
                <a:ext cx="43180" cy="24765"/>
              </a:xfrm>
              <a:custGeom>
                <a:avLst/>
                <a:gdLst/>
                <a:ahLst/>
                <a:cxnLst/>
                <a:rect l="l" t="t" r="r" b="b"/>
                <a:pathLst>
                  <a:path w="43179" h="24765">
                    <a:moveTo>
                      <a:pt x="42801" y="24648"/>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06" name="object 68"/>
              <p:cNvSpPr/>
              <p:nvPr/>
            </p:nvSpPr>
            <p:spPr>
              <a:xfrm>
                <a:off x="4311475" y="1116106"/>
                <a:ext cx="40005" cy="17145"/>
              </a:xfrm>
              <a:custGeom>
                <a:avLst/>
                <a:gdLst/>
                <a:ahLst/>
                <a:cxnLst/>
                <a:rect l="l" t="t" r="r" b="b"/>
                <a:pathLst>
                  <a:path w="40004" h="17144">
                    <a:moveTo>
                      <a:pt x="39837" y="0"/>
                    </a:moveTo>
                    <a:lnTo>
                      <a:pt x="0" y="17042"/>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07" name="object 69"/>
              <p:cNvSpPr/>
              <p:nvPr/>
            </p:nvSpPr>
            <p:spPr>
              <a:xfrm>
                <a:off x="4311475" y="1084508"/>
                <a:ext cx="40005" cy="17145"/>
              </a:xfrm>
              <a:custGeom>
                <a:avLst/>
                <a:gdLst/>
                <a:ahLst/>
                <a:cxnLst/>
                <a:rect l="l" t="t" r="r" b="b"/>
                <a:pathLst>
                  <a:path w="40004" h="17144">
                    <a:moveTo>
                      <a:pt x="39837" y="0"/>
                    </a:moveTo>
                    <a:lnTo>
                      <a:pt x="0" y="17032"/>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08" name="object 70"/>
              <p:cNvSpPr/>
              <p:nvPr/>
            </p:nvSpPr>
            <p:spPr>
              <a:xfrm>
                <a:off x="4216377" y="1029737"/>
                <a:ext cx="40005" cy="17145"/>
              </a:xfrm>
              <a:custGeom>
                <a:avLst/>
                <a:gdLst/>
                <a:ahLst/>
                <a:cxnLst/>
                <a:rect l="l" t="t" r="r" b="b"/>
                <a:pathLst>
                  <a:path w="40004" h="17144">
                    <a:moveTo>
                      <a:pt x="39836" y="0"/>
                    </a:moveTo>
                    <a:lnTo>
                      <a:pt x="0" y="17021"/>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09" name="object 71"/>
              <p:cNvSpPr/>
              <p:nvPr/>
            </p:nvSpPr>
            <p:spPr>
              <a:xfrm>
                <a:off x="4482654" y="1183092"/>
                <a:ext cx="40005" cy="17145"/>
              </a:xfrm>
              <a:custGeom>
                <a:avLst/>
                <a:gdLst/>
                <a:ahLst/>
                <a:cxnLst/>
                <a:rect l="l" t="t" r="r" b="b"/>
                <a:pathLst>
                  <a:path w="40004" h="17144">
                    <a:moveTo>
                      <a:pt x="39845" y="0"/>
                    </a:moveTo>
                    <a:lnTo>
                      <a:pt x="0" y="17042"/>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10" name="object 72"/>
              <p:cNvSpPr/>
              <p:nvPr/>
            </p:nvSpPr>
            <p:spPr>
              <a:xfrm>
                <a:off x="4388852" y="1129072"/>
                <a:ext cx="40005" cy="17145"/>
              </a:xfrm>
              <a:custGeom>
                <a:avLst/>
                <a:gdLst/>
                <a:ahLst/>
                <a:cxnLst/>
                <a:rect l="l" t="t" r="r" b="b"/>
                <a:pathLst>
                  <a:path w="40004" h="17144">
                    <a:moveTo>
                      <a:pt x="39823" y="0"/>
                    </a:moveTo>
                    <a:lnTo>
                      <a:pt x="0" y="17029"/>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11" name="object 73"/>
              <p:cNvSpPr/>
              <p:nvPr/>
            </p:nvSpPr>
            <p:spPr>
              <a:xfrm>
                <a:off x="4482654" y="1248817"/>
                <a:ext cx="40005" cy="17145"/>
              </a:xfrm>
              <a:custGeom>
                <a:avLst/>
                <a:gdLst/>
                <a:ahLst/>
                <a:cxnLst/>
                <a:rect l="l" t="t" r="r" b="b"/>
                <a:pathLst>
                  <a:path w="40004" h="17144">
                    <a:moveTo>
                      <a:pt x="39845" y="0"/>
                    </a:moveTo>
                    <a:lnTo>
                      <a:pt x="0" y="17042"/>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12" name="object 74"/>
              <p:cNvSpPr/>
              <p:nvPr/>
            </p:nvSpPr>
            <p:spPr>
              <a:xfrm>
                <a:off x="4502008" y="1248817"/>
                <a:ext cx="20955" cy="5715"/>
              </a:xfrm>
              <a:custGeom>
                <a:avLst/>
                <a:gdLst/>
                <a:ahLst/>
                <a:cxnLst/>
                <a:rect l="l" t="t" r="r" b="b"/>
                <a:pathLst>
                  <a:path w="20954" h="5715">
                    <a:moveTo>
                      <a:pt x="20491" y="0"/>
                    </a:moveTo>
                    <a:lnTo>
                      <a:pt x="0" y="567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3" name="object 75"/>
              <p:cNvSpPr/>
              <p:nvPr/>
            </p:nvSpPr>
            <p:spPr>
              <a:xfrm>
                <a:off x="4462163" y="1265860"/>
                <a:ext cx="20955" cy="5715"/>
              </a:xfrm>
              <a:custGeom>
                <a:avLst/>
                <a:gdLst/>
                <a:ahLst/>
                <a:cxnLst/>
                <a:rect l="l" t="t" r="r" b="b"/>
                <a:pathLst>
                  <a:path w="20954" h="5715">
                    <a:moveTo>
                      <a:pt x="20491" y="0"/>
                    </a:moveTo>
                    <a:lnTo>
                      <a:pt x="0" y="567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4" name="object 76"/>
              <p:cNvSpPr/>
              <p:nvPr/>
            </p:nvSpPr>
            <p:spPr>
              <a:xfrm>
                <a:off x="4408187" y="1129072"/>
                <a:ext cx="20955" cy="5715"/>
              </a:xfrm>
              <a:custGeom>
                <a:avLst/>
                <a:gdLst/>
                <a:ahLst/>
                <a:cxnLst/>
                <a:rect l="l" t="t" r="r" b="b"/>
                <a:pathLst>
                  <a:path w="20954" h="5715">
                    <a:moveTo>
                      <a:pt x="20488" y="0"/>
                    </a:moveTo>
                    <a:lnTo>
                      <a:pt x="0" y="565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5" name="object 77"/>
              <p:cNvSpPr/>
              <p:nvPr/>
            </p:nvSpPr>
            <p:spPr>
              <a:xfrm>
                <a:off x="4368339" y="1146102"/>
                <a:ext cx="20955" cy="5715"/>
              </a:xfrm>
              <a:custGeom>
                <a:avLst/>
                <a:gdLst/>
                <a:ahLst/>
                <a:cxnLst/>
                <a:rect l="l" t="t" r="r" b="b"/>
                <a:pathLst>
                  <a:path w="20954" h="5715">
                    <a:moveTo>
                      <a:pt x="20512" y="0"/>
                    </a:moveTo>
                    <a:lnTo>
                      <a:pt x="0" y="567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6" name="object 78"/>
              <p:cNvSpPr/>
              <p:nvPr/>
            </p:nvSpPr>
            <p:spPr>
              <a:xfrm>
                <a:off x="4235728" y="1029737"/>
                <a:ext cx="20955" cy="5715"/>
              </a:xfrm>
              <a:custGeom>
                <a:avLst/>
                <a:gdLst/>
                <a:ahLst/>
                <a:cxnLst/>
                <a:rect l="l" t="t" r="r" b="b"/>
                <a:pathLst>
                  <a:path w="20954" h="5715">
                    <a:moveTo>
                      <a:pt x="20485" y="0"/>
                    </a:moveTo>
                    <a:lnTo>
                      <a:pt x="0" y="568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7" name="object 79"/>
              <p:cNvSpPr/>
              <p:nvPr/>
            </p:nvSpPr>
            <p:spPr>
              <a:xfrm>
                <a:off x="4195868" y="1046758"/>
                <a:ext cx="20955" cy="5715"/>
              </a:xfrm>
              <a:custGeom>
                <a:avLst/>
                <a:gdLst/>
                <a:ahLst/>
                <a:cxnLst/>
                <a:rect l="l" t="t" r="r" b="b"/>
                <a:pathLst>
                  <a:path w="20954" h="5715">
                    <a:moveTo>
                      <a:pt x="20509" y="0"/>
                    </a:moveTo>
                    <a:lnTo>
                      <a:pt x="0" y="568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8" name="object 80"/>
              <p:cNvSpPr/>
              <p:nvPr/>
            </p:nvSpPr>
            <p:spPr>
              <a:xfrm>
                <a:off x="4290986" y="1101541"/>
                <a:ext cx="20955" cy="5715"/>
              </a:xfrm>
              <a:custGeom>
                <a:avLst/>
                <a:gdLst/>
                <a:ahLst/>
                <a:cxnLst/>
                <a:rect l="l" t="t" r="r" b="b"/>
                <a:pathLst>
                  <a:path w="20954" h="5715">
                    <a:moveTo>
                      <a:pt x="20488" y="0"/>
                    </a:moveTo>
                    <a:lnTo>
                      <a:pt x="0" y="567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19" name="object 81"/>
              <p:cNvSpPr/>
              <p:nvPr/>
            </p:nvSpPr>
            <p:spPr>
              <a:xfrm>
                <a:off x="4290986" y="1133149"/>
                <a:ext cx="20955" cy="5715"/>
              </a:xfrm>
              <a:custGeom>
                <a:avLst/>
                <a:gdLst/>
                <a:ahLst/>
                <a:cxnLst/>
                <a:rect l="l" t="t" r="r" b="b"/>
                <a:pathLst>
                  <a:path w="20954" h="5715">
                    <a:moveTo>
                      <a:pt x="20488" y="0"/>
                    </a:moveTo>
                    <a:lnTo>
                      <a:pt x="0" y="569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0" name="object 82"/>
              <p:cNvSpPr/>
              <p:nvPr/>
            </p:nvSpPr>
            <p:spPr>
              <a:xfrm>
                <a:off x="4461276" y="1113726"/>
                <a:ext cx="65405" cy="94615"/>
              </a:xfrm>
              <a:custGeom>
                <a:avLst/>
                <a:gdLst/>
                <a:ahLst/>
                <a:cxnLst/>
                <a:rect l="l" t="t" r="r" b="b"/>
                <a:pathLst>
                  <a:path w="65404" h="94615">
                    <a:moveTo>
                      <a:pt x="661" y="93389"/>
                    </a:moveTo>
                    <a:lnTo>
                      <a:pt x="3372" y="6052"/>
                    </a:lnTo>
                    <a:lnTo>
                      <a:pt x="65340" y="0"/>
                    </a:lnTo>
                    <a:lnTo>
                      <a:pt x="60627" y="71230"/>
                    </a:lnTo>
                    <a:lnTo>
                      <a:pt x="0" y="94067"/>
                    </a:lnTo>
                  </a:path>
                </a:pathLst>
              </a:custGeom>
              <a:ln w="3271">
                <a:solidFill>
                  <a:srgbClr val="151616"/>
                </a:solidFill>
              </a:ln>
            </p:spPr>
            <p:txBody>
              <a:bodyPr wrap="square" lIns="0" tIns="0" rIns="0" bIns="0" rtlCol="0"/>
              <a:lstStyle/>
              <a:p>
                <a:endParaRPr sz="800" dirty="0">
                  <a:latin typeface="Montserrat" panose="00000500000000000000" pitchFamily="2" charset="0"/>
                </a:endParaRPr>
              </a:p>
            </p:txBody>
          </p:sp>
          <p:sp>
            <p:nvSpPr>
              <p:cNvPr id="321" name="object 83"/>
              <p:cNvSpPr/>
              <p:nvPr/>
            </p:nvSpPr>
            <p:spPr>
              <a:xfrm>
                <a:off x="4468690" y="1117757"/>
                <a:ext cx="65405" cy="94615"/>
              </a:xfrm>
              <a:custGeom>
                <a:avLst/>
                <a:gdLst/>
                <a:ahLst/>
                <a:cxnLst/>
                <a:rect l="l" t="t" r="r" b="b"/>
                <a:pathLst>
                  <a:path w="65404" h="94615">
                    <a:moveTo>
                      <a:pt x="671" y="93402"/>
                    </a:moveTo>
                    <a:lnTo>
                      <a:pt x="3358" y="6042"/>
                    </a:lnTo>
                    <a:lnTo>
                      <a:pt x="65329" y="0"/>
                    </a:lnTo>
                    <a:lnTo>
                      <a:pt x="60610" y="71220"/>
                    </a:lnTo>
                    <a:lnTo>
                      <a:pt x="0" y="9407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2" name="object 84"/>
              <p:cNvSpPr/>
              <p:nvPr/>
            </p:nvSpPr>
            <p:spPr>
              <a:xfrm>
                <a:off x="4461938" y="1207116"/>
                <a:ext cx="7620" cy="4445"/>
              </a:xfrm>
              <a:custGeom>
                <a:avLst/>
                <a:gdLst/>
                <a:ahLst/>
                <a:cxnLst/>
                <a:rect l="l" t="t" r="r" b="b"/>
                <a:pathLst>
                  <a:path w="7620" h="4444">
                    <a:moveTo>
                      <a:pt x="7423" y="4043"/>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3" name="object 85"/>
              <p:cNvSpPr/>
              <p:nvPr/>
            </p:nvSpPr>
            <p:spPr>
              <a:xfrm>
                <a:off x="4464649" y="1119778"/>
                <a:ext cx="7620" cy="4445"/>
              </a:xfrm>
              <a:custGeom>
                <a:avLst/>
                <a:gdLst/>
                <a:ahLst/>
                <a:cxnLst/>
                <a:rect l="l" t="t" r="r" b="b"/>
                <a:pathLst>
                  <a:path w="7620" h="4444">
                    <a:moveTo>
                      <a:pt x="7399" y="4020"/>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4" name="object 86"/>
              <p:cNvSpPr/>
              <p:nvPr/>
            </p:nvSpPr>
            <p:spPr>
              <a:xfrm>
                <a:off x="4526617" y="1113726"/>
                <a:ext cx="7620" cy="4445"/>
              </a:xfrm>
              <a:custGeom>
                <a:avLst/>
                <a:gdLst/>
                <a:ahLst/>
                <a:cxnLst/>
                <a:rect l="l" t="t" r="r" b="b"/>
                <a:pathLst>
                  <a:path w="7620" h="4444">
                    <a:moveTo>
                      <a:pt x="7402" y="4030"/>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5" name="object 87"/>
              <p:cNvSpPr/>
              <p:nvPr/>
            </p:nvSpPr>
            <p:spPr>
              <a:xfrm>
                <a:off x="4521904" y="1184957"/>
                <a:ext cx="7620" cy="4445"/>
              </a:xfrm>
              <a:custGeom>
                <a:avLst/>
                <a:gdLst/>
                <a:ahLst/>
                <a:cxnLst/>
                <a:rect l="l" t="t" r="r" b="b"/>
                <a:pathLst>
                  <a:path w="7620" h="4444">
                    <a:moveTo>
                      <a:pt x="7396" y="4020"/>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6" name="object 88"/>
              <p:cNvSpPr/>
              <p:nvPr/>
            </p:nvSpPr>
            <p:spPr>
              <a:xfrm>
                <a:off x="4461276" y="1207793"/>
                <a:ext cx="7620" cy="4445"/>
              </a:xfrm>
              <a:custGeom>
                <a:avLst/>
                <a:gdLst/>
                <a:ahLst/>
                <a:cxnLst/>
                <a:rect l="l" t="t" r="r" b="b"/>
                <a:pathLst>
                  <a:path w="7620" h="4444">
                    <a:moveTo>
                      <a:pt x="7413" y="4036"/>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7" name="object 89"/>
              <p:cNvSpPr/>
              <p:nvPr/>
            </p:nvSpPr>
            <p:spPr>
              <a:xfrm>
                <a:off x="4485473" y="1129339"/>
                <a:ext cx="33655" cy="27940"/>
              </a:xfrm>
              <a:custGeom>
                <a:avLst/>
                <a:gdLst/>
                <a:ahLst/>
                <a:cxnLst/>
                <a:rect l="l" t="t" r="r" b="b"/>
                <a:pathLst>
                  <a:path w="33654" h="27940">
                    <a:moveTo>
                      <a:pt x="996" y="2678"/>
                    </a:moveTo>
                    <a:lnTo>
                      <a:pt x="6601" y="2547"/>
                    </a:lnTo>
                    <a:lnTo>
                      <a:pt x="17776" y="1594"/>
                    </a:lnTo>
                    <a:lnTo>
                      <a:pt x="28728" y="514"/>
                    </a:lnTo>
                    <a:lnTo>
                      <a:pt x="33667" y="0"/>
                    </a:lnTo>
                    <a:lnTo>
                      <a:pt x="32648" y="26870"/>
                    </a:lnTo>
                    <a:lnTo>
                      <a:pt x="0" y="27896"/>
                    </a:lnTo>
                    <a:lnTo>
                      <a:pt x="1052" y="2615"/>
                    </a:lnTo>
                  </a:path>
                </a:pathLst>
              </a:custGeom>
              <a:ln w="3269">
                <a:solidFill>
                  <a:srgbClr val="151616"/>
                </a:solidFill>
              </a:ln>
            </p:spPr>
            <p:txBody>
              <a:bodyPr wrap="square" lIns="0" tIns="0" rIns="0" bIns="0" rtlCol="0"/>
              <a:lstStyle/>
              <a:p>
                <a:endParaRPr sz="800" dirty="0">
                  <a:latin typeface="Montserrat" panose="00000500000000000000" pitchFamily="2" charset="0"/>
                </a:endParaRPr>
              </a:p>
            </p:txBody>
          </p:sp>
          <p:sp>
            <p:nvSpPr>
              <p:cNvPr id="328" name="object 90"/>
              <p:cNvSpPr/>
              <p:nvPr/>
            </p:nvSpPr>
            <p:spPr>
              <a:xfrm>
                <a:off x="4485573" y="1130099"/>
                <a:ext cx="26670" cy="25400"/>
              </a:xfrm>
              <a:custGeom>
                <a:avLst/>
                <a:gdLst/>
                <a:ahLst/>
                <a:cxnLst/>
                <a:rect l="l" t="t" r="r" b="b"/>
                <a:pathLst>
                  <a:path w="26670" h="25400">
                    <a:moveTo>
                      <a:pt x="26219" y="0"/>
                    </a:moveTo>
                    <a:lnTo>
                      <a:pt x="26219" y="2524"/>
                    </a:lnTo>
                    <a:lnTo>
                      <a:pt x="25294" y="24044"/>
                    </a:lnTo>
                    <a:lnTo>
                      <a:pt x="5686" y="24671"/>
                    </a:lnTo>
                    <a:lnTo>
                      <a:pt x="0" y="2483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29" name="object 91"/>
              <p:cNvSpPr/>
              <p:nvPr/>
            </p:nvSpPr>
            <p:spPr>
              <a:xfrm>
                <a:off x="4510868" y="1154132"/>
                <a:ext cx="7620" cy="2540"/>
              </a:xfrm>
              <a:custGeom>
                <a:avLst/>
                <a:gdLst/>
                <a:ahLst/>
                <a:cxnLst/>
                <a:rect l="l" t="t" r="r" b="b"/>
                <a:pathLst>
                  <a:path w="7620" h="2540">
                    <a:moveTo>
                      <a:pt x="0" y="0"/>
                    </a:moveTo>
                    <a:lnTo>
                      <a:pt x="7254" y="2076"/>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0" name="object 92"/>
              <p:cNvSpPr/>
              <p:nvPr/>
            </p:nvSpPr>
            <p:spPr>
              <a:xfrm>
                <a:off x="4195868" y="1052447"/>
                <a:ext cx="95250" cy="55244"/>
              </a:xfrm>
              <a:custGeom>
                <a:avLst/>
                <a:gdLst/>
                <a:ahLst/>
                <a:cxnLst/>
                <a:rect l="l" t="t" r="r" b="b"/>
                <a:pathLst>
                  <a:path w="95250" h="55244">
                    <a:moveTo>
                      <a:pt x="95118" y="54765"/>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31" name="object 93"/>
              <p:cNvSpPr/>
              <p:nvPr/>
            </p:nvSpPr>
            <p:spPr>
              <a:xfrm>
                <a:off x="4218654" y="1045622"/>
                <a:ext cx="95250" cy="55244"/>
              </a:xfrm>
              <a:custGeom>
                <a:avLst/>
                <a:gdLst/>
                <a:ahLst/>
                <a:cxnLst/>
                <a:rect l="l" t="t" r="r" b="b"/>
                <a:pathLst>
                  <a:path w="95250" h="55244">
                    <a:moveTo>
                      <a:pt x="95108" y="54781"/>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2" name="object 94"/>
              <p:cNvSpPr/>
              <p:nvPr/>
            </p:nvSpPr>
            <p:spPr>
              <a:xfrm>
                <a:off x="4290986" y="1100403"/>
                <a:ext cx="22860" cy="6985"/>
              </a:xfrm>
              <a:custGeom>
                <a:avLst/>
                <a:gdLst/>
                <a:ahLst/>
                <a:cxnLst/>
                <a:rect l="l" t="t" r="r" b="b"/>
                <a:pathLst>
                  <a:path w="22860" h="6984">
                    <a:moveTo>
                      <a:pt x="22776" y="0"/>
                    </a:moveTo>
                    <a:lnTo>
                      <a:pt x="0" y="680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3" name="object 95"/>
              <p:cNvSpPr/>
              <p:nvPr/>
            </p:nvSpPr>
            <p:spPr>
              <a:xfrm>
                <a:off x="4195868" y="1045622"/>
                <a:ext cx="22860" cy="6985"/>
              </a:xfrm>
              <a:custGeom>
                <a:avLst/>
                <a:gdLst/>
                <a:ahLst/>
                <a:cxnLst/>
                <a:rect l="l" t="t" r="r" b="b"/>
                <a:pathLst>
                  <a:path w="22860" h="6984">
                    <a:moveTo>
                      <a:pt x="22786" y="0"/>
                    </a:moveTo>
                    <a:lnTo>
                      <a:pt x="0" y="6824"/>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4" name="object 96"/>
              <p:cNvSpPr/>
              <p:nvPr/>
            </p:nvSpPr>
            <p:spPr>
              <a:xfrm>
                <a:off x="4238706" y="1038475"/>
                <a:ext cx="95250" cy="55244"/>
              </a:xfrm>
              <a:custGeom>
                <a:avLst/>
                <a:gdLst/>
                <a:ahLst/>
                <a:cxnLst/>
                <a:rect l="l" t="t" r="r" b="b"/>
                <a:pathLst>
                  <a:path w="95250" h="55244">
                    <a:moveTo>
                      <a:pt x="95109" y="54768"/>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5" name="object 97"/>
              <p:cNvSpPr/>
              <p:nvPr/>
            </p:nvSpPr>
            <p:spPr>
              <a:xfrm>
                <a:off x="4333816" y="1084508"/>
                <a:ext cx="17780" cy="8890"/>
              </a:xfrm>
              <a:custGeom>
                <a:avLst/>
                <a:gdLst/>
                <a:ahLst/>
                <a:cxnLst/>
                <a:rect l="l" t="t" r="r" b="b"/>
                <a:pathLst>
                  <a:path w="17779" h="8890">
                    <a:moveTo>
                      <a:pt x="0" y="8735"/>
                    </a:moveTo>
                    <a:lnTo>
                      <a:pt x="17497"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6" name="object 98"/>
              <p:cNvSpPr/>
              <p:nvPr/>
            </p:nvSpPr>
            <p:spPr>
              <a:xfrm>
                <a:off x="4238706" y="1029737"/>
                <a:ext cx="17780" cy="8890"/>
              </a:xfrm>
              <a:custGeom>
                <a:avLst/>
                <a:gdLst/>
                <a:ahLst/>
                <a:cxnLst/>
                <a:rect l="l" t="t" r="r" b="b"/>
                <a:pathLst>
                  <a:path w="17779" h="8890">
                    <a:moveTo>
                      <a:pt x="0" y="8738"/>
                    </a:moveTo>
                    <a:lnTo>
                      <a:pt x="17507"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37" name="object 99"/>
              <p:cNvSpPr/>
              <p:nvPr/>
            </p:nvSpPr>
            <p:spPr>
              <a:xfrm>
                <a:off x="4239878" y="1037525"/>
                <a:ext cx="0" cy="20320"/>
              </a:xfrm>
              <a:custGeom>
                <a:avLst/>
                <a:gdLst/>
                <a:ahLst/>
                <a:cxnLst/>
                <a:rect l="l" t="t" r="r" b="b"/>
                <a:pathLst>
                  <a:path h="20319">
                    <a:moveTo>
                      <a:pt x="0" y="0"/>
                    </a:moveTo>
                    <a:lnTo>
                      <a:pt x="0" y="19878"/>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38" name="object 100"/>
              <p:cNvSpPr/>
              <p:nvPr/>
            </p:nvSpPr>
            <p:spPr>
              <a:xfrm>
                <a:off x="4336431" y="1122237"/>
                <a:ext cx="43180" cy="24765"/>
              </a:xfrm>
              <a:custGeom>
                <a:avLst/>
                <a:gdLst/>
                <a:ahLst/>
                <a:cxnLst/>
                <a:rect l="l" t="t" r="r" b="b"/>
                <a:pathLst>
                  <a:path w="43179" h="24765">
                    <a:moveTo>
                      <a:pt x="42791" y="24648"/>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39" name="object 101"/>
              <p:cNvSpPr/>
              <p:nvPr/>
            </p:nvSpPr>
            <p:spPr>
              <a:xfrm>
                <a:off x="4379223" y="1140754"/>
                <a:ext cx="15240" cy="6350"/>
              </a:xfrm>
              <a:custGeom>
                <a:avLst/>
                <a:gdLst/>
                <a:ahLst/>
                <a:cxnLst/>
                <a:rect l="l" t="t" r="r" b="b"/>
                <a:pathLst>
                  <a:path w="15239" h="6350">
                    <a:moveTo>
                      <a:pt x="0" y="6131"/>
                    </a:moveTo>
                    <a:lnTo>
                      <a:pt x="14892"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0" name="object 102"/>
              <p:cNvSpPr/>
              <p:nvPr/>
            </p:nvSpPr>
            <p:spPr>
              <a:xfrm>
                <a:off x="4336431" y="1116106"/>
                <a:ext cx="15240" cy="6350"/>
              </a:xfrm>
              <a:custGeom>
                <a:avLst/>
                <a:gdLst/>
                <a:ahLst/>
                <a:cxnLst/>
                <a:rect l="l" t="t" r="r" b="b"/>
                <a:pathLst>
                  <a:path w="15239" h="6350">
                    <a:moveTo>
                      <a:pt x="0" y="6131"/>
                    </a:moveTo>
                    <a:lnTo>
                      <a:pt x="14882"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1" name="object 103"/>
              <p:cNvSpPr/>
              <p:nvPr/>
            </p:nvSpPr>
            <p:spPr>
              <a:xfrm>
                <a:off x="4313763" y="1131853"/>
                <a:ext cx="54610" cy="31750"/>
              </a:xfrm>
              <a:custGeom>
                <a:avLst/>
                <a:gdLst/>
                <a:ahLst/>
                <a:cxnLst/>
                <a:rect l="l" t="t" r="r" b="b"/>
                <a:pathLst>
                  <a:path w="54610" h="31750">
                    <a:moveTo>
                      <a:pt x="54576" y="31423"/>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42" name="object 104"/>
              <p:cNvSpPr/>
              <p:nvPr/>
            </p:nvSpPr>
            <p:spPr>
              <a:xfrm>
                <a:off x="4290986" y="1131853"/>
                <a:ext cx="22860" cy="6985"/>
              </a:xfrm>
              <a:custGeom>
                <a:avLst/>
                <a:gdLst/>
                <a:ahLst/>
                <a:cxnLst/>
                <a:rect l="l" t="t" r="r" b="b"/>
                <a:pathLst>
                  <a:path w="22860" h="6984">
                    <a:moveTo>
                      <a:pt x="22776" y="0"/>
                    </a:moveTo>
                    <a:lnTo>
                      <a:pt x="0" y="699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3" name="object 105"/>
              <p:cNvSpPr/>
              <p:nvPr/>
            </p:nvSpPr>
            <p:spPr>
              <a:xfrm>
                <a:off x="4337529" y="1121979"/>
                <a:ext cx="0" cy="22860"/>
              </a:xfrm>
              <a:custGeom>
                <a:avLst/>
                <a:gdLst/>
                <a:ahLst/>
                <a:cxnLst/>
                <a:rect l="l" t="t" r="r" b="b"/>
                <a:pathLst>
                  <a:path h="22859">
                    <a:moveTo>
                      <a:pt x="0" y="0"/>
                    </a:moveTo>
                    <a:lnTo>
                      <a:pt x="0" y="22761"/>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44" name="object 106"/>
              <p:cNvSpPr/>
              <p:nvPr/>
            </p:nvSpPr>
            <p:spPr>
              <a:xfrm>
                <a:off x="4065346" y="1018055"/>
                <a:ext cx="152400" cy="372745"/>
              </a:xfrm>
              <a:custGeom>
                <a:avLst/>
                <a:gdLst/>
                <a:ahLst/>
                <a:cxnLst/>
                <a:rect l="l" t="t" r="r" b="b"/>
                <a:pathLst>
                  <a:path w="152400" h="372744">
                    <a:moveTo>
                      <a:pt x="0" y="0"/>
                    </a:moveTo>
                    <a:lnTo>
                      <a:pt x="0" y="284808"/>
                    </a:lnTo>
                    <a:lnTo>
                      <a:pt x="152162" y="37243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5" name="object 107"/>
              <p:cNvSpPr/>
              <p:nvPr/>
            </p:nvSpPr>
            <p:spPr>
              <a:xfrm>
                <a:off x="4217509" y="1130631"/>
                <a:ext cx="0" cy="260350"/>
              </a:xfrm>
              <a:custGeom>
                <a:avLst/>
                <a:gdLst/>
                <a:ahLst/>
                <a:cxnLst/>
                <a:rect l="l" t="t" r="r" b="b"/>
                <a:pathLst>
                  <a:path h="260350">
                    <a:moveTo>
                      <a:pt x="0" y="259856"/>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46" name="object 108"/>
              <p:cNvSpPr/>
              <p:nvPr/>
            </p:nvSpPr>
            <p:spPr>
              <a:xfrm>
                <a:off x="4065346" y="1018055"/>
                <a:ext cx="130810" cy="75565"/>
              </a:xfrm>
              <a:custGeom>
                <a:avLst/>
                <a:gdLst/>
                <a:ahLst/>
                <a:cxnLst/>
                <a:rect l="l" t="t" r="r" b="b"/>
                <a:pathLst>
                  <a:path w="130810" h="75565">
                    <a:moveTo>
                      <a:pt x="130521" y="75175"/>
                    </a:moveTo>
                    <a:lnTo>
                      <a:pt x="0" y="0"/>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47" name="object 109"/>
              <p:cNvSpPr/>
              <p:nvPr/>
            </p:nvSpPr>
            <p:spPr>
              <a:xfrm>
                <a:off x="4043717" y="1302863"/>
                <a:ext cx="22225" cy="12700"/>
              </a:xfrm>
              <a:custGeom>
                <a:avLst/>
                <a:gdLst/>
                <a:ahLst/>
                <a:cxnLst/>
                <a:rect l="l" t="t" r="r" b="b"/>
                <a:pathLst>
                  <a:path w="22225" h="12700">
                    <a:moveTo>
                      <a:pt x="21628" y="0"/>
                    </a:moveTo>
                    <a:lnTo>
                      <a:pt x="0" y="12497"/>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8" name="object 110"/>
              <p:cNvSpPr/>
              <p:nvPr/>
            </p:nvSpPr>
            <p:spPr>
              <a:xfrm>
                <a:off x="4195868" y="1390488"/>
                <a:ext cx="22225" cy="12700"/>
              </a:xfrm>
              <a:custGeom>
                <a:avLst/>
                <a:gdLst/>
                <a:ahLst/>
                <a:cxnLst/>
                <a:rect l="l" t="t" r="r" b="b"/>
                <a:pathLst>
                  <a:path w="22225" h="12700">
                    <a:moveTo>
                      <a:pt x="21640" y="0"/>
                    </a:moveTo>
                    <a:lnTo>
                      <a:pt x="0" y="1251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49" name="object 111"/>
              <p:cNvSpPr/>
              <p:nvPr/>
            </p:nvSpPr>
            <p:spPr>
              <a:xfrm>
                <a:off x="4043717" y="1018055"/>
                <a:ext cx="22225" cy="12700"/>
              </a:xfrm>
              <a:custGeom>
                <a:avLst/>
                <a:gdLst/>
                <a:ahLst/>
                <a:cxnLst/>
                <a:rect l="l" t="t" r="r" b="b"/>
                <a:pathLst>
                  <a:path w="22225" h="12700">
                    <a:moveTo>
                      <a:pt x="21628" y="0"/>
                    </a:moveTo>
                    <a:lnTo>
                      <a:pt x="0" y="12489"/>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0" name="object 112"/>
              <p:cNvSpPr/>
              <p:nvPr/>
            </p:nvSpPr>
            <p:spPr>
              <a:xfrm>
                <a:off x="4106268" y="1000009"/>
                <a:ext cx="97155" cy="55880"/>
              </a:xfrm>
              <a:custGeom>
                <a:avLst/>
                <a:gdLst/>
                <a:ahLst/>
                <a:cxnLst/>
                <a:rect l="l" t="t" r="r" b="b"/>
                <a:pathLst>
                  <a:path w="97154" h="55880">
                    <a:moveTo>
                      <a:pt x="96898" y="55816"/>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1" name="object 113"/>
              <p:cNvSpPr/>
              <p:nvPr/>
            </p:nvSpPr>
            <p:spPr>
              <a:xfrm>
                <a:off x="4203167" y="1042540"/>
                <a:ext cx="33020" cy="13335"/>
              </a:xfrm>
              <a:custGeom>
                <a:avLst/>
                <a:gdLst/>
                <a:ahLst/>
                <a:cxnLst/>
                <a:rect l="l" t="t" r="r" b="b"/>
                <a:pathLst>
                  <a:path w="33020" h="13334">
                    <a:moveTo>
                      <a:pt x="0" y="13285"/>
                    </a:moveTo>
                    <a:lnTo>
                      <a:pt x="32561"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2" name="object 114"/>
              <p:cNvSpPr/>
              <p:nvPr/>
            </p:nvSpPr>
            <p:spPr>
              <a:xfrm>
                <a:off x="4106268" y="986721"/>
                <a:ext cx="33020" cy="13335"/>
              </a:xfrm>
              <a:custGeom>
                <a:avLst/>
                <a:gdLst/>
                <a:ahLst/>
                <a:cxnLst/>
                <a:rect l="l" t="t" r="r" b="b"/>
                <a:pathLst>
                  <a:path w="33020" h="13334">
                    <a:moveTo>
                      <a:pt x="0" y="13288"/>
                    </a:moveTo>
                    <a:lnTo>
                      <a:pt x="32553"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3" name="object 115"/>
              <p:cNvSpPr/>
              <p:nvPr/>
            </p:nvSpPr>
            <p:spPr>
              <a:xfrm>
                <a:off x="4111427" y="1003381"/>
                <a:ext cx="0" cy="41910"/>
              </a:xfrm>
              <a:custGeom>
                <a:avLst/>
                <a:gdLst/>
                <a:ahLst/>
                <a:cxnLst/>
                <a:rect l="l" t="t" r="r" b="b"/>
                <a:pathLst>
                  <a:path h="41909">
                    <a:moveTo>
                      <a:pt x="0" y="0"/>
                    </a:moveTo>
                    <a:lnTo>
                      <a:pt x="0" y="41324"/>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54" name="object 116"/>
              <p:cNvSpPr/>
              <p:nvPr/>
            </p:nvSpPr>
            <p:spPr>
              <a:xfrm>
                <a:off x="4078144" y="1014675"/>
                <a:ext cx="0" cy="12065"/>
              </a:xfrm>
              <a:custGeom>
                <a:avLst/>
                <a:gdLst/>
                <a:ahLst/>
                <a:cxnLst/>
                <a:rect l="l" t="t" r="r" b="b"/>
                <a:pathLst>
                  <a:path h="12065">
                    <a:moveTo>
                      <a:pt x="0" y="11592"/>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55" name="object 117"/>
              <p:cNvSpPr/>
              <p:nvPr/>
            </p:nvSpPr>
            <p:spPr>
              <a:xfrm>
                <a:off x="4078144" y="716914"/>
                <a:ext cx="0" cy="112395"/>
              </a:xfrm>
              <a:custGeom>
                <a:avLst/>
                <a:gdLst/>
                <a:ahLst/>
                <a:cxnLst/>
                <a:rect l="l" t="t" r="r" b="b"/>
                <a:pathLst>
                  <a:path h="112394">
                    <a:moveTo>
                      <a:pt x="0" y="112273"/>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56" name="object 118"/>
              <p:cNvSpPr/>
              <p:nvPr/>
            </p:nvSpPr>
            <p:spPr>
              <a:xfrm>
                <a:off x="4215695" y="1031001"/>
                <a:ext cx="0" cy="75565"/>
              </a:xfrm>
              <a:custGeom>
                <a:avLst/>
                <a:gdLst/>
                <a:ahLst/>
                <a:cxnLst/>
                <a:rect l="l" t="t" r="r" b="b"/>
                <a:pathLst>
                  <a:path h="75565">
                    <a:moveTo>
                      <a:pt x="0" y="75130"/>
                    </a:moveTo>
                    <a:lnTo>
                      <a:pt x="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57" name="object 119"/>
              <p:cNvSpPr/>
              <p:nvPr/>
            </p:nvSpPr>
            <p:spPr>
              <a:xfrm>
                <a:off x="4078144" y="691962"/>
                <a:ext cx="35560" cy="137795"/>
              </a:xfrm>
              <a:custGeom>
                <a:avLst/>
                <a:gdLst/>
                <a:ahLst/>
                <a:cxnLst/>
                <a:rect l="l" t="t" r="r" b="b"/>
                <a:pathLst>
                  <a:path w="35560" h="137794">
                    <a:moveTo>
                      <a:pt x="35018" y="0"/>
                    </a:moveTo>
                    <a:lnTo>
                      <a:pt x="0" y="20174"/>
                    </a:lnTo>
                    <a:lnTo>
                      <a:pt x="0" y="13722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8" name="object 120"/>
              <p:cNvSpPr/>
              <p:nvPr/>
            </p:nvSpPr>
            <p:spPr>
              <a:xfrm>
                <a:off x="4183194" y="766815"/>
                <a:ext cx="35560" cy="137795"/>
              </a:xfrm>
              <a:custGeom>
                <a:avLst/>
                <a:gdLst/>
                <a:ahLst/>
                <a:cxnLst/>
                <a:rect l="l" t="t" r="r" b="b"/>
                <a:pathLst>
                  <a:path w="35560" h="137794">
                    <a:moveTo>
                      <a:pt x="0" y="137215"/>
                    </a:moveTo>
                    <a:lnTo>
                      <a:pt x="34997" y="117057"/>
                    </a:lnTo>
                    <a:lnTo>
                      <a:pt x="34997"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59" name="object 121"/>
              <p:cNvSpPr/>
              <p:nvPr/>
            </p:nvSpPr>
            <p:spPr>
              <a:xfrm>
                <a:off x="4183194" y="766815"/>
                <a:ext cx="35560" cy="137795"/>
              </a:xfrm>
              <a:custGeom>
                <a:avLst/>
                <a:gdLst/>
                <a:ahLst/>
                <a:cxnLst/>
                <a:rect l="l" t="t" r="r" b="b"/>
                <a:pathLst>
                  <a:path w="35560" h="137794">
                    <a:moveTo>
                      <a:pt x="34997" y="0"/>
                    </a:moveTo>
                    <a:lnTo>
                      <a:pt x="0" y="20158"/>
                    </a:lnTo>
                    <a:lnTo>
                      <a:pt x="0" y="137215"/>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60" name="object 122"/>
              <p:cNvSpPr/>
              <p:nvPr/>
            </p:nvSpPr>
            <p:spPr>
              <a:xfrm>
                <a:off x="4113163" y="691962"/>
                <a:ext cx="105410" cy="74930"/>
              </a:xfrm>
              <a:custGeom>
                <a:avLst/>
                <a:gdLst/>
                <a:ahLst/>
                <a:cxnLst/>
                <a:rect l="l" t="t" r="r" b="b"/>
                <a:pathLst>
                  <a:path w="105410" h="74929">
                    <a:moveTo>
                      <a:pt x="105028" y="74852"/>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61" name="object 123"/>
              <p:cNvSpPr/>
              <p:nvPr/>
            </p:nvSpPr>
            <p:spPr>
              <a:xfrm>
                <a:off x="4078144" y="712136"/>
                <a:ext cx="105410" cy="74930"/>
              </a:xfrm>
              <a:custGeom>
                <a:avLst/>
                <a:gdLst/>
                <a:ahLst/>
                <a:cxnLst/>
                <a:rect l="l" t="t" r="r" b="b"/>
                <a:pathLst>
                  <a:path w="105410" h="74929">
                    <a:moveTo>
                      <a:pt x="105050" y="74837"/>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62" name="object 124"/>
              <p:cNvSpPr/>
              <p:nvPr/>
            </p:nvSpPr>
            <p:spPr>
              <a:xfrm>
                <a:off x="4078144" y="829187"/>
                <a:ext cx="105410" cy="74930"/>
              </a:xfrm>
              <a:custGeom>
                <a:avLst/>
                <a:gdLst/>
                <a:ahLst/>
                <a:cxnLst/>
                <a:rect l="l" t="t" r="r" b="b"/>
                <a:pathLst>
                  <a:path w="105410" h="74930">
                    <a:moveTo>
                      <a:pt x="105050" y="74842"/>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63" name="object 125"/>
              <p:cNvSpPr/>
              <p:nvPr/>
            </p:nvSpPr>
            <p:spPr>
              <a:xfrm>
                <a:off x="4092174" y="839455"/>
                <a:ext cx="0" cy="50800"/>
              </a:xfrm>
              <a:custGeom>
                <a:avLst/>
                <a:gdLst/>
                <a:ahLst/>
                <a:cxnLst/>
                <a:rect l="l" t="t" r="r" b="b"/>
                <a:pathLst>
                  <a:path h="50800">
                    <a:moveTo>
                      <a:pt x="0" y="0"/>
                    </a:moveTo>
                    <a:lnTo>
                      <a:pt x="0" y="50578"/>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64" name="object 126"/>
              <p:cNvSpPr/>
              <p:nvPr/>
            </p:nvSpPr>
            <p:spPr>
              <a:xfrm>
                <a:off x="4121035" y="860563"/>
                <a:ext cx="0" cy="46355"/>
              </a:xfrm>
              <a:custGeom>
                <a:avLst/>
                <a:gdLst/>
                <a:ahLst/>
                <a:cxnLst/>
                <a:rect l="l" t="t" r="r" b="b"/>
                <a:pathLst>
                  <a:path h="46355">
                    <a:moveTo>
                      <a:pt x="0" y="0"/>
                    </a:moveTo>
                    <a:lnTo>
                      <a:pt x="0" y="46088"/>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65" name="object 127"/>
              <p:cNvSpPr/>
              <p:nvPr/>
            </p:nvSpPr>
            <p:spPr>
              <a:xfrm>
                <a:off x="4092174" y="890034"/>
                <a:ext cx="29209" cy="17145"/>
              </a:xfrm>
              <a:custGeom>
                <a:avLst/>
                <a:gdLst/>
                <a:ahLst/>
                <a:cxnLst/>
                <a:rect l="l" t="t" r="r" b="b"/>
                <a:pathLst>
                  <a:path w="29210" h="17144">
                    <a:moveTo>
                      <a:pt x="0" y="0"/>
                    </a:moveTo>
                    <a:lnTo>
                      <a:pt x="28861" y="16618"/>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66" name="object 128"/>
              <p:cNvSpPr/>
              <p:nvPr/>
            </p:nvSpPr>
            <p:spPr>
              <a:xfrm>
                <a:off x="4129588" y="865842"/>
                <a:ext cx="0" cy="38735"/>
              </a:xfrm>
              <a:custGeom>
                <a:avLst/>
                <a:gdLst/>
                <a:ahLst/>
                <a:cxnLst/>
                <a:rect l="l" t="t" r="r" b="b"/>
                <a:pathLst>
                  <a:path h="38734">
                    <a:moveTo>
                      <a:pt x="-1161" y="19371"/>
                    </a:moveTo>
                    <a:lnTo>
                      <a:pt x="1161" y="19371"/>
                    </a:lnTo>
                  </a:path>
                </a:pathLst>
              </a:custGeom>
              <a:ln w="38743">
                <a:solidFill>
                  <a:srgbClr val="151616"/>
                </a:solidFill>
              </a:ln>
            </p:spPr>
            <p:txBody>
              <a:bodyPr wrap="square" lIns="0" tIns="0" rIns="0" bIns="0" rtlCol="0"/>
              <a:lstStyle/>
              <a:p>
                <a:endParaRPr sz="800" dirty="0">
                  <a:latin typeface="Montserrat" panose="00000500000000000000" pitchFamily="2" charset="0"/>
                </a:endParaRPr>
              </a:p>
            </p:txBody>
          </p:sp>
          <p:sp>
            <p:nvSpPr>
              <p:cNvPr id="367" name="object 129"/>
              <p:cNvSpPr/>
              <p:nvPr/>
            </p:nvSpPr>
            <p:spPr>
              <a:xfrm>
                <a:off x="4092473" y="890438"/>
                <a:ext cx="635" cy="635"/>
              </a:xfrm>
              <a:custGeom>
                <a:avLst/>
                <a:gdLst/>
                <a:ahLst/>
                <a:cxnLst/>
                <a:rect l="l" t="t" r="r" b="b"/>
                <a:pathLst>
                  <a:path w="635" h="634">
                    <a:moveTo>
                      <a:pt x="417" y="0"/>
                    </a:moveTo>
                    <a:lnTo>
                      <a:pt x="0" y="79"/>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68" name="object 130"/>
              <p:cNvSpPr/>
              <p:nvPr/>
            </p:nvSpPr>
            <p:spPr>
              <a:xfrm>
                <a:off x="4120987" y="904586"/>
                <a:ext cx="8890" cy="1905"/>
              </a:xfrm>
              <a:custGeom>
                <a:avLst/>
                <a:gdLst/>
                <a:ahLst/>
                <a:cxnLst/>
                <a:rect l="l" t="t" r="r" b="b"/>
                <a:pathLst>
                  <a:path w="8889" h="1905">
                    <a:moveTo>
                      <a:pt x="8600" y="0"/>
                    </a:moveTo>
                    <a:lnTo>
                      <a:pt x="0" y="153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69" name="object 131"/>
              <p:cNvSpPr/>
              <p:nvPr/>
            </p:nvSpPr>
            <p:spPr>
              <a:xfrm>
                <a:off x="4137043" y="870857"/>
                <a:ext cx="29845" cy="62230"/>
              </a:xfrm>
              <a:custGeom>
                <a:avLst/>
                <a:gdLst/>
                <a:ahLst/>
                <a:cxnLst/>
                <a:rect l="l" t="t" r="r" b="b"/>
                <a:pathLst>
                  <a:path w="29845" h="62230">
                    <a:moveTo>
                      <a:pt x="47" y="0"/>
                    </a:moveTo>
                    <a:lnTo>
                      <a:pt x="47" y="45725"/>
                    </a:lnTo>
                    <a:lnTo>
                      <a:pt x="29546" y="62021"/>
                    </a:lnTo>
                    <a:lnTo>
                      <a:pt x="29546" y="21076"/>
                    </a:lnTo>
                    <a:lnTo>
                      <a:pt x="0" y="314"/>
                    </a:lnTo>
                  </a:path>
                </a:pathLst>
              </a:custGeom>
              <a:ln w="3272">
                <a:solidFill>
                  <a:srgbClr val="151616"/>
                </a:solidFill>
              </a:ln>
            </p:spPr>
            <p:txBody>
              <a:bodyPr wrap="square" lIns="0" tIns="0" rIns="0" bIns="0" rtlCol="0"/>
              <a:lstStyle/>
              <a:p>
                <a:endParaRPr sz="800" dirty="0">
                  <a:latin typeface="Montserrat" panose="00000500000000000000" pitchFamily="2" charset="0"/>
                </a:endParaRPr>
              </a:p>
            </p:txBody>
          </p:sp>
          <p:sp>
            <p:nvSpPr>
              <p:cNvPr id="370" name="object 132"/>
              <p:cNvSpPr/>
              <p:nvPr/>
            </p:nvSpPr>
            <p:spPr>
              <a:xfrm>
                <a:off x="4145060" y="876801"/>
                <a:ext cx="0" cy="635"/>
              </a:xfrm>
              <a:custGeom>
                <a:avLst/>
                <a:gdLst/>
                <a:ahLst/>
                <a:cxnLst/>
                <a:rect l="l" t="t" r="r" b="b"/>
                <a:pathLst>
                  <a:path h="634">
                    <a:moveTo>
                      <a:pt x="0" y="-1130"/>
                    </a:moveTo>
                    <a:lnTo>
                      <a:pt x="0" y="118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1" name="object 133"/>
              <p:cNvSpPr/>
              <p:nvPr/>
            </p:nvSpPr>
            <p:spPr>
              <a:xfrm>
                <a:off x="4174528" y="897888"/>
                <a:ext cx="635" cy="33020"/>
              </a:xfrm>
              <a:custGeom>
                <a:avLst/>
                <a:gdLst/>
                <a:ahLst/>
                <a:cxnLst/>
                <a:rect l="l" t="t" r="r" b="b"/>
                <a:pathLst>
                  <a:path w="635" h="33019">
                    <a:moveTo>
                      <a:pt x="-1142" y="16270"/>
                    </a:moveTo>
                    <a:lnTo>
                      <a:pt x="1179" y="16270"/>
                    </a:lnTo>
                  </a:path>
                </a:pathLst>
              </a:custGeom>
              <a:ln w="32541">
                <a:solidFill>
                  <a:srgbClr val="151616"/>
                </a:solidFill>
              </a:ln>
            </p:spPr>
            <p:txBody>
              <a:bodyPr wrap="square" lIns="0" tIns="0" rIns="0" bIns="0" rtlCol="0"/>
              <a:lstStyle/>
              <a:p>
                <a:endParaRPr sz="800" dirty="0">
                  <a:latin typeface="Montserrat" panose="00000500000000000000" pitchFamily="2" charset="0"/>
                </a:endParaRPr>
              </a:p>
            </p:txBody>
          </p:sp>
          <p:sp>
            <p:nvSpPr>
              <p:cNvPr id="372" name="object 134"/>
              <p:cNvSpPr/>
              <p:nvPr/>
            </p:nvSpPr>
            <p:spPr>
              <a:xfrm>
                <a:off x="4166591" y="930430"/>
                <a:ext cx="8255" cy="2540"/>
              </a:xfrm>
              <a:custGeom>
                <a:avLst/>
                <a:gdLst/>
                <a:ahLst/>
                <a:cxnLst/>
                <a:rect l="l" t="t" r="r" b="b"/>
                <a:pathLst>
                  <a:path w="8254" h="2540">
                    <a:moveTo>
                      <a:pt x="7973" y="0"/>
                    </a:moveTo>
                    <a:lnTo>
                      <a:pt x="0" y="244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3" name="object 135"/>
              <p:cNvSpPr/>
              <p:nvPr/>
            </p:nvSpPr>
            <p:spPr>
              <a:xfrm>
                <a:off x="3820972" y="1178837"/>
                <a:ext cx="274320" cy="287655"/>
              </a:xfrm>
              <a:custGeom>
                <a:avLst/>
                <a:gdLst/>
                <a:ahLst/>
                <a:cxnLst/>
                <a:rect l="l" t="t" r="r" b="b"/>
                <a:pathLst>
                  <a:path w="274320" h="287655">
                    <a:moveTo>
                      <a:pt x="267414" y="162477"/>
                    </a:moveTo>
                    <a:lnTo>
                      <a:pt x="260855" y="233706"/>
                    </a:lnTo>
                    <a:lnTo>
                      <a:pt x="233677" y="262361"/>
                    </a:lnTo>
                    <a:lnTo>
                      <a:pt x="198177" y="281537"/>
                    </a:lnTo>
                    <a:lnTo>
                      <a:pt x="160064" y="287606"/>
                    </a:lnTo>
                    <a:lnTo>
                      <a:pt x="125047" y="276941"/>
                    </a:lnTo>
                    <a:lnTo>
                      <a:pt x="90483" y="225748"/>
                    </a:lnTo>
                    <a:lnTo>
                      <a:pt x="81818" y="154268"/>
                    </a:lnTo>
                    <a:lnTo>
                      <a:pt x="80597" y="116604"/>
                    </a:lnTo>
                    <a:lnTo>
                      <a:pt x="77930" y="80690"/>
                    </a:lnTo>
                    <a:lnTo>
                      <a:pt x="71177" y="48798"/>
                    </a:lnTo>
                    <a:lnTo>
                      <a:pt x="57698" y="23204"/>
                    </a:lnTo>
                    <a:lnTo>
                      <a:pt x="34852" y="6180"/>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4" name="object 136"/>
              <p:cNvSpPr/>
              <p:nvPr/>
            </p:nvSpPr>
            <p:spPr>
              <a:xfrm>
                <a:off x="3820972" y="1166497"/>
                <a:ext cx="262255" cy="288290"/>
              </a:xfrm>
              <a:custGeom>
                <a:avLst/>
                <a:gdLst/>
                <a:ahLst/>
                <a:cxnLst/>
                <a:rect l="l" t="t" r="r" b="b"/>
                <a:pathLst>
                  <a:path w="262254" h="288290">
                    <a:moveTo>
                      <a:pt x="252088" y="166116"/>
                    </a:moveTo>
                    <a:lnTo>
                      <a:pt x="255616" y="176110"/>
                    </a:lnTo>
                    <a:lnTo>
                      <a:pt x="258995" y="190097"/>
                    </a:lnTo>
                    <a:lnTo>
                      <a:pt x="261437" y="204032"/>
                    </a:lnTo>
                    <a:lnTo>
                      <a:pt x="262151" y="213870"/>
                    </a:lnTo>
                    <a:lnTo>
                      <a:pt x="261078" y="221517"/>
                    </a:lnTo>
                    <a:lnTo>
                      <a:pt x="240555" y="256563"/>
                    </a:lnTo>
                    <a:lnTo>
                      <a:pt x="193345" y="284349"/>
                    </a:lnTo>
                    <a:lnTo>
                      <a:pt x="175481" y="287914"/>
                    </a:lnTo>
                    <a:lnTo>
                      <a:pt x="157772" y="287863"/>
                    </a:lnTo>
                    <a:lnTo>
                      <a:pt x="118608" y="267387"/>
                    </a:lnTo>
                    <a:lnTo>
                      <a:pt x="101107" y="230139"/>
                    </a:lnTo>
                    <a:lnTo>
                      <a:pt x="94611" y="177390"/>
                    </a:lnTo>
                    <a:lnTo>
                      <a:pt x="93665" y="149408"/>
                    </a:lnTo>
                    <a:lnTo>
                      <a:pt x="92688" y="122810"/>
                    </a:lnTo>
                    <a:lnTo>
                      <a:pt x="87177" y="73328"/>
                    </a:lnTo>
                    <a:lnTo>
                      <a:pt x="71999" y="34161"/>
                    </a:lnTo>
                    <a:lnTo>
                      <a:pt x="34778" y="5263"/>
                    </a:lnTo>
                    <a:lnTo>
                      <a:pt x="18770" y="1361"/>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5" name="object 137"/>
              <p:cNvSpPr/>
              <p:nvPr/>
            </p:nvSpPr>
            <p:spPr>
              <a:xfrm>
                <a:off x="3760864" y="1392463"/>
                <a:ext cx="413384" cy="493395"/>
              </a:xfrm>
              <a:custGeom>
                <a:avLst/>
                <a:gdLst/>
                <a:ahLst/>
                <a:cxnLst/>
                <a:rect l="l" t="t" r="r" b="b"/>
                <a:pathLst>
                  <a:path w="413385" h="493394">
                    <a:moveTo>
                      <a:pt x="413062" y="0"/>
                    </a:moveTo>
                    <a:lnTo>
                      <a:pt x="367581" y="50415"/>
                    </a:lnTo>
                    <a:lnTo>
                      <a:pt x="348251" y="115396"/>
                    </a:lnTo>
                    <a:lnTo>
                      <a:pt x="344605" y="189340"/>
                    </a:lnTo>
                    <a:lnTo>
                      <a:pt x="345394" y="227922"/>
                    </a:lnTo>
                    <a:lnTo>
                      <a:pt x="346180" y="266645"/>
                    </a:lnTo>
                    <a:lnTo>
                      <a:pt x="345654" y="304806"/>
                    </a:lnTo>
                    <a:lnTo>
                      <a:pt x="335437" y="376646"/>
                    </a:lnTo>
                    <a:lnTo>
                      <a:pt x="304276" y="437840"/>
                    </a:lnTo>
                    <a:lnTo>
                      <a:pt x="241707" y="482786"/>
                    </a:lnTo>
                    <a:lnTo>
                      <a:pt x="196275" y="492848"/>
                    </a:lnTo>
                    <a:lnTo>
                      <a:pt x="154580" y="486043"/>
                    </a:lnTo>
                    <a:lnTo>
                      <a:pt x="115762" y="467912"/>
                    </a:lnTo>
                    <a:lnTo>
                      <a:pt x="78960" y="443995"/>
                    </a:lnTo>
                    <a:lnTo>
                      <a:pt x="43315" y="419831"/>
                    </a:lnTo>
                    <a:lnTo>
                      <a:pt x="32896" y="413315"/>
                    </a:lnTo>
                    <a:lnTo>
                      <a:pt x="22193" y="406841"/>
                    </a:lnTo>
                    <a:lnTo>
                      <a:pt x="11222" y="400442"/>
                    </a:lnTo>
                    <a:lnTo>
                      <a:pt x="0" y="39415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6" name="object 138"/>
              <p:cNvSpPr/>
              <p:nvPr/>
            </p:nvSpPr>
            <p:spPr>
              <a:xfrm>
                <a:off x="3765688" y="1366631"/>
                <a:ext cx="367030" cy="473709"/>
              </a:xfrm>
              <a:custGeom>
                <a:avLst/>
                <a:gdLst/>
                <a:ahLst/>
                <a:cxnLst/>
                <a:rect l="l" t="t" r="r" b="b"/>
                <a:pathLst>
                  <a:path w="367029" h="473710">
                    <a:moveTo>
                      <a:pt x="367036" y="0"/>
                    </a:moveTo>
                    <a:lnTo>
                      <a:pt x="340220" y="27570"/>
                    </a:lnTo>
                    <a:lnTo>
                      <a:pt x="304940" y="102623"/>
                    </a:lnTo>
                    <a:lnTo>
                      <a:pt x="297042" y="150676"/>
                    </a:lnTo>
                    <a:lnTo>
                      <a:pt x="294540" y="201860"/>
                    </a:lnTo>
                    <a:lnTo>
                      <a:pt x="295145" y="254784"/>
                    </a:lnTo>
                    <a:lnTo>
                      <a:pt x="295956" y="289414"/>
                    </a:lnTo>
                    <a:lnTo>
                      <a:pt x="295786" y="323577"/>
                    </a:lnTo>
                    <a:lnTo>
                      <a:pt x="287452" y="388064"/>
                    </a:lnTo>
                    <a:lnTo>
                      <a:pt x="270335" y="427000"/>
                    </a:lnTo>
                    <a:lnTo>
                      <a:pt x="235348" y="458785"/>
                    </a:lnTo>
                    <a:lnTo>
                      <a:pt x="192569" y="473289"/>
                    </a:lnTo>
                    <a:lnTo>
                      <a:pt x="184238" y="473148"/>
                    </a:lnTo>
                    <a:lnTo>
                      <a:pt x="159962" y="467792"/>
                    </a:lnTo>
                    <a:lnTo>
                      <a:pt x="137122" y="457116"/>
                    </a:lnTo>
                    <a:lnTo>
                      <a:pt x="115258" y="443251"/>
                    </a:lnTo>
                    <a:lnTo>
                      <a:pt x="93910" y="428330"/>
                    </a:lnTo>
                    <a:lnTo>
                      <a:pt x="86106" y="422925"/>
                    </a:lnTo>
                    <a:lnTo>
                      <a:pt x="47918" y="398121"/>
                    </a:lnTo>
                    <a:lnTo>
                      <a:pt x="16419" y="380033"/>
                    </a:lnTo>
                    <a:lnTo>
                      <a:pt x="0" y="37138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7" name="object 139"/>
              <p:cNvSpPr/>
              <p:nvPr/>
            </p:nvSpPr>
            <p:spPr>
              <a:xfrm>
                <a:off x="3723669" y="635912"/>
                <a:ext cx="222250" cy="110489"/>
              </a:xfrm>
              <a:custGeom>
                <a:avLst/>
                <a:gdLst/>
                <a:ahLst/>
                <a:cxnLst/>
                <a:rect l="l" t="t" r="r" b="b"/>
                <a:pathLst>
                  <a:path w="222250" h="110490">
                    <a:moveTo>
                      <a:pt x="221713" y="110161"/>
                    </a:moveTo>
                    <a:lnTo>
                      <a:pt x="184533" y="68017"/>
                    </a:lnTo>
                    <a:lnTo>
                      <a:pt x="145484" y="35437"/>
                    </a:lnTo>
                    <a:lnTo>
                      <a:pt x="106035" y="12911"/>
                    </a:lnTo>
                    <a:lnTo>
                      <a:pt x="67658" y="935"/>
                    </a:lnTo>
                    <a:lnTo>
                      <a:pt x="31823" y="0"/>
                    </a:lnTo>
                    <a:lnTo>
                      <a:pt x="0" y="10599"/>
                    </a:lnTo>
                  </a:path>
                </a:pathLst>
              </a:custGeom>
              <a:ln w="3267">
                <a:solidFill>
                  <a:srgbClr val="151616"/>
                </a:solidFill>
              </a:ln>
            </p:spPr>
            <p:txBody>
              <a:bodyPr wrap="square" lIns="0" tIns="0" rIns="0" bIns="0" rtlCol="0"/>
              <a:lstStyle/>
              <a:p>
                <a:endParaRPr sz="800" dirty="0">
                  <a:latin typeface="Montserrat" panose="00000500000000000000" pitchFamily="2" charset="0"/>
                </a:endParaRPr>
              </a:p>
            </p:txBody>
          </p:sp>
          <p:sp>
            <p:nvSpPr>
              <p:cNvPr id="378" name="object 140"/>
              <p:cNvSpPr/>
              <p:nvPr/>
            </p:nvSpPr>
            <p:spPr>
              <a:xfrm>
                <a:off x="3672282" y="646511"/>
                <a:ext cx="51435" cy="285115"/>
              </a:xfrm>
              <a:custGeom>
                <a:avLst/>
                <a:gdLst/>
                <a:ahLst/>
                <a:cxnLst/>
                <a:rect l="l" t="t" r="r" b="b"/>
                <a:pathLst>
                  <a:path w="51435" h="285115">
                    <a:moveTo>
                      <a:pt x="51387" y="0"/>
                    </a:moveTo>
                    <a:lnTo>
                      <a:pt x="26168" y="21941"/>
                    </a:lnTo>
                    <a:lnTo>
                      <a:pt x="9195" y="52882"/>
                    </a:lnTo>
                    <a:lnTo>
                      <a:pt x="471" y="91170"/>
                    </a:lnTo>
                    <a:lnTo>
                      <a:pt x="0" y="135150"/>
                    </a:lnTo>
                    <a:lnTo>
                      <a:pt x="7783" y="183170"/>
                    </a:lnTo>
                    <a:lnTo>
                      <a:pt x="23825" y="233576"/>
                    </a:lnTo>
                    <a:lnTo>
                      <a:pt x="48128" y="28471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79" name="object 141"/>
              <p:cNvSpPr/>
              <p:nvPr/>
            </p:nvSpPr>
            <p:spPr>
              <a:xfrm>
                <a:off x="3670613" y="645097"/>
                <a:ext cx="53975" cy="117475"/>
              </a:xfrm>
              <a:custGeom>
                <a:avLst/>
                <a:gdLst/>
                <a:ahLst/>
                <a:cxnLst/>
                <a:rect l="l" t="t" r="r" b="b"/>
                <a:pathLst>
                  <a:path w="53975" h="117475">
                    <a:moveTo>
                      <a:pt x="52214" y="0"/>
                    </a:moveTo>
                    <a:lnTo>
                      <a:pt x="29272" y="19215"/>
                    </a:lnTo>
                    <a:lnTo>
                      <a:pt x="12966" y="45778"/>
                    </a:lnTo>
                    <a:lnTo>
                      <a:pt x="3230" y="78479"/>
                    </a:lnTo>
                    <a:lnTo>
                      <a:pt x="0" y="116107"/>
                    </a:lnTo>
                    <a:lnTo>
                      <a:pt x="1645" y="117054"/>
                    </a:lnTo>
                    <a:lnTo>
                      <a:pt x="4940" y="79979"/>
                    </a:lnTo>
                    <a:lnTo>
                      <a:pt x="14782" y="47835"/>
                    </a:lnTo>
                    <a:lnTo>
                      <a:pt x="31106" y="21749"/>
                    </a:lnTo>
                    <a:lnTo>
                      <a:pt x="53849" y="2848"/>
                    </a:lnTo>
                    <a:lnTo>
                      <a:pt x="52214" y="0"/>
                    </a:lnTo>
                    <a:close/>
                  </a:path>
                </a:pathLst>
              </a:custGeom>
              <a:solidFill>
                <a:srgbClr val="151616"/>
              </a:solidFill>
            </p:spPr>
            <p:txBody>
              <a:bodyPr wrap="square" lIns="0" tIns="0" rIns="0" bIns="0" rtlCol="0"/>
              <a:lstStyle/>
              <a:p>
                <a:endParaRPr sz="800" dirty="0">
                  <a:latin typeface="Montserrat" panose="00000500000000000000" pitchFamily="2" charset="0"/>
                </a:endParaRPr>
              </a:p>
            </p:txBody>
          </p:sp>
          <p:sp>
            <p:nvSpPr>
              <p:cNvPr id="380" name="object 142"/>
              <p:cNvSpPr/>
              <p:nvPr/>
            </p:nvSpPr>
            <p:spPr>
              <a:xfrm>
                <a:off x="3774486" y="604715"/>
                <a:ext cx="222250" cy="111125"/>
              </a:xfrm>
              <a:custGeom>
                <a:avLst/>
                <a:gdLst/>
                <a:ahLst/>
                <a:cxnLst/>
                <a:rect l="l" t="t" r="r" b="b"/>
                <a:pathLst>
                  <a:path w="222250" h="111125">
                    <a:moveTo>
                      <a:pt x="222118" y="110716"/>
                    </a:moveTo>
                    <a:lnTo>
                      <a:pt x="184914" y="68409"/>
                    </a:lnTo>
                    <a:lnTo>
                      <a:pt x="145806" y="35682"/>
                    </a:lnTo>
                    <a:lnTo>
                      <a:pt x="106279" y="13036"/>
                    </a:lnTo>
                    <a:lnTo>
                      <a:pt x="67813" y="975"/>
                    </a:lnTo>
                    <a:lnTo>
                      <a:pt x="31893" y="0"/>
                    </a:lnTo>
                    <a:lnTo>
                      <a:pt x="0" y="1061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1" name="object 143"/>
              <p:cNvSpPr/>
              <p:nvPr/>
            </p:nvSpPr>
            <p:spPr>
              <a:xfrm>
                <a:off x="3723118" y="615327"/>
                <a:ext cx="51435" cy="285750"/>
              </a:xfrm>
              <a:custGeom>
                <a:avLst/>
                <a:gdLst/>
                <a:ahLst/>
                <a:cxnLst/>
                <a:rect l="l" t="t" r="r" b="b"/>
                <a:pathLst>
                  <a:path w="51435" h="285750">
                    <a:moveTo>
                      <a:pt x="51367" y="0"/>
                    </a:moveTo>
                    <a:lnTo>
                      <a:pt x="26086" y="22017"/>
                    </a:lnTo>
                    <a:lnTo>
                      <a:pt x="9096" y="53071"/>
                    </a:lnTo>
                    <a:lnTo>
                      <a:pt x="400" y="91495"/>
                    </a:lnTo>
                    <a:lnTo>
                      <a:pt x="0" y="135625"/>
                    </a:lnTo>
                    <a:lnTo>
                      <a:pt x="7897" y="183793"/>
                    </a:lnTo>
                    <a:lnTo>
                      <a:pt x="24093" y="234336"/>
                    </a:lnTo>
                    <a:lnTo>
                      <a:pt x="48591" y="285586"/>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382" name="object 144"/>
              <p:cNvSpPr/>
              <p:nvPr/>
            </p:nvSpPr>
            <p:spPr>
              <a:xfrm>
                <a:off x="3773646" y="602698"/>
                <a:ext cx="127000" cy="26034"/>
              </a:xfrm>
              <a:custGeom>
                <a:avLst/>
                <a:gdLst/>
                <a:ahLst/>
                <a:cxnLst/>
                <a:rect l="l" t="t" r="r" b="b"/>
                <a:pathLst>
                  <a:path w="127000" h="26034">
                    <a:moveTo>
                      <a:pt x="68426" y="2528"/>
                    </a:moveTo>
                    <a:lnTo>
                      <a:pt x="57928" y="2528"/>
                    </a:lnTo>
                    <a:lnTo>
                      <a:pt x="91161" y="9658"/>
                    </a:lnTo>
                    <a:lnTo>
                      <a:pt x="126895" y="26037"/>
                    </a:lnTo>
                    <a:lnTo>
                      <a:pt x="126895" y="24140"/>
                    </a:lnTo>
                    <a:lnTo>
                      <a:pt x="90751" y="7486"/>
                    </a:lnTo>
                    <a:lnTo>
                      <a:pt x="68426" y="2528"/>
                    </a:lnTo>
                    <a:close/>
                  </a:path>
                  <a:path w="127000" h="26034">
                    <a:moveTo>
                      <a:pt x="57043" y="0"/>
                    </a:moveTo>
                    <a:lnTo>
                      <a:pt x="26538" y="1350"/>
                    </a:lnTo>
                    <a:lnTo>
                      <a:pt x="0" y="11205"/>
                    </a:lnTo>
                    <a:lnTo>
                      <a:pt x="1623" y="14056"/>
                    </a:lnTo>
                    <a:lnTo>
                      <a:pt x="27860" y="4156"/>
                    </a:lnTo>
                    <a:lnTo>
                      <a:pt x="57928" y="2528"/>
                    </a:lnTo>
                    <a:lnTo>
                      <a:pt x="68426" y="2528"/>
                    </a:lnTo>
                    <a:lnTo>
                      <a:pt x="57043" y="0"/>
                    </a:lnTo>
                    <a:close/>
                  </a:path>
                </a:pathLst>
              </a:custGeom>
              <a:solidFill>
                <a:srgbClr val="151616"/>
              </a:solidFill>
            </p:spPr>
            <p:txBody>
              <a:bodyPr wrap="square" lIns="0" tIns="0" rIns="0" bIns="0" rtlCol="0"/>
              <a:lstStyle/>
              <a:p>
                <a:endParaRPr sz="800" dirty="0">
                  <a:latin typeface="Montserrat" panose="00000500000000000000" pitchFamily="2" charset="0"/>
                </a:endParaRPr>
              </a:p>
            </p:txBody>
          </p:sp>
          <p:sp>
            <p:nvSpPr>
              <p:cNvPr id="383" name="object 145"/>
              <p:cNvSpPr/>
              <p:nvPr/>
            </p:nvSpPr>
            <p:spPr>
              <a:xfrm>
                <a:off x="3723669" y="615327"/>
                <a:ext cx="51435" cy="31750"/>
              </a:xfrm>
              <a:custGeom>
                <a:avLst/>
                <a:gdLst/>
                <a:ahLst/>
                <a:cxnLst/>
                <a:rect l="l" t="t" r="r" b="b"/>
                <a:pathLst>
                  <a:path w="51435" h="31750">
                    <a:moveTo>
                      <a:pt x="50817" y="0"/>
                    </a:moveTo>
                    <a:lnTo>
                      <a:pt x="0" y="3117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4" name="object 146"/>
              <p:cNvSpPr/>
              <p:nvPr/>
            </p:nvSpPr>
            <p:spPr>
              <a:xfrm>
                <a:off x="3930170" y="705588"/>
                <a:ext cx="97155" cy="115570"/>
              </a:xfrm>
              <a:custGeom>
                <a:avLst/>
                <a:gdLst/>
                <a:ahLst/>
                <a:cxnLst/>
                <a:rect l="l" t="t" r="r" b="b"/>
                <a:pathLst>
                  <a:path w="97154" h="115569">
                    <a:moveTo>
                      <a:pt x="20" y="50750"/>
                    </a:moveTo>
                    <a:lnTo>
                      <a:pt x="13030" y="41846"/>
                    </a:lnTo>
                    <a:lnTo>
                      <a:pt x="41651" y="24508"/>
                    </a:lnTo>
                    <a:lnTo>
                      <a:pt x="70272" y="7604"/>
                    </a:lnTo>
                    <a:lnTo>
                      <a:pt x="83281" y="0"/>
                    </a:lnTo>
                    <a:lnTo>
                      <a:pt x="97152" y="115339"/>
                    </a:lnTo>
                    <a:lnTo>
                      <a:pt x="0" y="50716"/>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5" name="object 147"/>
              <p:cNvSpPr/>
              <p:nvPr/>
            </p:nvSpPr>
            <p:spPr>
              <a:xfrm>
                <a:off x="3720355" y="900846"/>
                <a:ext cx="52069" cy="30480"/>
              </a:xfrm>
              <a:custGeom>
                <a:avLst/>
                <a:gdLst/>
                <a:ahLst/>
                <a:cxnLst/>
                <a:rect l="l" t="t" r="r" b="b"/>
                <a:pathLst>
                  <a:path w="52070" h="30480">
                    <a:moveTo>
                      <a:pt x="0" y="30402"/>
                    </a:moveTo>
                    <a:lnTo>
                      <a:pt x="11861" y="23312"/>
                    </a:lnTo>
                    <a:lnTo>
                      <a:pt x="25346" y="15333"/>
                    </a:lnTo>
                    <a:lnTo>
                      <a:pt x="39021" y="7287"/>
                    </a:lnTo>
                    <a:lnTo>
                      <a:pt x="51455"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6" name="object 148"/>
              <p:cNvSpPr/>
              <p:nvPr/>
            </p:nvSpPr>
            <p:spPr>
              <a:xfrm>
                <a:off x="3500064" y="1756642"/>
                <a:ext cx="2540" cy="10160"/>
              </a:xfrm>
              <a:custGeom>
                <a:avLst/>
                <a:gdLst/>
                <a:ahLst/>
                <a:cxnLst/>
                <a:rect l="l" t="t" r="r" b="b"/>
                <a:pathLst>
                  <a:path w="2539" h="10160">
                    <a:moveTo>
                      <a:pt x="2552" y="0"/>
                    </a:moveTo>
                    <a:lnTo>
                      <a:pt x="1052" y="66"/>
                    </a:lnTo>
                    <a:lnTo>
                      <a:pt x="0" y="3168"/>
                    </a:lnTo>
                    <a:lnTo>
                      <a:pt x="201" y="6869"/>
                    </a:lnTo>
                    <a:lnTo>
                      <a:pt x="201" y="7858"/>
                    </a:lnTo>
                    <a:lnTo>
                      <a:pt x="391" y="8822"/>
                    </a:lnTo>
                    <a:lnTo>
                      <a:pt x="592" y="9637"/>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7" name="object 149"/>
              <p:cNvSpPr/>
              <p:nvPr/>
            </p:nvSpPr>
            <p:spPr>
              <a:xfrm>
                <a:off x="3502617" y="1756642"/>
                <a:ext cx="635" cy="0"/>
              </a:xfrm>
              <a:custGeom>
                <a:avLst/>
                <a:gdLst/>
                <a:ahLst/>
                <a:cxnLst/>
                <a:rect l="l" t="t" r="r" b="b"/>
                <a:pathLst>
                  <a:path w="635">
                    <a:moveTo>
                      <a:pt x="79" y="0"/>
                    </a:move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8" name="object 150"/>
              <p:cNvSpPr/>
              <p:nvPr/>
            </p:nvSpPr>
            <p:spPr>
              <a:xfrm>
                <a:off x="3502058" y="1767364"/>
                <a:ext cx="38100" cy="2540"/>
              </a:xfrm>
              <a:custGeom>
                <a:avLst/>
                <a:gdLst/>
                <a:ahLst/>
                <a:cxnLst/>
                <a:rect l="l" t="t" r="r" b="b"/>
                <a:pathLst>
                  <a:path w="38100" h="2539">
                    <a:moveTo>
                      <a:pt x="37886" y="0"/>
                    </a:moveTo>
                    <a:lnTo>
                      <a:pt x="0" y="2065"/>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89" name="object 151"/>
              <p:cNvSpPr/>
              <p:nvPr/>
            </p:nvSpPr>
            <p:spPr>
              <a:xfrm>
                <a:off x="3507710" y="1729023"/>
                <a:ext cx="61594" cy="3810"/>
              </a:xfrm>
              <a:custGeom>
                <a:avLst/>
                <a:gdLst/>
                <a:ahLst/>
                <a:cxnLst/>
                <a:rect l="l" t="t" r="r" b="b"/>
                <a:pathLst>
                  <a:path w="61595" h="3810">
                    <a:moveTo>
                      <a:pt x="61312" y="0"/>
                    </a:moveTo>
                    <a:lnTo>
                      <a:pt x="0" y="3347"/>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0" name="object 152"/>
              <p:cNvSpPr/>
              <p:nvPr/>
            </p:nvSpPr>
            <p:spPr>
              <a:xfrm>
                <a:off x="3482107" y="1694747"/>
                <a:ext cx="9525" cy="10795"/>
              </a:xfrm>
              <a:custGeom>
                <a:avLst/>
                <a:gdLst/>
                <a:ahLst/>
                <a:cxnLst/>
                <a:rect l="l" t="t" r="r" b="b"/>
                <a:pathLst>
                  <a:path w="9525" h="10794">
                    <a:moveTo>
                      <a:pt x="9426" y="10732"/>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1" name="object 153"/>
              <p:cNvSpPr/>
              <p:nvPr/>
            </p:nvSpPr>
            <p:spPr>
              <a:xfrm>
                <a:off x="3455136" y="1715867"/>
                <a:ext cx="9525" cy="10795"/>
              </a:xfrm>
              <a:custGeom>
                <a:avLst/>
                <a:gdLst/>
                <a:ahLst/>
                <a:cxnLst/>
                <a:rect l="l" t="t" r="r" b="b"/>
                <a:pathLst>
                  <a:path w="9525" h="10794">
                    <a:moveTo>
                      <a:pt x="9439" y="10744"/>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2" name="object 154"/>
              <p:cNvSpPr/>
              <p:nvPr/>
            </p:nvSpPr>
            <p:spPr>
              <a:xfrm>
                <a:off x="3536104" y="1709980"/>
                <a:ext cx="135255" cy="7620"/>
              </a:xfrm>
              <a:custGeom>
                <a:avLst/>
                <a:gdLst/>
                <a:ahLst/>
                <a:cxnLst/>
                <a:rect l="l" t="t" r="r" b="b"/>
                <a:pathLst>
                  <a:path w="135254" h="7619">
                    <a:moveTo>
                      <a:pt x="134734" y="0"/>
                    </a:moveTo>
                    <a:lnTo>
                      <a:pt x="0" y="736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3" name="object 155"/>
              <p:cNvSpPr/>
              <p:nvPr/>
            </p:nvSpPr>
            <p:spPr>
              <a:xfrm>
                <a:off x="3681403" y="1742459"/>
                <a:ext cx="88265" cy="5080"/>
              </a:xfrm>
              <a:custGeom>
                <a:avLst/>
                <a:gdLst/>
                <a:ahLst/>
                <a:cxnLst/>
                <a:rect l="l" t="t" r="r" b="b"/>
                <a:pathLst>
                  <a:path w="88264" h="5080">
                    <a:moveTo>
                      <a:pt x="88179" y="0"/>
                    </a:moveTo>
                    <a:lnTo>
                      <a:pt x="0" y="482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4" name="object 156"/>
              <p:cNvSpPr/>
              <p:nvPr/>
            </p:nvSpPr>
            <p:spPr>
              <a:xfrm>
                <a:off x="3582725" y="1728318"/>
                <a:ext cx="85725" cy="5080"/>
              </a:xfrm>
              <a:custGeom>
                <a:avLst/>
                <a:gdLst/>
                <a:ahLst/>
                <a:cxnLst/>
                <a:rect l="l" t="t" r="r" b="b"/>
                <a:pathLst>
                  <a:path w="85725" h="5080">
                    <a:moveTo>
                      <a:pt x="0" y="4680"/>
                    </a:moveTo>
                    <a:lnTo>
                      <a:pt x="85312"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5" name="object 157"/>
              <p:cNvSpPr/>
              <p:nvPr/>
            </p:nvSpPr>
            <p:spPr>
              <a:xfrm>
                <a:off x="3582725" y="1732999"/>
                <a:ext cx="1905" cy="2540"/>
              </a:xfrm>
              <a:custGeom>
                <a:avLst/>
                <a:gdLst/>
                <a:ahLst/>
                <a:cxnLst/>
                <a:rect l="l" t="t" r="r" b="b"/>
                <a:pathLst>
                  <a:path w="1904" h="2539">
                    <a:moveTo>
                      <a:pt x="0" y="0"/>
                    </a:moveTo>
                    <a:lnTo>
                      <a:pt x="1893" y="2144"/>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6" name="object 158"/>
              <p:cNvSpPr/>
              <p:nvPr/>
            </p:nvSpPr>
            <p:spPr>
              <a:xfrm>
                <a:off x="3582725" y="1725651"/>
                <a:ext cx="1270" cy="7620"/>
              </a:xfrm>
              <a:custGeom>
                <a:avLst/>
                <a:gdLst/>
                <a:ahLst/>
                <a:cxnLst/>
                <a:rect l="l" t="t" r="r" b="b"/>
                <a:pathLst>
                  <a:path w="1270" h="7619">
                    <a:moveTo>
                      <a:pt x="0" y="7347"/>
                    </a:moveTo>
                    <a:lnTo>
                      <a:pt x="1118"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7" name="object 159"/>
              <p:cNvSpPr/>
              <p:nvPr/>
            </p:nvSpPr>
            <p:spPr>
              <a:xfrm>
                <a:off x="3509514" y="1731075"/>
                <a:ext cx="61594" cy="3810"/>
              </a:xfrm>
              <a:custGeom>
                <a:avLst/>
                <a:gdLst/>
                <a:ahLst/>
                <a:cxnLst/>
                <a:rect l="l" t="t" r="r" b="b"/>
                <a:pathLst>
                  <a:path w="61595" h="3810">
                    <a:moveTo>
                      <a:pt x="61306" y="0"/>
                    </a:moveTo>
                    <a:lnTo>
                      <a:pt x="0" y="336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8" name="object 160"/>
              <p:cNvSpPr/>
              <p:nvPr/>
            </p:nvSpPr>
            <p:spPr>
              <a:xfrm>
                <a:off x="3505729" y="1734439"/>
                <a:ext cx="3810" cy="25400"/>
              </a:xfrm>
              <a:custGeom>
                <a:avLst/>
                <a:gdLst/>
                <a:ahLst/>
                <a:cxnLst/>
                <a:rect l="l" t="t" r="r" b="b"/>
                <a:pathLst>
                  <a:path w="3810" h="25400">
                    <a:moveTo>
                      <a:pt x="0" y="24947"/>
                    </a:moveTo>
                    <a:lnTo>
                      <a:pt x="3784"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399" name="object 161"/>
              <p:cNvSpPr/>
              <p:nvPr/>
            </p:nvSpPr>
            <p:spPr>
              <a:xfrm>
                <a:off x="3492114" y="1714123"/>
                <a:ext cx="41275" cy="2540"/>
              </a:xfrm>
              <a:custGeom>
                <a:avLst/>
                <a:gdLst/>
                <a:ahLst/>
                <a:cxnLst/>
                <a:rect l="l" t="t" r="r" b="b"/>
                <a:pathLst>
                  <a:path w="41275" h="2539">
                    <a:moveTo>
                      <a:pt x="41167" y="0"/>
                    </a:moveTo>
                    <a:lnTo>
                      <a:pt x="0" y="2231"/>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0" name="object 162"/>
              <p:cNvSpPr/>
              <p:nvPr/>
            </p:nvSpPr>
            <p:spPr>
              <a:xfrm>
                <a:off x="3533282" y="1714123"/>
                <a:ext cx="3175" cy="3810"/>
              </a:xfrm>
              <a:custGeom>
                <a:avLst/>
                <a:gdLst/>
                <a:ahLst/>
                <a:cxnLst/>
                <a:rect l="l" t="t" r="r" b="b"/>
                <a:pathLst>
                  <a:path w="3175" h="3810">
                    <a:moveTo>
                      <a:pt x="0" y="0"/>
                    </a:moveTo>
                    <a:lnTo>
                      <a:pt x="2822" y="321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1" name="object 163"/>
              <p:cNvSpPr/>
              <p:nvPr/>
            </p:nvSpPr>
            <p:spPr>
              <a:xfrm>
                <a:off x="3517967" y="1726176"/>
                <a:ext cx="635" cy="3810"/>
              </a:xfrm>
              <a:custGeom>
                <a:avLst/>
                <a:gdLst/>
                <a:ahLst/>
                <a:cxnLst/>
                <a:rect l="l" t="t" r="r" b="b"/>
                <a:pathLst>
                  <a:path w="635" h="3810">
                    <a:moveTo>
                      <a:pt x="560" y="0"/>
                    </a:moveTo>
                    <a:lnTo>
                      <a:pt x="0" y="3662"/>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2" name="object 164"/>
              <p:cNvSpPr/>
              <p:nvPr/>
            </p:nvSpPr>
            <p:spPr>
              <a:xfrm>
                <a:off x="3518258" y="1725852"/>
                <a:ext cx="635" cy="635"/>
              </a:xfrm>
              <a:custGeom>
                <a:avLst/>
                <a:gdLst/>
                <a:ahLst/>
                <a:cxnLst/>
                <a:rect l="l" t="t" r="r" b="b"/>
                <a:pathLst>
                  <a:path w="635" h="635">
                    <a:moveTo>
                      <a:pt x="269" y="323"/>
                    </a:move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3" name="object 165"/>
              <p:cNvSpPr/>
              <p:nvPr/>
            </p:nvSpPr>
            <p:spPr>
              <a:xfrm>
                <a:off x="3534438" y="1717341"/>
                <a:ext cx="1905" cy="11430"/>
              </a:xfrm>
              <a:custGeom>
                <a:avLst/>
                <a:gdLst/>
                <a:ahLst/>
                <a:cxnLst/>
                <a:rect l="l" t="t" r="r" b="b"/>
                <a:pathLst>
                  <a:path w="1904" h="11430">
                    <a:moveTo>
                      <a:pt x="0" y="11009"/>
                    </a:moveTo>
                    <a:lnTo>
                      <a:pt x="1666"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4" name="object 166"/>
              <p:cNvSpPr/>
              <p:nvPr/>
            </p:nvSpPr>
            <p:spPr>
              <a:xfrm>
                <a:off x="3531602" y="1714123"/>
                <a:ext cx="1905" cy="11430"/>
              </a:xfrm>
              <a:custGeom>
                <a:avLst/>
                <a:gdLst/>
                <a:ahLst/>
                <a:cxnLst/>
                <a:rect l="l" t="t" r="r" b="b"/>
                <a:pathLst>
                  <a:path w="1904" h="11430">
                    <a:moveTo>
                      <a:pt x="0" y="11011"/>
                    </a:moveTo>
                    <a:lnTo>
                      <a:pt x="1679"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5" name="object 167"/>
              <p:cNvSpPr/>
              <p:nvPr/>
            </p:nvSpPr>
            <p:spPr>
              <a:xfrm>
                <a:off x="3518527" y="1725438"/>
                <a:ext cx="13970" cy="1270"/>
              </a:xfrm>
              <a:custGeom>
                <a:avLst/>
                <a:gdLst/>
                <a:ahLst/>
                <a:cxnLst/>
                <a:rect l="l" t="t" r="r" b="b"/>
                <a:pathLst>
                  <a:path w="13970" h="1269">
                    <a:moveTo>
                      <a:pt x="0" y="738"/>
                    </a:moveTo>
                    <a:lnTo>
                      <a:pt x="13368"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6" name="object 168"/>
              <p:cNvSpPr/>
              <p:nvPr/>
            </p:nvSpPr>
            <p:spPr>
              <a:xfrm>
                <a:off x="3535197" y="1737832"/>
                <a:ext cx="12065" cy="13970"/>
              </a:xfrm>
              <a:custGeom>
                <a:avLst/>
                <a:gdLst/>
                <a:ahLst/>
                <a:cxnLst/>
                <a:rect l="l" t="t" r="r" b="b"/>
                <a:pathLst>
                  <a:path w="12064" h="13969">
                    <a:moveTo>
                      <a:pt x="0" y="0"/>
                    </a:moveTo>
                    <a:lnTo>
                      <a:pt x="11963" y="13604"/>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7" name="object 169"/>
              <p:cNvSpPr/>
              <p:nvPr/>
            </p:nvSpPr>
            <p:spPr>
              <a:xfrm>
                <a:off x="3547161" y="1744063"/>
                <a:ext cx="135255" cy="7620"/>
              </a:xfrm>
              <a:custGeom>
                <a:avLst/>
                <a:gdLst/>
                <a:ahLst/>
                <a:cxnLst/>
                <a:rect l="l" t="t" r="r" b="b"/>
                <a:pathLst>
                  <a:path w="135254" h="7619">
                    <a:moveTo>
                      <a:pt x="134724" y="0"/>
                    </a:moveTo>
                    <a:lnTo>
                      <a:pt x="0" y="7373"/>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8" name="object 170"/>
              <p:cNvSpPr/>
              <p:nvPr/>
            </p:nvSpPr>
            <p:spPr>
              <a:xfrm>
                <a:off x="3536665" y="1751437"/>
                <a:ext cx="10795" cy="69215"/>
              </a:xfrm>
              <a:custGeom>
                <a:avLst/>
                <a:gdLst/>
                <a:ahLst/>
                <a:cxnLst/>
                <a:rect l="l" t="t" r="r" b="b"/>
                <a:pathLst>
                  <a:path w="10795" h="69214">
                    <a:moveTo>
                      <a:pt x="0" y="68998"/>
                    </a:moveTo>
                    <a:lnTo>
                      <a:pt x="10496"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09" name="object 171"/>
              <p:cNvSpPr/>
              <p:nvPr/>
            </p:nvSpPr>
            <p:spPr>
              <a:xfrm>
                <a:off x="3454810" y="1718064"/>
                <a:ext cx="9525" cy="10795"/>
              </a:xfrm>
              <a:custGeom>
                <a:avLst/>
                <a:gdLst/>
                <a:ahLst/>
                <a:cxnLst/>
                <a:rect l="l" t="t" r="r" b="b"/>
                <a:pathLst>
                  <a:path w="9525" h="10794">
                    <a:moveTo>
                      <a:pt x="9426" y="10747"/>
                    </a:moveTo>
                    <a:lnTo>
                      <a:pt x="0" y="0"/>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10" name="object 172"/>
              <p:cNvSpPr/>
              <p:nvPr/>
            </p:nvSpPr>
            <p:spPr>
              <a:xfrm>
                <a:off x="3520498" y="1700161"/>
                <a:ext cx="635" cy="3810"/>
              </a:xfrm>
              <a:custGeom>
                <a:avLst/>
                <a:gdLst/>
                <a:ahLst/>
                <a:cxnLst/>
                <a:rect l="l" t="t" r="r" b="b"/>
                <a:pathLst>
                  <a:path w="635" h="3810">
                    <a:moveTo>
                      <a:pt x="0" y="3395"/>
                    </a:moveTo>
                    <a:lnTo>
                      <a:pt x="515"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11" name="object 173"/>
              <p:cNvSpPr/>
              <p:nvPr/>
            </p:nvSpPr>
            <p:spPr>
              <a:xfrm>
                <a:off x="3493876" y="1771740"/>
                <a:ext cx="43180" cy="48895"/>
              </a:xfrm>
              <a:custGeom>
                <a:avLst/>
                <a:gdLst/>
                <a:ahLst/>
                <a:cxnLst/>
                <a:rect l="l" t="t" r="r" b="b"/>
                <a:pathLst>
                  <a:path w="43179" h="48894">
                    <a:moveTo>
                      <a:pt x="0" y="0"/>
                    </a:moveTo>
                    <a:lnTo>
                      <a:pt x="42788" y="48695"/>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12" name="object 174"/>
              <p:cNvSpPr/>
              <p:nvPr/>
            </p:nvSpPr>
            <p:spPr>
              <a:xfrm>
                <a:off x="3536665" y="1813054"/>
                <a:ext cx="135255" cy="7620"/>
              </a:xfrm>
              <a:custGeom>
                <a:avLst/>
                <a:gdLst/>
                <a:ahLst/>
                <a:cxnLst/>
                <a:rect l="l" t="t" r="r" b="b"/>
                <a:pathLst>
                  <a:path w="135254" h="7619">
                    <a:moveTo>
                      <a:pt x="0" y="7381"/>
                    </a:moveTo>
                    <a:lnTo>
                      <a:pt x="134731"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13" name="object 175"/>
              <p:cNvSpPr/>
              <p:nvPr/>
            </p:nvSpPr>
            <p:spPr>
              <a:xfrm>
                <a:off x="3671396" y="1744063"/>
                <a:ext cx="10795" cy="69215"/>
              </a:xfrm>
              <a:custGeom>
                <a:avLst/>
                <a:gdLst/>
                <a:ahLst/>
                <a:cxnLst/>
                <a:rect l="l" t="t" r="r" b="b"/>
                <a:pathLst>
                  <a:path w="10795" h="69214">
                    <a:moveTo>
                      <a:pt x="0" y="68991"/>
                    </a:moveTo>
                    <a:lnTo>
                      <a:pt x="10488"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14" name="object 176"/>
              <p:cNvSpPr/>
              <p:nvPr/>
            </p:nvSpPr>
            <p:spPr>
              <a:xfrm>
                <a:off x="3668037" y="1728318"/>
                <a:ext cx="13970" cy="15875"/>
              </a:xfrm>
              <a:custGeom>
                <a:avLst/>
                <a:gdLst/>
                <a:ahLst/>
                <a:cxnLst/>
                <a:rect l="l" t="t" r="r" b="b"/>
                <a:pathLst>
                  <a:path w="13970" h="15875">
                    <a:moveTo>
                      <a:pt x="0" y="0"/>
                    </a:moveTo>
                    <a:lnTo>
                      <a:pt x="13847" y="15744"/>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15" name="object 177"/>
              <p:cNvSpPr/>
              <p:nvPr/>
            </p:nvSpPr>
            <p:spPr>
              <a:xfrm>
                <a:off x="3674686" y="1786493"/>
                <a:ext cx="88265" cy="5080"/>
              </a:xfrm>
              <a:custGeom>
                <a:avLst/>
                <a:gdLst/>
                <a:ahLst/>
                <a:cxnLst/>
                <a:rect l="l" t="t" r="r" b="b"/>
                <a:pathLst>
                  <a:path w="88264" h="5080">
                    <a:moveTo>
                      <a:pt x="0" y="4814"/>
                    </a:moveTo>
                    <a:lnTo>
                      <a:pt x="88201"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16" name="object 178"/>
              <p:cNvSpPr/>
              <p:nvPr/>
            </p:nvSpPr>
            <p:spPr>
              <a:xfrm>
                <a:off x="3762887" y="1742459"/>
                <a:ext cx="6985" cy="44450"/>
              </a:xfrm>
              <a:custGeom>
                <a:avLst/>
                <a:gdLst/>
                <a:ahLst/>
                <a:cxnLst/>
                <a:rect l="l" t="t" r="r" b="b"/>
                <a:pathLst>
                  <a:path w="6985" h="44450">
                    <a:moveTo>
                      <a:pt x="0" y="44033"/>
                    </a:moveTo>
                    <a:lnTo>
                      <a:pt x="6696"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17" name="object 179"/>
              <p:cNvSpPr/>
              <p:nvPr/>
            </p:nvSpPr>
            <p:spPr>
              <a:xfrm>
                <a:off x="3742232" y="1711307"/>
                <a:ext cx="27940" cy="31750"/>
              </a:xfrm>
              <a:custGeom>
                <a:avLst/>
                <a:gdLst/>
                <a:ahLst/>
                <a:cxnLst/>
                <a:rect l="l" t="t" r="r" b="b"/>
                <a:pathLst>
                  <a:path w="27939" h="31750">
                    <a:moveTo>
                      <a:pt x="27351" y="31152"/>
                    </a:moveTo>
                    <a:lnTo>
                      <a:pt x="0" y="0"/>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18" name="object 180"/>
              <p:cNvSpPr/>
              <p:nvPr/>
            </p:nvSpPr>
            <p:spPr>
              <a:xfrm>
                <a:off x="3670039" y="1711307"/>
                <a:ext cx="72390" cy="4445"/>
              </a:xfrm>
              <a:custGeom>
                <a:avLst/>
                <a:gdLst/>
                <a:ahLst/>
                <a:cxnLst/>
                <a:rect l="l" t="t" r="r" b="b"/>
                <a:pathLst>
                  <a:path w="72389" h="4444">
                    <a:moveTo>
                      <a:pt x="0" y="3941"/>
                    </a:moveTo>
                    <a:lnTo>
                      <a:pt x="72192"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19" name="object 181"/>
              <p:cNvSpPr/>
              <p:nvPr/>
            </p:nvSpPr>
            <p:spPr>
              <a:xfrm>
                <a:off x="3655758" y="1692793"/>
                <a:ext cx="15240" cy="17780"/>
              </a:xfrm>
              <a:custGeom>
                <a:avLst/>
                <a:gdLst/>
                <a:ahLst/>
                <a:cxnLst/>
                <a:rect l="l" t="t" r="r" b="b"/>
                <a:pathLst>
                  <a:path w="15239" h="17780">
                    <a:moveTo>
                      <a:pt x="0" y="0"/>
                    </a:moveTo>
                    <a:lnTo>
                      <a:pt x="15079" y="17187"/>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20" name="object 182"/>
              <p:cNvSpPr/>
              <p:nvPr/>
            </p:nvSpPr>
            <p:spPr>
              <a:xfrm>
                <a:off x="3668037" y="1709980"/>
                <a:ext cx="3175" cy="18415"/>
              </a:xfrm>
              <a:custGeom>
                <a:avLst/>
                <a:gdLst/>
                <a:ahLst/>
                <a:cxnLst/>
                <a:rect l="l" t="t" r="r" b="b"/>
                <a:pathLst>
                  <a:path w="3175" h="18414">
                    <a:moveTo>
                      <a:pt x="0" y="18338"/>
                    </a:moveTo>
                    <a:lnTo>
                      <a:pt x="280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21" name="object 183"/>
              <p:cNvSpPr/>
              <p:nvPr/>
            </p:nvSpPr>
            <p:spPr>
              <a:xfrm>
                <a:off x="3521012" y="1692793"/>
                <a:ext cx="135255" cy="7620"/>
              </a:xfrm>
              <a:custGeom>
                <a:avLst/>
                <a:gdLst/>
                <a:ahLst/>
                <a:cxnLst/>
                <a:rect l="l" t="t" r="r" b="b"/>
                <a:pathLst>
                  <a:path w="135254" h="7619">
                    <a:moveTo>
                      <a:pt x="0" y="7368"/>
                    </a:moveTo>
                    <a:lnTo>
                      <a:pt x="134745"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22" name="object 184"/>
              <p:cNvSpPr/>
              <p:nvPr/>
            </p:nvSpPr>
            <p:spPr>
              <a:xfrm>
                <a:off x="3504132" y="1702754"/>
                <a:ext cx="635" cy="1905"/>
              </a:xfrm>
              <a:custGeom>
                <a:avLst/>
                <a:gdLst/>
                <a:ahLst/>
                <a:cxnLst/>
                <a:rect l="l" t="t" r="r" b="b"/>
                <a:pathLst>
                  <a:path w="635" h="1905">
                    <a:moveTo>
                      <a:pt x="243" y="0"/>
                    </a:moveTo>
                    <a:lnTo>
                      <a:pt x="0" y="1699"/>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23" name="object 185"/>
              <p:cNvSpPr/>
              <p:nvPr/>
            </p:nvSpPr>
            <p:spPr>
              <a:xfrm>
                <a:off x="3504376" y="1701860"/>
                <a:ext cx="16510" cy="1270"/>
              </a:xfrm>
              <a:custGeom>
                <a:avLst/>
                <a:gdLst/>
                <a:ahLst/>
                <a:cxnLst/>
                <a:rect l="l" t="t" r="r" b="b"/>
                <a:pathLst>
                  <a:path w="16510" h="1269">
                    <a:moveTo>
                      <a:pt x="0" y="894"/>
                    </a:moveTo>
                    <a:lnTo>
                      <a:pt x="16364"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24" name="object 186"/>
              <p:cNvSpPr/>
              <p:nvPr/>
            </p:nvSpPr>
            <p:spPr>
              <a:xfrm>
                <a:off x="3484357" y="1694621"/>
                <a:ext cx="9525" cy="10795"/>
              </a:xfrm>
              <a:custGeom>
                <a:avLst/>
                <a:gdLst/>
                <a:ahLst/>
                <a:cxnLst/>
                <a:rect l="l" t="t" r="r" b="b"/>
                <a:pathLst>
                  <a:path w="9525" h="10794">
                    <a:moveTo>
                      <a:pt x="9439" y="10747"/>
                    </a:moveTo>
                    <a:lnTo>
                      <a:pt x="0" y="0"/>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25" name="object 187"/>
              <p:cNvSpPr/>
              <p:nvPr/>
            </p:nvSpPr>
            <p:spPr>
              <a:xfrm>
                <a:off x="3493503" y="1703379"/>
                <a:ext cx="30480" cy="1905"/>
              </a:xfrm>
              <a:custGeom>
                <a:avLst/>
                <a:gdLst/>
                <a:ahLst/>
                <a:cxnLst/>
                <a:rect l="l" t="t" r="r" b="b"/>
                <a:pathLst>
                  <a:path w="30479" h="1905">
                    <a:moveTo>
                      <a:pt x="30338" y="0"/>
                    </a:moveTo>
                    <a:lnTo>
                      <a:pt x="0" y="1653"/>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26" name="object 188"/>
              <p:cNvSpPr/>
              <p:nvPr/>
            </p:nvSpPr>
            <p:spPr>
              <a:xfrm>
                <a:off x="3492114" y="1705368"/>
                <a:ext cx="1905" cy="11430"/>
              </a:xfrm>
              <a:custGeom>
                <a:avLst/>
                <a:gdLst/>
                <a:ahLst/>
                <a:cxnLst/>
                <a:rect l="l" t="t" r="r" b="b"/>
                <a:pathLst>
                  <a:path w="1904" h="11430">
                    <a:moveTo>
                      <a:pt x="0" y="10985"/>
                    </a:moveTo>
                    <a:lnTo>
                      <a:pt x="1682"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27" name="object 189"/>
              <p:cNvSpPr/>
              <p:nvPr/>
            </p:nvSpPr>
            <p:spPr>
              <a:xfrm>
                <a:off x="3464236" y="1725135"/>
                <a:ext cx="67945" cy="3810"/>
              </a:xfrm>
              <a:custGeom>
                <a:avLst/>
                <a:gdLst/>
                <a:ahLst/>
                <a:cxnLst/>
                <a:rect l="l" t="t" r="r" b="b"/>
                <a:pathLst>
                  <a:path w="67945" h="3810">
                    <a:moveTo>
                      <a:pt x="67365" y="0"/>
                    </a:moveTo>
                    <a:lnTo>
                      <a:pt x="0" y="3677"/>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28" name="object 190"/>
              <p:cNvSpPr/>
              <p:nvPr/>
            </p:nvSpPr>
            <p:spPr>
              <a:xfrm>
                <a:off x="3531602" y="1725135"/>
                <a:ext cx="3175" cy="3810"/>
              </a:xfrm>
              <a:custGeom>
                <a:avLst/>
                <a:gdLst/>
                <a:ahLst/>
                <a:cxnLst/>
                <a:rect l="l" t="t" r="r" b="b"/>
                <a:pathLst>
                  <a:path w="3175" h="3810">
                    <a:moveTo>
                      <a:pt x="0" y="0"/>
                    </a:moveTo>
                    <a:lnTo>
                      <a:pt x="2835" y="3215"/>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29" name="object 191"/>
              <p:cNvSpPr/>
              <p:nvPr/>
            </p:nvSpPr>
            <p:spPr>
              <a:xfrm>
                <a:off x="3514655" y="1726060"/>
                <a:ext cx="3810" cy="3810"/>
              </a:xfrm>
              <a:custGeom>
                <a:avLst/>
                <a:gdLst/>
                <a:ahLst/>
                <a:cxnLst/>
                <a:rect l="l" t="t" r="r" b="b"/>
                <a:pathLst>
                  <a:path w="3810" h="3810">
                    <a:moveTo>
                      <a:pt x="0" y="0"/>
                    </a:moveTo>
                    <a:lnTo>
                      <a:pt x="3311" y="3777"/>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30" name="object 192"/>
              <p:cNvSpPr/>
              <p:nvPr/>
            </p:nvSpPr>
            <p:spPr>
              <a:xfrm>
                <a:off x="3534438" y="1725651"/>
                <a:ext cx="49530" cy="3175"/>
              </a:xfrm>
              <a:custGeom>
                <a:avLst/>
                <a:gdLst/>
                <a:ahLst/>
                <a:cxnLst/>
                <a:rect l="l" t="t" r="r" b="b"/>
                <a:pathLst>
                  <a:path w="49529" h="3175">
                    <a:moveTo>
                      <a:pt x="0" y="2699"/>
                    </a:moveTo>
                    <a:lnTo>
                      <a:pt x="49405"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31" name="object 193"/>
              <p:cNvSpPr/>
              <p:nvPr/>
            </p:nvSpPr>
            <p:spPr>
              <a:xfrm>
                <a:off x="3530560" y="1744166"/>
                <a:ext cx="11430" cy="12700"/>
              </a:xfrm>
              <a:custGeom>
                <a:avLst/>
                <a:gdLst/>
                <a:ahLst/>
                <a:cxnLst/>
                <a:rect l="l" t="t" r="r" b="b"/>
                <a:pathLst>
                  <a:path w="11429" h="12700">
                    <a:moveTo>
                      <a:pt x="0" y="0"/>
                    </a:moveTo>
                    <a:lnTo>
                      <a:pt x="10997" y="12520"/>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32" name="object 194"/>
              <p:cNvSpPr/>
              <p:nvPr/>
            </p:nvSpPr>
            <p:spPr>
              <a:xfrm>
                <a:off x="3530560" y="1740478"/>
                <a:ext cx="635" cy="3810"/>
              </a:xfrm>
              <a:custGeom>
                <a:avLst/>
                <a:gdLst/>
                <a:ahLst/>
                <a:cxnLst/>
                <a:rect l="l" t="t" r="r" b="b"/>
                <a:pathLst>
                  <a:path w="635" h="3810">
                    <a:moveTo>
                      <a:pt x="0" y="3688"/>
                    </a:moveTo>
                    <a:lnTo>
                      <a:pt x="550"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33" name="object 195"/>
              <p:cNvSpPr/>
              <p:nvPr/>
            </p:nvSpPr>
            <p:spPr>
              <a:xfrm>
                <a:off x="3517967" y="1727136"/>
                <a:ext cx="49530" cy="3175"/>
              </a:xfrm>
              <a:custGeom>
                <a:avLst/>
                <a:gdLst/>
                <a:ahLst/>
                <a:cxnLst/>
                <a:rect l="l" t="t" r="r" b="b"/>
                <a:pathLst>
                  <a:path w="49529" h="3175">
                    <a:moveTo>
                      <a:pt x="49411" y="0"/>
                    </a:moveTo>
                    <a:lnTo>
                      <a:pt x="0" y="2701"/>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34" name="object 196"/>
              <p:cNvSpPr/>
              <p:nvPr/>
            </p:nvSpPr>
            <p:spPr>
              <a:xfrm>
                <a:off x="3567378" y="1727136"/>
                <a:ext cx="7620" cy="8890"/>
              </a:xfrm>
              <a:custGeom>
                <a:avLst/>
                <a:gdLst/>
                <a:ahLst/>
                <a:cxnLst/>
                <a:rect l="l" t="t" r="r" b="b"/>
                <a:pathLst>
                  <a:path w="7620" h="8889">
                    <a:moveTo>
                      <a:pt x="0" y="0"/>
                    </a:moveTo>
                    <a:lnTo>
                      <a:pt x="7473" y="8542"/>
                    </a:lnTo>
                  </a:path>
                </a:pathLst>
              </a:custGeom>
              <a:ln w="3270">
                <a:solidFill>
                  <a:srgbClr val="151616"/>
                </a:solidFill>
              </a:ln>
            </p:spPr>
            <p:txBody>
              <a:bodyPr wrap="square" lIns="0" tIns="0" rIns="0" bIns="0" rtlCol="0"/>
              <a:lstStyle/>
              <a:p>
                <a:endParaRPr sz="800" dirty="0">
                  <a:latin typeface="Montserrat" panose="00000500000000000000" pitchFamily="2" charset="0"/>
                </a:endParaRPr>
              </a:p>
            </p:txBody>
          </p:sp>
          <p:sp>
            <p:nvSpPr>
              <p:cNvPr id="435" name="object 197"/>
              <p:cNvSpPr/>
              <p:nvPr/>
            </p:nvSpPr>
            <p:spPr>
              <a:xfrm>
                <a:off x="3535197" y="1735143"/>
                <a:ext cx="49530" cy="3175"/>
              </a:xfrm>
              <a:custGeom>
                <a:avLst/>
                <a:gdLst/>
                <a:ahLst/>
                <a:cxnLst/>
                <a:rect l="l" t="t" r="r" b="b"/>
                <a:pathLst>
                  <a:path w="49529" h="3175">
                    <a:moveTo>
                      <a:pt x="0" y="2688"/>
                    </a:moveTo>
                    <a:lnTo>
                      <a:pt x="49421"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36" name="object 198"/>
              <p:cNvSpPr/>
              <p:nvPr/>
            </p:nvSpPr>
            <p:spPr>
              <a:xfrm>
                <a:off x="3534080" y="1756687"/>
                <a:ext cx="7620" cy="49530"/>
              </a:xfrm>
              <a:custGeom>
                <a:avLst/>
                <a:gdLst/>
                <a:ahLst/>
                <a:cxnLst/>
                <a:rect l="l" t="t" r="r" b="b"/>
                <a:pathLst>
                  <a:path w="7620" h="49530">
                    <a:moveTo>
                      <a:pt x="0" y="49170"/>
                    </a:moveTo>
                    <a:lnTo>
                      <a:pt x="7477"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37" name="object 199"/>
              <p:cNvSpPr/>
              <p:nvPr/>
            </p:nvSpPr>
            <p:spPr>
              <a:xfrm>
                <a:off x="3534255" y="1737832"/>
                <a:ext cx="1270" cy="6350"/>
              </a:xfrm>
              <a:custGeom>
                <a:avLst/>
                <a:gdLst/>
                <a:ahLst/>
                <a:cxnLst/>
                <a:rect l="l" t="t" r="r" b="b"/>
                <a:pathLst>
                  <a:path w="1270" h="6350">
                    <a:moveTo>
                      <a:pt x="0" y="6230"/>
                    </a:moveTo>
                    <a:lnTo>
                      <a:pt x="942" y="0"/>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38" name="object 200"/>
              <p:cNvSpPr/>
              <p:nvPr/>
            </p:nvSpPr>
            <p:spPr>
              <a:xfrm>
                <a:off x="3531110" y="1740301"/>
                <a:ext cx="3810" cy="635"/>
              </a:xfrm>
              <a:custGeom>
                <a:avLst/>
                <a:gdLst/>
                <a:ahLst/>
                <a:cxnLst/>
                <a:rect l="l" t="t" r="r" b="b"/>
                <a:pathLst>
                  <a:path w="3810" h="635">
                    <a:moveTo>
                      <a:pt x="0" y="176"/>
                    </a:moveTo>
                    <a:lnTo>
                      <a:pt x="3716"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39" name="object 201"/>
              <p:cNvSpPr/>
              <p:nvPr/>
            </p:nvSpPr>
            <p:spPr>
              <a:xfrm>
                <a:off x="3505729" y="1757436"/>
                <a:ext cx="36195" cy="2540"/>
              </a:xfrm>
              <a:custGeom>
                <a:avLst/>
                <a:gdLst/>
                <a:ahLst/>
                <a:cxnLst/>
                <a:rect l="l" t="t" r="r" b="b"/>
                <a:pathLst>
                  <a:path w="36195" h="2539">
                    <a:moveTo>
                      <a:pt x="0" y="1949"/>
                    </a:moveTo>
                    <a:lnTo>
                      <a:pt x="35711" y="0"/>
                    </a:lnTo>
                  </a:path>
                </a:pathLst>
              </a:custGeom>
              <a:ln w="3265">
                <a:solidFill>
                  <a:srgbClr val="151616"/>
                </a:solidFill>
              </a:ln>
            </p:spPr>
            <p:txBody>
              <a:bodyPr wrap="square" lIns="0" tIns="0" rIns="0" bIns="0" rtlCol="0"/>
              <a:lstStyle/>
              <a:p>
                <a:endParaRPr sz="800" dirty="0">
                  <a:latin typeface="Montserrat" panose="00000500000000000000" pitchFamily="2" charset="0"/>
                </a:endParaRPr>
              </a:p>
            </p:txBody>
          </p:sp>
          <p:sp>
            <p:nvSpPr>
              <p:cNvPr id="440" name="object 202"/>
              <p:cNvSpPr/>
              <p:nvPr/>
            </p:nvSpPr>
            <p:spPr>
              <a:xfrm>
                <a:off x="3493876" y="1726820"/>
                <a:ext cx="6985" cy="45085"/>
              </a:xfrm>
              <a:custGeom>
                <a:avLst/>
                <a:gdLst/>
                <a:ahLst/>
                <a:cxnLst/>
                <a:rect l="l" t="t" r="r" b="b"/>
                <a:pathLst>
                  <a:path w="6985" h="45085">
                    <a:moveTo>
                      <a:pt x="6836" y="0"/>
                    </a:moveTo>
                    <a:lnTo>
                      <a:pt x="0" y="44919"/>
                    </a:lnTo>
                  </a:path>
                </a:pathLst>
              </a:custGeom>
              <a:ln w="3273">
                <a:solidFill>
                  <a:srgbClr val="151616"/>
                </a:solidFill>
              </a:ln>
            </p:spPr>
            <p:txBody>
              <a:bodyPr wrap="square" lIns="0" tIns="0" rIns="0" bIns="0" rtlCol="0"/>
              <a:lstStyle/>
              <a:p>
                <a:endParaRPr sz="800" dirty="0">
                  <a:latin typeface="Montserrat" panose="00000500000000000000" pitchFamily="2" charset="0"/>
                </a:endParaRPr>
              </a:p>
            </p:txBody>
          </p:sp>
          <p:sp>
            <p:nvSpPr>
              <p:cNvPr id="441" name="object 203"/>
              <p:cNvSpPr/>
              <p:nvPr/>
            </p:nvSpPr>
            <p:spPr>
              <a:xfrm>
                <a:off x="3505920" y="1726532"/>
                <a:ext cx="3810" cy="8255"/>
              </a:xfrm>
              <a:custGeom>
                <a:avLst/>
                <a:gdLst/>
                <a:ahLst/>
                <a:cxnLst/>
                <a:rect l="l" t="t" r="r" b="b"/>
                <a:pathLst>
                  <a:path w="3810" h="8255">
                    <a:moveTo>
                      <a:pt x="3593" y="7906"/>
                    </a:moveTo>
                    <a:lnTo>
                      <a:pt x="1353" y="5350"/>
                    </a:lnTo>
                    <a:lnTo>
                      <a:pt x="304" y="3350"/>
                    </a:lnTo>
                    <a:lnTo>
                      <a:pt x="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42" name="object 204"/>
              <p:cNvSpPr/>
              <p:nvPr/>
            </p:nvSpPr>
            <p:spPr>
              <a:xfrm>
                <a:off x="3464236" y="1705368"/>
                <a:ext cx="29845" cy="23495"/>
              </a:xfrm>
              <a:custGeom>
                <a:avLst/>
                <a:gdLst/>
                <a:ahLst/>
                <a:cxnLst/>
                <a:rect l="l" t="t" r="r" b="b"/>
                <a:pathLst>
                  <a:path w="29845" h="23494">
                    <a:moveTo>
                      <a:pt x="0" y="23443"/>
                    </a:moveTo>
                    <a:lnTo>
                      <a:pt x="27296" y="111"/>
                    </a:lnTo>
                    <a:lnTo>
                      <a:pt x="29560" y="0"/>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43" name="object 205"/>
              <p:cNvSpPr/>
              <p:nvPr/>
            </p:nvSpPr>
            <p:spPr>
              <a:xfrm>
                <a:off x="3500657" y="1766268"/>
                <a:ext cx="33655" cy="40005"/>
              </a:xfrm>
              <a:custGeom>
                <a:avLst/>
                <a:gdLst/>
                <a:ahLst/>
                <a:cxnLst/>
                <a:rect l="l" t="t" r="r" b="b"/>
                <a:pathLst>
                  <a:path w="33654" h="40005">
                    <a:moveTo>
                      <a:pt x="0" y="0"/>
                    </a:moveTo>
                    <a:lnTo>
                      <a:pt x="515" y="1955"/>
                    </a:lnTo>
                    <a:lnTo>
                      <a:pt x="849" y="2356"/>
                    </a:lnTo>
                    <a:lnTo>
                      <a:pt x="11901" y="14987"/>
                    </a:lnTo>
                    <a:lnTo>
                      <a:pt x="33423" y="39588"/>
                    </a:lnTo>
                  </a:path>
                </a:pathLst>
              </a:custGeom>
              <a:ln w="3175">
                <a:solidFill>
                  <a:srgbClr val="151616"/>
                </a:solidFill>
              </a:ln>
            </p:spPr>
            <p:txBody>
              <a:bodyPr wrap="square" lIns="0" tIns="0" rIns="0" bIns="0" rtlCol="0"/>
              <a:lstStyle/>
              <a:p>
                <a:endParaRPr sz="800" dirty="0">
                  <a:latin typeface="Montserrat" panose="00000500000000000000" pitchFamily="2" charset="0"/>
                </a:endParaRPr>
              </a:p>
            </p:txBody>
          </p:sp>
          <p:sp>
            <p:nvSpPr>
              <p:cNvPr id="444" name="object 206"/>
              <p:cNvSpPr/>
              <p:nvPr/>
            </p:nvSpPr>
            <p:spPr>
              <a:xfrm>
                <a:off x="3502696" y="1756642"/>
                <a:ext cx="3175" cy="3175"/>
              </a:xfrm>
              <a:custGeom>
                <a:avLst/>
                <a:gdLst/>
                <a:ahLst/>
                <a:cxnLst/>
                <a:rect l="l" t="t" r="r" b="b"/>
                <a:pathLst>
                  <a:path w="3175" h="3175">
                    <a:moveTo>
                      <a:pt x="3033" y="2743"/>
                    </a:moveTo>
                    <a:lnTo>
                      <a:pt x="2062" y="1638"/>
                    </a:lnTo>
                    <a:lnTo>
                      <a:pt x="1398" y="401"/>
                    </a:lnTo>
                    <a:lnTo>
                      <a:pt x="0" y="0"/>
                    </a:lnTo>
                  </a:path>
                </a:pathLst>
              </a:custGeom>
              <a:ln w="3269">
                <a:solidFill>
                  <a:srgbClr val="151616"/>
                </a:solidFill>
              </a:ln>
            </p:spPr>
            <p:txBody>
              <a:bodyPr wrap="square" lIns="0" tIns="0" rIns="0" bIns="0" rtlCol="0"/>
              <a:lstStyle/>
              <a:p>
                <a:endParaRPr sz="800" dirty="0">
                  <a:latin typeface="Montserrat" panose="00000500000000000000" pitchFamily="2" charset="0"/>
                </a:endParaRPr>
              </a:p>
            </p:txBody>
          </p:sp>
          <p:sp>
            <p:nvSpPr>
              <p:cNvPr id="445" name="object 207"/>
              <p:cNvSpPr/>
              <p:nvPr/>
            </p:nvSpPr>
            <p:spPr>
              <a:xfrm>
                <a:off x="3454810" y="1694621"/>
                <a:ext cx="29845" cy="23495"/>
              </a:xfrm>
              <a:custGeom>
                <a:avLst/>
                <a:gdLst/>
                <a:ahLst/>
                <a:cxnLst/>
                <a:rect l="l" t="t" r="r" b="b"/>
                <a:pathLst>
                  <a:path w="29845" h="23494">
                    <a:moveTo>
                      <a:pt x="0" y="23443"/>
                    </a:moveTo>
                    <a:lnTo>
                      <a:pt x="27296" y="126"/>
                    </a:lnTo>
                    <a:lnTo>
                      <a:pt x="29546" y="0"/>
                    </a:lnTo>
                  </a:path>
                </a:pathLst>
              </a:custGeom>
              <a:ln w="3268">
                <a:solidFill>
                  <a:srgbClr val="151616"/>
                </a:solidFill>
              </a:ln>
            </p:spPr>
            <p:txBody>
              <a:bodyPr wrap="square" lIns="0" tIns="0" rIns="0" bIns="0" rtlCol="0"/>
              <a:lstStyle/>
              <a:p>
                <a:endParaRPr sz="800" dirty="0">
                  <a:latin typeface="Montserrat" panose="00000500000000000000" pitchFamily="2" charset="0"/>
                </a:endParaRPr>
              </a:p>
            </p:txBody>
          </p:sp>
          <p:sp>
            <p:nvSpPr>
              <p:cNvPr id="447" name="object 229"/>
              <p:cNvSpPr txBox="1"/>
              <p:nvPr/>
            </p:nvSpPr>
            <p:spPr>
              <a:xfrm>
                <a:off x="4625676" y="737152"/>
                <a:ext cx="443617" cy="123111"/>
              </a:xfrm>
              <a:prstGeom prst="rect">
                <a:avLst/>
              </a:prstGeom>
            </p:spPr>
            <p:txBody>
              <a:bodyPr vert="horz" wrap="square" lIns="0" tIns="0" rIns="0" bIns="0" rtlCol="0">
                <a:spAutoFit/>
              </a:bodyPr>
              <a:lstStyle/>
              <a:p>
                <a:pPr marL="12700">
                  <a:lnSpc>
                    <a:spcPct val="100000"/>
                  </a:lnSpc>
                  <a:tabLst>
                    <a:tab pos="438784" algn="l"/>
                  </a:tabLst>
                </a:pPr>
                <a:r>
                  <a:rPr lang="es-MX" sz="800" spc="5" dirty="0">
                    <a:solidFill>
                      <a:srgbClr val="151616"/>
                    </a:solidFill>
                    <a:latin typeface="Montserrat" panose="00000500000000000000" pitchFamily="2" charset="0"/>
                    <a:cs typeface="Arial"/>
                  </a:rPr>
                  <a:t>Fusible</a:t>
                </a:r>
                <a:endParaRPr sz="800" dirty="0">
                  <a:latin typeface="Montserrat" panose="00000500000000000000" pitchFamily="2" charset="0"/>
                  <a:cs typeface="Arial"/>
                </a:endParaRPr>
              </a:p>
            </p:txBody>
          </p:sp>
          <p:sp>
            <p:nvSpPr>
              <p:cNvPr id="448" name="object 230"/>
              <p:cNvSpPr txBox="1"/>
              <p:nvPr/>
            </p:nvSpPr>
            <p:spPr>
              <a:xfrm>
                <a:off x="4671805" y="1262143"/>
                <a:ext cx="860199" cy="134172"/>
              </a:xfrm>
              <a:prstGeom prst="rect">
                <a:avLst/>
              </a:prstGeom>
            </p:spPr>
            <p:txBody>
              <a:bodyPr vert="horz" wrap="square" lIns="0" tIns="0" rIns="0" bIns="0" rtlCol="0">
                <a:spAutoFit/>
              </a:bodyPr>
              <a:lstStyle/>
              <a:p>
                <a:pPr marL="12700">
                  <a:lnSpc>
                    <a:spcPct val="100000"/>
                  </a:lnSpc>
                </a:pPr>
                <a:r>
                  <a:rPr lang="es-MX" sz="800" spc="5" dirty="0">
                    <a:solidFill>
                      <a:srgbClr val="151616"/>
                    </a:solidFill>
                    <a:latin typeface="Montserrat" panose="00000500000000000000" pitchFamily="2" charset="0"/>
                    <a:cs typeface="Arial"/>
                  </a:rPr>
                  <a:t>Caja fusible</a:t>
                </a:r>
                <a:endParaRPr sz="800" dirty="0">
                  <a:latin typeface="Montserrat" panose="00000500000000000000" pitchFamily="2" charset="0"/>
                  <a:cs typeface="Arial"/>
                </a:endParaRPr>
              </a:p>
            </p:txBody>
          </p:sp>
          <p:sp>
            <p:nvSpPr>
              <p:cNvPr id="449" name="object 231"/>
              <p:cNvSpPr txBox="1"/>
              <p:nvPr/>
            </p:nvSpPr>
            <p:spPr>
              <a:xfrm>
                <a:off x="4671805" y="1449854"/>
                <a:ext cx="938678" cy="134172"/>
              </a:xfrm>
              <a:prstGeom prst="rect">
                <a:avLst/>
              </a:prstGeom>
            </p:spPr>
            <p:txBody>
              <a:bodyPr vert="horz" wrap="square" lIns="0" tIns="0" rIns="0" bIns="0" rtlCol="0">
                <a:spAutoFit/>
              </a:bodyPr>
              <a:lstStyle/>
              <a:p>
                <a:pPr marL="12700">
                  <a:lnSpc>
                    <a:spcPct val="100000"/>
                  </a:lnSpc>
                  <a:tabLst>
                    <a:tab pos="1207135" algn="l"/>
                  </a:tabLst>
                </a:pPr>
                <a:r>
                  <a:rPr lang="es-MX" sz="800" spc="5" dirty="0">
                    <a:solidFill>
                      <a:srgbClr val="151616"/>
                    </a:solidFill>
                    <a:latin typeface="Montserrat" panose="00000500000000000000" pitchFamily="2" charset="0"/>
                    <a:cs typeface="Arial"/>
                  </a:rPr>
                  <a:t>Cubierta del </a:t>
                </a:r>
                <a:r>
                  <a:rPr sz="800" spc="20" dirty="0">
                    <a:solidFill>
                      <a:srgbClr val="151616"/>
                    </a:solidFill>
                    <a:latin typeface="Montserrat" panose="00000500000000000000" pitchFamily="2" charset="0"/>
                    <a:cs typeface="Arial"/>
                  </a:rPr>
                  <a:t>TCI</a:t>
                </a:r>
                <a:endParaRPr sz="800" dirty="0">
                  <a:latin typeface="Montserrat" panose="00000500000000000000" pitchFamily="2" charset="0"/>
                  <a:cs typeface="Arial"/>
                </a:endParaRPr>
              </a:p>
            </p:txBody>
          </p:sp>
        </p:grpSp>
        <p:cxnSp>
          <p:nvCxnSpPr>
            <p:cNvPr id="4" name="3 Conector recto"/>
            <p:cNvCxnSpPr/>
            <p:nvPr/>
          </p:nvCxnSpPr>
          <p:spPr>
            <a:xfrm>
              <a:off x="471450" y="3191927"/>
              <a:ext cx="12376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449 Conector recto"/>
            <p:cNvCxnSpPr/>
            <p:nvPr/>
          </p:nvCxnSpPr>
          <p:spPr>
            <a:xfrm>
              <a:off x="1316085" y="3011618"/>
              <a:ext cx="3930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450 Conector recto"/>
            <p:cNvCxnSpPr/>
            <p:nvPr/>
          </p:nvCxnSpPr>
          <p:spPr>
            <a:xfrm>
              <a:off x="1244593" y="2480943"/>
              <a:ext cx="3930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74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ACEITE DE MOTOR</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Revise el nivel de aceite de motor periódicamente.</a:t>
            </a:r>
          </a:p>
          <a:p>
            <a:pPr marL="249555" indent="-228600" algn="just">
              <a:spcBef>
                <a:spcPts val="459"/>
              </a:spcBef>
              <a:buFont typeface="+mj-lt"/>
              <a:buAutoNum type="arabicPeriod"/>
            </a:pPr>
            <a:r>
              <a:rPr lang="es-MX" sz="700" dirty="0">
                <a:latin typeface="Montserrat" panose="00000500000000000000" pitchFamily="2" charset="0"/>
                <a:cs typeface="Calibri"/>
              </a:rPr>
              <a:t>Ubique el Vehículo en una superficie plana. Limpie la zona alrededor del tapón de aceite. Espere entre 5 y 10 minutos.</a:t>
            </a:r>
          </a:p>
          <a:p>
            <a:pPr marL="249555" indent="-228600" algn="just">
              <a:spcBef>
                <a:spcPts val="459"/>
              </a:spcBef>
              <a:buAutoNum type="arabicPeriod"/>
            </a:pPr>
            <a:r>
              <a:rPr lang="es-MX" sz="700" dirty="0">
                <a:latin typeface="Montserrat" panose="00000500000000000000" pitchFamily="2" charset="0"/>
                <a:cs typeface="Calibri"/>
              </a:rPr>
              <a:t>Retire el tapón de aceite y limpie la varilla con un paño limpio.</a:t>
            </a:r>
          </a:p>
          <a:p>
            <a:pPr marL="249555" indent="-228600" algn="just">
              <a:spcBef>
                <a:spcPts val="459"/>
              </a:spcBef>
              <a:buAutoNum type="arabicPeriod"/>
            </a:pPr>
            <a:r>
              <a:rPr lang="es-MX" sz="700" dirty="0">
                <a:latin typeface="Montserrat" panose="00000500000000000000" pitchFamily="2" charset="0"/>
                <a:cs typeface="Calibri"/>
              </a:rPr>
              <a:t>Introduzca nuevamente la varilla medidora en el motor y sin enroscar el tapón.</a:t>
            </a:r>
          </a:p>
          <a:p>
            <a:pPr marL="249555" indent="-228600" algn="just">
              <a:spcBef>
                <a:spcPts val="459"/>
              </a:spcBef>
              <a:buAutoNum type="arabicPeriod"/>
            </a:pPr>
            <a:r>
              <a:rPr lang="es-MX" sz="700" dirty="0">
                <a:latin typeface="Montserrat" panose="00000500000000000000" pitchFamily="2" charset="0"/>
                <a:cs typeface="Calibri"/>
              </a:rPr>
              <a:t>Retire el tapón y revise la marca generada por el aceite en la varilla medidora.</a:t>
            </a: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r>
              <a:rPr lang="es-MX" sz="700" dirty="0">
                <a:latin typeface="Montserrat" panose="00000500000000000000" pitchFamily="2" charset="0"/>
                <a:cs typeface="Calibri"/>
              </a:rPr>
              <a:t>El nivel de aceite debe estar entre las marcas mínima y máxima, como lo ven en la figura.</a:t>
            </a:r>
          </a:p>
          <a:p>
            <a:pPr marL="249555" indent="-228600" algn="just">
              <a:spcBef>
                <a:spcPts val="459"/>
              </a:spcBef>
              <a:buAutoNum type="arabicPeriod"/>
            </a:pPr>
            <a:r>
              <a:rPr lang="es-MX" sz="700" dirty="0">
                <a:latin typeface="Montserrat" panose="00000500000000000000" pitchFamily="2" charset="0"/>
                <a:cs typeface="Calibri"/>
              </a:rPr>
              <a:t>Si el nivel de aceite está por debajo del mínimo, adicione la cantidad de aceite recomendado hasta alcanzar el nivel máximo.</a:t>
            </a:r>
          </a:p>
          <a:p>
            <a:pPr marL="249555" indent="-228600" algn="just">
              <a:spcBef>
                <a:spcPts val="459"/>
              </a:spcBef>
              <a:buAutoNum type="arabicPeriod"/>
            </a:pPr>
            <a:r>
              <a:rPr lang="es-MX" sz="700" dirty="0">
                <a:latin typeface="Montserrat" panose="00000500000000000000" pitchFamily="2" charset="0"/>
                <a:cs typeface="Calibri"/>
              </a:rPr>
              <a:t>Limpie nuevamente la varilla medidora con un paño limpio e instale el tapón.</a:t>
            </a: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No realizar esta operación puede causar daños irreversibles en componentes internos del motor</a:t>
            </a: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pSp>
        <p:nvGrpSpPr>
          <p:cNvPr id="136" name="135 Grupo"/>
          <p:cNvGrpSpPr>
            <a:grpSpLocks noChangeAspect="1"/>
          </p:cNvGrpSpPr>
          <p:nvPr/>
        </p:nvGrpSpPr>
        <p:grpSpPr>
          <a:xfrm>
            <a:off x="545939" y="2342707"/>
            <a:ext cx="1973622" cy="1018649"/>
            <a:chOff x="566193" y="2652368"/>
            <a:chExt cx="2464186" cy="1271845"/>
          </a:xfrm>
        </p:grpSpPr>
        <p:sp>
          <p:nvSpPr>
            <p:cNvPr id="137" name="object 10"/>
            <p:cNvSpPr/>
            <p:nvPr/>
          </p:nvSpPr>
          <p:spPr>
            <a:xfrm>
              <a:off x="566193" y="2652368"/>
              <a:ext cx="2464186" cy="1075809"/>
            </a:xfrm>
            <a:prstGeom prst="rect">
              <a:avLst/>
            </a:prstGeom>
            <a:blipFill>
              <a:blip r:embed="rId2" cstate="print"/>
              <a:stretch>
                <a:fillRect/>
              </a:stretch>
            </a:blipFill>
          </p:spPr>
          <p:txBody>
            <a:bodyPr wrap="square" lIns="0" tIns="0" rIns="0" bIns="0" rtlCol="0"/>
            <a:lstStyle/>
            <a:p>
              <a:endParaRPr lang="es-CO" dirty="0">
                <a:latin typeface="Montserrat" panose="00000500000000000000" pitchFamily="2" charset="0"/>
              </a:endParaRPr>
            </a:p>
          </p:txBody>
        </p:sp>
        <p:sp>
          <p:nvSpPr>
            <p:cNvPr id="138" name="object 11"/>
            <p:cNvSpPr/>
            <p:nvPr/>
          </p:nvSpPr>
          <p:spPr>
            <a:xfrm>
              <a:off x="646027" y="3698355"/>
              <a:ext cx="0" cy="83820"/>
            </a:xfrm>
            <a:custGeom>
              <a:avLst/>
              <a:gdLst/>
              <a:ahLst/>
              <a:cxnLst/>
              <a:rect l="l" t="t" r="r" b="b"/>
              <a:pathLst>
                <a:path h="83820">
                  <a:moveTo>
                    <a:pt x="0" y="0"/>
                  </a:moveTo>
                  <a:lnTo>
                    <a:pt x="0" y="83473"/>
                  </a:lnTo>
                </a:path>
              </a:pathLst>
            </a:custGeom>
            <a:ln w="10158">
              <a:solidFill>
                <a:srgbClr val="231F20"/>
              </a:solidFill>
            </a:ln>
          </p:spPr>
          <p:txBody>
            <a:bodyPr wrap="square" lIns="0" tIns="0" rIns="0" bIns="0" rtlCol="0"/>
            <a:lstStyle/>
            <a:p>
              <a:endParaRPr lang="es-CO" dirty="0">
                <a:latin typeface="Montserrat" panose="00000500000000000000" pitchFamily="2" charset="0"/>
              </a:endParaRPr>
            </a:p>
          </p:txBody>
        </p:sp>
        <p:sp>
          <p:nvSpPr>
            <p:cNvPr id="139" name="object 12"/>
            <p:cNvSpPr/>
            <p:nvPr/>
          </p:nvSpPr>
          <p:spPr>
            <a:xfrm>
              <a:off x="814269" y="3438309"/>
              <a:ext cx="0" cy="135890"/>
            </a:xfrm>
            <a:custGeom>
              <a:avLst/>
              <a:gdLst/>
              <a:ahLst/>
              <a:cxnLst/>
              <a:rect l="l" t="t" r="r" b="b"/>
              <a:pathLst>
                <a:path h="135889">
                  <a:moveTo>
                    <a:pt x="0" y="135827"/>
                  </a:moveTo>
                  <a:lnTo>
                    <a:pt x="0" y="0"/>
                  </a:lnTo>
                </a:path>
              </a:pathLst>
            </a:custGeom>
            <a:ln w="10158">
              <a:solidFill>
                <a:srgbClr val="231F20"/>
              </a:solidFill>
            </a:ln>
          </p:spPr>
          <p:txBody>
            <a:bodyPr wrap="square" lIns="0" tIns="0" rIns="0" bIns="0" rtlCol="0"/>
            <a:lstStyle/>
            <a:p>
              <a:endParaRPr lang="es-CO" dirty="0">
                <a:latin typeface="Montserrat" panose="00000500000000000000" pitchFamily="2" charset="0"/>
              </a:endParaRPr>
            </a:p>
          </p:txBody>
        </p:sp>
        <p:sp>
          <p:nvSpPr>
            <p:cNvPr id="140" name="object 13"/>
            <p:cNvSpPr txBox="1"/>
            <p:nvPr/>
          </p:nvSpPr>
          <p:spPr>
            <a:xfrm>
              <a:off x="754724" y="3301239"/>
              <a:ext cx="825404" cy="139700"/>
            </a:xfrm>
            <a:prstGeom prst="rect">
              <a:avLst/>
            </a:prstGeom>
          </p:spPr>
          <p:txBody>
            <a:bodyPr vert="horz" wrap="square" lIns="0" tIns="0" rIns="0" bIns="0" rtlCol="0">
              <a:spAutoFit/>
            </a:bodyPr>
            <a:lstStyle/>
            <a:p>
              <a:pPr marL="12700">
                <a:lnSpc>
                  <a:spcPct val="100000"/>
                </a:lnSpc>
              </a:pPr>
              <a:r>
                <a:rPr lang="es-CO" sz="800" spc="40" dirty="0">
                  <a:solidFill>
                    <a:srgbClr val="231F20"/>
                  </a:solidFill>
                  <a:latin typeface="Montserrat" panose="00000500000000000000" pitchFamily="2" charset="0"/>
                  <a:cs typeface="Calibri"/>
                </a:rPr>
                <a:t>Máximo</a:t>
              </a:r>
              <a:endParaRPr lang="es-CO" sz="800" dirty="0">
                <a:latin typeface="Montserrat" panose="00000500000000000000" pitchFamily="2" charset="0"/>
                <a:cs typeface="Calibri"/>
              </a:endParaRPr>
            </a:p>
          </p:txBody>
        </p:sp>
        <p:sp>
          <p:nvSpPr>
            <p:cNvPr id="141" name="object 14"/>
            <p:cNvSpPr txBox="1"/>
            <p:nvPr/>
          </p:nvSpPr>
          <p:spPr>
            <a:xfrm>
              <a:off x="587527" y="3784607"/>
              <a:ext cx="891393" cy="139606"/>
            </a:xfrm>
            <a:prstGeom prst="rect">
              <a:avLst/>
            </a:prstGeom>
          </p:spPr>
          <p:txBody>
            <a:bodyPr vert="horz" wrap="square" lIns="0" tIns="0" rIns="0" bIns="0" rtlCol="0">
              <a:spAutoFit/>
            </a:bodyPr>
            <a:lstStyle/>
            <a:p>
              <a:pPr marL="12700">
                <a:lnSpc>
                  <a:spcPct val="100000"/>
                </a:lnSpc>
              </a:pPr>
              <a:r>
                <a:rPr lang="es-CO" sz="800" spc="35" dirty="0">
                  <a:solidFill>
                    <a:srgbClr val="231F20"/>
                  </a:solidFill>
                  <a:latin typeface="Montserrat" panose="00000500000000000000" pitchFamily="2" charset="0"/>
                  <a:cs typeface="Calibri"/>
                </a:rPr>
                <a:t>Mínimo</a:t>
              </a:r>
              <a:endParaRPr lang="es-CO" sz="800" dirty="0">
                <a:latin typeface="Montserrat" panose="00000500000000000000" pitchFamily="2" charset="0"/>
                <a:cs typeface="Calibri"/>
              </a:endParaRPr>
            </a:p>
          </p:txBody>
        </p:sp>
      </p:grpSp>
      <p:graphicFrame>
        <p:nvGraphicFramePr>
          <p:cNvPr id="2" name="1 Tabla"/>
          <p:cNvGraphicFramePr>
            <a:graphicFrameLocks noGrp="1"/>
          </p:cNvGraphicFramePr>
          <p:nvPr>
            <p:extLst>
              <p:ext uri="{D42A27DB-BD31-4B8C-83A1-F6EECF244321}">
                <p14:modId xmlns:p14="http://schemas.microsoft.com/office/powerpoint/2010/main" val="3039402977"/>
              </p:ext>
            </p:extLst>
          </p:nvPr>
        </p:nvGraphicFramePr>
        <p:xfrm>
          <a:off x="2754660" y="2249959"/>
          <a:ext cx="2214256" cy="739696"/>
        </p:xfrm>
        <a:graphic>
          <a:graphicData uri="http://schemas.openxmlformats.org/drawingml/2006/table">
            <a:tbl>
              <a:tblPr firstRow="1" bandRow="1">
                <a:tableStyleId>{2D5ABB26-0587-4C30-8999-92F81FD0307C}</a:tableStyleId>
              </a:tblPr>
              <a:tblGrid>
                <a:gridCol w="142216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44016">
                <a:tc gridSpan="2">
                  <a:txBody>
                    <a:bodyPr/>
                    <a:lstStyle/>
                    <a:p>
                      <a:pPr algn="ctr"/>
                      <a:r>
                        <a:rPr lang="es-CO" sz="500" dirty="0">
                          <a:latin typeface="Montserrat" panose="00000500000000000000" pitchFamily="2" charset="0"/>
                        </a:rPr>
                        <a:t>Especificaciones de aceite de motor exigidas por el fabricante</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s-CO" sz="500" dirty="0">
                          <a:latin typeface="Montserrat" panose="00000500000000000000" pitchFamily="2" charset="0"/>
                        </a:rPr>
                        <a:t>Clasificación</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s-CO" sz="600" b="1" i="0" u="none" strike="noStrike" noProof="0">
                          <a:solidFill>
                            <a:srgbClr val="000000"/>
                          </a:solidFill>
                          <a:latin typeface="Montserrat"/>
                        </a:rPr>
                        <a:t>Aceite TVS</a:t>
                      </a:r>
                      <a:endParaRPr lang="es-ES"/>
                    </a:p>
                    <a:p>
                      <a:pPr lvl="0" algn="ctr">
                        <a:lnSpc>
                          <a:spcPct val="100000"/>
                        </a:lnSpc>
                        <a:spcBef>
                          <a:spcPts val="0"/>
                        </a:spcBef>
                        <a:spcAft>
                          <a:spcPts val="0"/>
                        </a:spcAft>
                        <a:buNone/>
                      </a:pPr>
                      <a:r>
                        <a:rPr lang="es-CO" sz="600" b="1" i="0" u="none" strike="noStrike" noProof="0">
                          <a:solidFill>
                            <a:srgbClr val="000000"/>
                          </a:solidFill>
                          <a:latin typeface="Montserrat"/>
                        </a:rPr>
                        <a:t>TRU4 Duralife</a:t>
                      </a:r>
                      <a:endParaRPr lang="es-CO"/>
                    </a:p>
                    <a:p>
                      <a:pPr lvl="0" algn="ctr">
                        <a:buNone/>
                      </a:pPr>
                      <a:endParaRPr lang="es-CO" sz="500">
                        <a:latin typeface="Montserrat"/>
                      </a:endParaRPr>
                    </a:p>
                    <a:p>
                      <a:pPr lvl="0" algn="ctr">
                        <a:buNone/>
                      </a:pPr>
                      <a:r>
                        <a:rPr lang="es-CO" sz="500">
                          <a:latin typeface="Montserrat"/>
                        </a:rPr>
                        <a:t>JASO MA-API-SL</a:t>
                      </a:r>
                      <a:endParaRPr lang="es-CO" dirty="0"/>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s-CO" sz="500" dirty="0">
                          <a:latin typeface="Montserrat" panose="00000500000000000000" pitchFamily="2" charset="0"/>
                        </a:rPr>
                        <a:t>Viscosidad</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500" dirty="0">
                          <a:latin typeface="Montserrat" panose="00000500000000000000" pitchFamily="2" charset="0"/>
                        </a:rPr>
                        <a:t>20W50</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s-CO" sz="500" dirty="0">
                          <a:latin typeface="Montserrat" panose="00000500000000000000" pitchFamily="2" charset="0"/>
                        </a:rPr>
                        <a:t>Capacidad de aceite </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500" dirty="0">
                          <a:latin typeface="Montserrat" panose="00000500000000000000" pitchFamily="2" charset="0"/>
                        </a:rPr>
                        <a:t>1750 ml</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579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2700" marR="5080" algn="just"/>
            <a:r>
              <a:rPr lang="es-MX" sz="800" b="1" dirty="0">
                <a:solidFill>
                  <a:srgbClr val="231F20"/>
                </a:solidFill>
                <a:latin typeface="Montserrat" panose="00000500000000000000" pitchFamily="2" charset="0"/>
                <a:cs typeface="Calibri"/>
              </a:rPr>
              <a:t>ACEITE DEL DIFERENCIAL</a:t>
            </a:r>
            <a:endParaRPr lang="es-MX" sz="800" b="1" dirty="0">
              <a:latin typeface="Montserrat" panose="00000500000000000000" pitchFamily="2" charset="0"/>
              <a:cs typeface="Calibri"/>
            </a:endParaRPr>
          </a:p>
          <a:p>
            <a:pPr marL="20955" algn="just">
              <a:spcBef>
                <a:spcPts val="459"/>
              </a:spcBef>
            </a:pPr>
            <a:r>
              <a:rPr lang="es-MX" sz="700" dirty="0">
                <a:latin typeface="Montserrat" panose="00000500000000000000" pitchFamily="2" charset="0"/>
                <a:cs typeface="Calibri"/>
              </a:rPr>
              <a:t>Revise el nivel de aceite del diferencial periódicamente.</a:t>
            </a:r>
          </a:p>
          <a:p>
            <a:pPr marL="249555" indent="-228600" algn="just">
              <a:spcBef>
                <a:spcPts val="459"/>
              </a:spcBef>
              <a:buFont typeface="+mj-lt"/>
              <a:buAutoNum type="arabicPeriod"/>
            </a:pPr>
            <a:r>
              <a:rPr lang="es-MX" sz="700" dirty="0">
                <a:latin typeface="Montserrat" panose="00000500000000000000" pitchFamily="2" charset="0"/>
                <a:cs typeface="Calibri"/>
              </a:rPr>
              <a:t>Ubique el Vehículo en una superficie plana. Limpie la zona alrededor del tornillo para verificar el aceite. Espere entre 5 y 10 minutos.</a:t>
            </a:r>
          </a:p>
          <a:p>
            <a:pPr marL="249555" indent="-228600" algn="just">
              <a:spcBef>
                <a:spcPts val="459"/>
              </a:spcBef>
              <a:buAutoNum type="arabicPeriod"/>
            </a:pPr>
            <a:r>
              <a:rPr lang="es-MX" sz="700" dirty="0">
                <a:latin typeface="Montserrat" panose="00000500000000000000" pitchFamily="2" charset="0"/>
                <a:cs typeface="Calibri"/>
              </a:rPr>
              <a:t>Retire el tornillo para verificar el nivel del aceite con una llave 10 mm. </a:t>
            </a:r>
          </a:p>
          <a:p>
            <a:pPr marL="249555" indent="-228600" algn="just">
              <a:spcBef>
                <a:spcPts val="459"/>
              </a:spcBef>
              <a:buAutoNum type="arabicPeriod"/>
            </a:pPr>
            <a:r>
              <a:rPr lang="es-MX" sz="700" dirty="0">
                <a:latin typeface="Montserrat" panose="00000500000000000000" pitchFamily="2" charset="0"/>
                <a:cs typeface="Calibri"/>
              </a:rPr>
              <a:t>El nivel es correcto si se riega el aceite al retirar el tornillo. Si no se riega, es necesario completar el aceite.</a:t>
            </a:r>
          </a:p>
          <a:p>
            <a:pPr marL="249555" indent="-228600" algn="just">
              <a:spcBef>
                <a:spcPts val="459"/>
              </a:spcBef>
              <a:buAutoNum type="arabicPeriod"/>
            </a:pPr>
            <a:r>
              <a:rPr lang="es-MX" sz="700" dirty="0">
                <a:latin typeface="Montserrat" panose="00000500000000000000" pitchFamily="2" charset="0"/>
                <a:cs typeface="Calibri"/>
              </a:rPr>
              <a:t>Para completar el aceite, retire el tornillo de llenado con una llave 17 mm.</a:t>
            </a:r>
          </a:p>
          <a:p>
            <a:pPr marL="249555" indent="-228600" algn="just">
              <a:spcBef>
                <a:spcPts val="459"/>
              </a:spcBef>
              <a:buAutoNum type="arabicPeriod"/>
            </a:pPr>
            <a:r>
              <a:rPr lang="es-MX" sz="700" dirty="0">
                <a:latin typeface="Montserrat" panose="00000500000000000000" pitchFamily="2" charset="0"/>
                <a:cs typeface="Calibri"/>
              </a:rPr>
              <a:t>Complete con el aceite recomendado hasta que se salga por el agujero del nivel de aceite.</a:t>
            </a:r>
          </a:p>
          <a:p>
            <a:pPr marL="249555" indent="-228600" algn="just">
              <a:spcBef>
                <a:spcPts val="459"/>
              </a:spcBef>
              <a:buAutoNum type="arabicPeriod"/>
            </a:pPr>
            <a:r>
              <a:rPr lang="es-MX" sz="700" dirty="0">
                <a:latin typeface="Montserrat" panose="00000500000000000000" pitchFamily="2" charset="0"/>
                <a:cs typeface="Calibri"/>
              </a:rPr>
              <a:t>Ajuste nuevamente el tornillo de llenado con su arandela.</a:t>
            </a:r>
          </a:p>
          <a:p>
            <a:pPr marL="249555" indent="-228600" algn="just">
              <a:spcBef>
                <a:spcPts val="459"/>
              </a:spcBef>
              <a:buAutoNum type="arabicPeriod"/>
            </a:pPr>
            <a:r>
              <a:rPr lang="es-MX" sz="700" dirty="0">
                <a:latin typeface="Montserrat" panose="00000500000000000000" pitchFamily="2" charset="0"/>
                <a:cs typeface="Calibri"/>
              </a:rPr>
              <a:t>Ajuste nuevamente el tornillo de nivel de aceite con su arandela.</a:t>
            </a: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No realizar esta operación puede causar daños irreversibles en componentes internos del motor</a:t>
            </a: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49555" indent="-228600" algn="just">
              <a:spcBef>
                <a:spcPts val="459"/>
              </a:spcBef>
              <a:buAutoNum type="arabicPeriod"/>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12700" marR="5080" algn="just">
              <a:spcBef>
                <a:spcPts val="459"/>
              </a:spcBef>
            </a:pPr>
            <a:endParaRPr lang="es-MX" sz="700" dirty="0">
              <a:solidFill>
                <a:srgbClr val="231F20"/>
              </a:solidFill>
              <a:latin typeface="Montserrat" panose="00000500000000000000" pitchFamily="2" charset="0"/>
              <a:cs typeface="Calibri"/>
            </a:endParaRP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aphicFrame>
        <p:nvGraphicFramePr>
          <p:cNvPr id="2" name="1 Tabla"/>
          <p:cNvGraphicFramePr>
            <a:graphicFrameLocks noGrp="1"/>
          </p:cNvGraphicFramePr>
          <p:nvPr>
            <p:extLst>
              <p:ext uri="{D42A27DB-BD31-4B8C-83A1-F6EECF244321}">
                <p14:modId xmlns:p14="http://schemas.microsoft.com/office/powerpoint/2010/main" val="182726376"/>
              </p:ext>
            </p:extLst>
          </p:nvPr>
        </p:nvGraphicFramePr>
        <p:xfrm>
          <a:off x="2763796" y="2465983"/>
          <a:ext cx="2214256" cy="739696"/>
        </p:xfrm>
        <a:graphic>
          <a:graphicData uri="http://schemas.openxmlformats.org/drawingml/2006/table">
            <a:tbl>
              <a:tblPr firstRow="1" bandRow="1">
                <a:tableStyleId>{2D5ABB26-0587-4C30-8999-92F81FD0307C}</a:tableStyleId>
              </a:tblPr>
              <a:tblGrid>
                <a:gridCol w="142216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44016">
                <a:tc gridSpan="2">
                  <a:txBody>
                    <a:bodyPr/>
                    <a:lstStyle/>
                    <a:p>
                      <a:pPr algn="ctr"/>
                      <a:r>
                        <a:rPr lang="es-CO" sz="500" dirty="0">
                          <a:latin typeface="Montserrat" panose="00000500000000000000" pitchFamily="2" charset="0"/>
                        </a:rPr>
                        <a:t>Especificaciones de aceite del</a:t>
                      </a:r>
                      <a:r>
                        <a:rPr lang="es-CO" sz="500" baseline="0" dirty="0">
                          <a:latin typeface="Montserrat" panose="00000500000000000000" pitchFamily="2" charset="0"/>
                        </a:rPr>
                        <a:t> diferencial </a:t>
                      </a:r>
                      <a:r>
                        <a:rPr lang="es-CO" sz="500" dirty="0">
                          <a:latin typeface="Montserrat" panose="00000500000000000000" pitchFamily="2" charset="0"/>
                        </a:rPr>
                        <a:t>exigidas por el fabricante</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s-CO" sz="500" dirty="0">
                          <a:latin typeface="Montserrat" panose="00000500000000000000" pitchFamily="2" charset="0"/>
                        </a:rPr>
                        <a:t>Clasificación</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s-CO" sz="600" b="1" i="0" u="none" strike="noStrike" noProof="0">
                          <a:solidFill>
                            <a:srgbClr val="000000"/>
                          </a:solidFill>
                          <a:latin typeface="Montserrat"/>
                        </a:rPr>
                        <a:t>Aceite TVS</a:t>
                      </a:r>
                      <a:endParaRPr lang="es-ES"/>
                    </a:p>
                    <a:p>
                      <a:pPr lvl="0" algn="ctr">
                        <a:lnSpc>
                          <a:spcPct val="100000"/>
                        </a:lnSpc>
                        <a:spcBef>
                          <a:spcPts val="0"/>
                        </a:spcBef>
                        <a:spcAft>
                          <a:spcPts val="0"/>
                        </a:spcAft>
                        <a:buNone/>
                      </a:pPr>
                      <a:r>
                        <a:rPr lang="es-CO" sz="600" b="1" i="0" u="none" strike="noStrike" noProof="0">
                          <a:solidFill>
                            <a:srgbClr val="000000"/>
                          </a:solidFill>
                          <a:latin typeface="Montserrat"/>
                        </a:rPr>
                        <a:t>TRU4 Duralife</a:t>
                      </a:r>
                      <a:endParaRPr lang="es-CO"/>
                    </a:p>
                    <a:p>
                      <a:pPr lvl="0" algn="ctr">
                        <a:buNone/>
                      </a:pPr>
                      <a:endParaRPr lang="es-CO" sz="500">
                        <a:latin typeface="Montserrat"/>
                      </a:endParaRPr>
                    </a:p>
                    <a:p>
                      <a:pPr lvl="0" algn="ctr">
                        <a:buNone/>
                      </a:pPr>
                      <a:r>
                        <a:rPr lang="es-CO" sz="500">
                          <a:latin typeface="Montserrat"/>
                        </a:rPr>
                        <a:t>JASO MA-API-SL</a:t>
                      </a:r>
                      <a:endParaRPr lang="es-CO"/>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s-CO" sz="500" dirty="0">
                          <a:latin typeface="Montserrat" panose="00000500000000000000" pitchFamily="2" charset="0"/>
                        </a:rPr>
                        <a:t>Viscosidad</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500" dirty="0">
                          <a:latin typeface="Montserrat" panose="00000500000000000000" pitchFamily="2" charset="0"/>
                        </a:rPr>
                        <a:t>20W50</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s-CO" sz="500" dirty="0">
                          <a:latin typeface="Montserrat" panose="00000500000000000000" pitchFamily="2" charset="0"/>
                        </a:rPr>
                        <a:t>Capacidad de aceite </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O" sz="500" dirty="0">
                          <a:latin typeface="Montserrat" panose="00000500000000000000" pitchFamily="2" charset="0"/>
                        </a:rPr>
                        <a:t>250 ml</a:t>
                      </a:r>
                    </a:p>
                  </a:txBody>
                  <a:tcPr marL="18000" marR="18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2 Grupo"/>
          <p:cNvGrpSpPr>
            <a:grpSpLocks noChangeAspect="1"/>
          </p:cNvGrpSpPr>
          <p:nvPr/>
        </p:nvGrpSpPr>
        <p:grpSpPr>
          <a:xfrm>
            <a:off x="2754660" y="593775"/>
            <a:ext cx="2160240" cy="1090406"/>
            <a:chOff x="2952485" y="593863"/>
            <a:chExt cx="2139687" cy="1080032"/>
          </a:xfrm>
        </p:grpSpPr>
        <p:sp>
          <p:nvSpPr>
            <p:cNvPr id="11" name="object 15"/>
            <p:cNvSpPr>
              <a:spLocks noChangeAspect="1"/>
            </p:cNvSpPr>
            <p:nvPr/>
          </p:nvSpPr>
          <p:spPr>
            <a:xfrm>
              <a:off x="2952485" y="593864"/>
              <a:ext cx="1082462" cy="1080031"/>
            </a:xfrm>
            <a:prstGeom prst="rect">
              <a:avLst/>
            </a:prstGeom>
            <a:blipFill>
              <a:blip r:embed="rId2" cstate="print"/>
              <a:srcRect/>
              <a:stretch>
                <a:fillRect r="-100000"/>
              </a:stretch>
            </a:blipFill>
            <a:ln w="9525">
              <a:solidFill>
                <a:schemeClr val="bg1">
                  <a:lumMod val="65000"/>
                </a:schemeClr>
              </a:solidFill>
            </a:ln>
          </p:spPr>
          <p:txBody>
            <a:bodyPr wrap="square" lIns="0" tIns="0" rIns="0" bIns="0" rtlCol="0"/>
            <a:lstStyle/>
            <a:p>
              <a:endParaRPr dirty="0"/>
            </a:p>
          </p:txBody>
        </p:sp>
        <p:sp>
          <p:nvSpPr>
            <p:cNvPr id="13" name="object 16"/>
            <p:cNvSpPr>
              <a:spLocks noChangeAspect="1"/>
            </p:cNvSpPr>
            <p:nvPr/>
          </p:nvSpPr>
          <p:spPr>
            <a:xfrm>
              <a:off x="4034947" y="593863"/>
              <a:ext cx="1057225" cy="1080031"/>
            </a:xfrm>
            <a:prstGeom prst="rect">
              <a:avLst/>
            </a:prstGeom>
            <a:blipFill>
              <a:blip r:embed="rId3" cstate="print"/>
              <a:stretch>
                <a:fillRect/>
              </a:stretch>
            </a:blipFill>
            <a:ln w="9525">
              <a:solidFill>
                <a:schemeClr val="bg1">
                  <a:lumMod val="65000"/>
                </a:schemeClr>
              </a:solidFill>
            </a:ln>
          </p:spPr>
          <p:txBody>
            <a:bodyPr wrap="square" lIns="0" tIns="0" rIns="0" bIns="0" rtlCol="0"/>
            <a:lstStyle/>
            <a:p>
              <a:endParaRPr dirty="0"/>
            </a:p>
          </p:txBody>
        </p:sp>
      </p:grpSp>
    </p:spTree>
    <p:extLst>
      <p:ext uri="{BB962C8B-B14F-4D97-AF65-F5344CB8AC3E}">
        <p14:creationId xmlns:p14="http://schemas.microsoft.com/office/powerpoint/2010/main" val="275731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70235" y="460512"/>
            <a:ext cx="4860000" cy="3150000"/>
          </a:xfrm>
          <a:prstGeom prst="rect">
            <a:avLst/>
          </a:prstGeom>
          <a:noFill/>
        </p:spPr>
        <p:txBody>
          <a:bodyPr wrap="square" numCol="2" spcCol="180000" rtlCol="0">
            <a:noAutofit/>
          </a:bodyPr>
          <a:lstStyle/>
          <a:p>
            <a:pPr marL="20955" algn="just">
              <a:spcBef>
                <a:spcPts val="459"/>
              </a:spcBef>
            </a:pPr>
            <a:r>
              <a:rPr lang="es-MX" sz="800" b="1" dirty="0">
                <a:latin typeface="Montserrat" panose="00000500000000000000" pitchFamily="2" charset="0"/>
                <a:cs typeface="Calibri"/>
              </a:rPr>
              <a:t>LLANTAS</a:t>
            </a:r>
          </a:p>
          <a:p>
            <a:pPr marL="20955" algn="just">
              <a:spcBef>
                <a:spcPts val="459"/>
              </a:spcBef>
            </a:pPr>
            <a:r>
              <a:rPr lang="es-MX" sz="800" b="1" dirty="0">
                <a:latin typeface="Montserrat" panose="00000500000000000000" pitchFamily="2" charset="0"/>
                <a:cs typeface="Calibri"/>
              </a:rPr>
              <a:t>PRESIÓN DE AIRE DE LAS LLANTAS</a:t>
            </a:r>
          </a:p>
          <a:p>
            <a:pPr marL="20955" algn="just">
              <a:spcBef>
                <a:spcPts val="459"/>
              </a:spcBef>
            </a:pPr>
            <a:r>
              <a:rPr lang="es-MX" sz="700" dirty="0">
                <a:latin typeface="Montserrat" panose="00000500000000000000" pitchFamily="2" charset="0"/>
                <a:cs typeface="Calibri"/>
              </a:rPr>
              <a:t>Revise la presión de aire de las llantas por lo menos una vez a la semana. Una presión de aire baja no solo genera un desgaste acelerado en las llantas, sino que también afecta la estabilidad del vehículo.</a:t>
            </a:r>
          </a:p>
          <a:p>
            <a:pPr marL="20955" algn="just">
              <a:spcBef>
                <a:spcPts val="459"/>
              </a:spcBef>
            </a:pPr>
            <a:r>
              <a:rPr lang="es-MX" sz="700" dirty="0">
                <a:latin typeface="Montserrat" panose="00000500000000000000" pitchFamily="2" charset="0"/>
                <a:cs typeface="Calibri"/>
              </a:rPr>
              <a:t>Baja presión dificulta tomar curvas suavemente y un consumo de combustible más alto.</a:t>
            </a:r>
          </a:p>
          <a:p>
            <a:pPr marL="20955" algn="just">
              <a:spcBef>
                <a:spcPts val="459"/>
              </a:spcBef>
            </a:pPr>
            <a:r>
              <a:rPr lang="es-MX" sz="700" dirty="0">
                <a:latin typeface="Montserrat" panose="00000500000000000000" pitchFamily="2" charset="0"/>
                <a:cs typeface="Calibri"/>
              </a:rPr>
              <a:t>Alta presión disminuye el área de contacto de la llanta con la superficie, lo que puede significar la perdida de adherencia de la llanta.</a:t>
            </a:r>
          </a:p>
          <a:p>
            <a:pPr marL="20955" algn="just">
              <a:spcBef>
                <a:spcPts val="459"/>
              </a:spcBef>
            </a:pPr>
            <a:r>
              <a:rPr lang="es-MX" sz="700" dirty="0">
                <a:latin typeface="Montserrat" panose="00000500000000000000" pitchFamily="2" charset="0"/>
                <a:cs typeface="Calibri"/>
              </a:rPr>
              <a:t>Mantenga siempre la presión de aire de las llantas según lo recomendado en tabla de especificaciones técnicas.</a:t>
            </a:r>
          </a:p>
          <a:p>
            <a:pPr marL="20955" algn="just">
              <a:spcBef>
                <a:spcPts val="459"/>
              </a:spcBef>
            </a:pPr>
            <a:r>
              <a:rPr lang="es-MX" sz="800" b="1" dirty="0">
                <a:latin typeface="Montserrat" panose="00000500000000000000" pitchFamily="2" charset="0"/>
                <a:cs typeface="Calibri"/>
              </a:rPr>
              <a:t>CONDICIÓN DE LAS LLANTAS</a:t>
            </a:r>
          </a:p>
          <a:p>
            <a:pPr marL="20955" algn="just">
              <a:spcBef>
                <a:spcPts val="459"/>
              </a:spcBef>
            </a:pPr>
            <a:r>
              <a:rPr lang="es-MX" sz="700" dirty="0">
                <a:latin typeface="Montserrat" panose="00000500000000000000" pitchFamily="2" charset="0"/>
                <a:cs typeface="Calibri"/>
              </a:rPr>
              <a:t>Usar el vehículo con unas llantas demasiado desgastadas disminuye la estabilidad y puede causar perdida de control del vehículo.</a:t>
            </a:r>
          </a:p>
          <a:p>
            <a:pPr marL="20955" algn="just">
              <a:spcBef>
                <a:spcPts val="459"/>
              </a:spcBef>
            </a:pPr>
            <a:r>
              <a:rPr lang="es-MX" sz="700" dirty="0">
                <a:latin typeface="Montserrat" panose="00000500000000000000" pitchFamily="2" charset="0"/>
                <a:cs typeface="Calibri"/>
              </a:rPr>
              <a:t>Se recomienda cambiar la llanta cuando el nivel llega al indicador de desgaste que trae la llanta en la banda de rodadura.</a:t>
            </a:r>
          </a:p>
          <a:p>
            <a:pPr marL="20955" algn="just">
              <a:spcBef>
                <a:spcPts val="459"/>
              </a:spcBef>
            </a:pPr>
            <a:r>
              <a:rPr lang="es-MX" sz="800" b="1" dirty="0">
                <a:latin typeface="Montserrat" panose="00000500000000000000" pitchFamily="2" charset="0"/>
                <a:cs typeface="Calibri"/>
              </a:rPr>
              <a:t>DIRECCIÓN DE ROTACIÓN DE LAS LLANTAS</a:t>
            </a:r>
          </a:p>
          <a:p>
            <a:pPr marL="20955" algn="just">
              <a:spcBef>
                <a:spcPts val="459"/>
              </a:spcBef>
            </a:pPr>
            <a:r>
              <a:rPr lang="es-MX" sz="700" dirty="0">
                <a:latin typeface="Montserrat" panose="00000500000000000000" pitchFamily="2" charset="0"/>
                <a:cs typeface="Calibri"/>
              </a:rPr>
              <a:t>Al volver a montar la llanta, después de retirarlo del rin, asegúrese de que la marca de la flecha (A) en la llanta esté orientada en la dirección de rotación de la rueda.</a:t>
            </a: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El inflado de las llantas en frío y la condición de la banda de rodadura de las llantas son muy importantes para el desempeño del vehículo y la seguridad. Usar llantas con especificaciones diferentes a las recomendadas (Ver cuadro de especificaciones técnicas) puede causar inestabilidad.</a:t>
            </a:r>
          </a:p>
          <a:p>
            <a:pPr marL="20955" algn="just">
              <a:spcBef>
                <a:spcPts val="459"/>
              </a:spcBef>
            </a:pPr>
            <a:endParaRPr lang="es-MX" sz="700" dirty="0">
              <a:latin typeface="Montserrat" panose="00000500000000000000" pitchFamily="2" charset="0"/>
              <a:cs typeface="Calibri"/>
            </a:endParaRP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pSp>
        <p:nvGrpSpPr>
          <p:cNvPr id="13" name="12 Grupo"/>
          <p:cNvGrpSpPr>
            <a:grpSpLocks noChangeAspect="1"/>
          </p:cNvGrpSpPr>
          <p:nvPr/>
        </p:nvGrpSpPr>
        <p:grpSpPr>
          <a:xfrm>
            <a:off x="2774148" y="1387439"/>
            <a:ext cx="2140749" cy="502480"/>
            <a:chOff x="3419809" y="2256507"/>
            <a:chExt cx="2520168" cy="591538"/>
          </a:xfrm>
        </p:grpSpPr>
        <p:sp>
          <p:nvSpPr>
            <p:cNvPr id="14" name="object 16"/>
            <p:cNvSpPr/>
            <p:nvPr/>
          </p:nvSpPr>
          <p:spPr>
            <a:xfrm>
              <a:off x="3419809" y="2256507"/>
              <a:ext cx="2520168" cy="591538"/>
            </a:xfrm>
            <a:prstGeom prst="rect">
              <a:avLst/>
            </a:prstGeom>
            <a:blipFill>
              <a:blip r:embed="rId2" cstate="print"/>
              <a:srcRect/>
              <a:stretch>
                <a:fillRect t="-143434" b="1"/>
              </a:stretch>
            </a:blipFill>
          </p:spPr>
          <p:txBody>
            <a:bodyPr wrap="square" lIns="0" tIns="0" rIns="0" bIns="0" rtlCol="0" anchor="ctr"/>
            <a:lstStyle/>
            <a:p>
              <a:pPr algn="ctr"/>
              <a:endParaRPr sz="1050" dirty="0">
                <a:latin typeface="Montserrat" panose="00000500000000000000" pitchFamily="2" charset="0"/>
              </a:endParaRPr>
            </a:p>
          </p:txBody>
        </p:sp>
        <p:sp>
          <p:nvSpPr>
            <p:cNvPr id="15" name="object 17"/>
            <p:cNvSpPr txBox="1"/>
            <p:nvPr/>
          </p:nvSpPr>
          <p:spPr>
            <a:xfrm rot="9900000">
              <a:off x="5272022" y="2691735"/>
              <a:ext cx="240079" cy="60387"/>
            </a:xfrm>
            <a:prstGeom prst="rect">
              <a:avLst/>
            </a:prstGeom>
          </p:spPr>
          <p:txBody>
            <a:bodyPr vert="horz" wrap="square" lIns="0" tIns="0" rIns="0" bIns="0" rtlCol="0" anchor="ctr">
              <a:spAutoFit/>
            </a:bodyPr>
            <a:lstStyle/>
            <a:p>
              <a:pPr algn="ctr">
                <a:lnSpc>
                  <a:spcPts val="400"/>
                </a:lnSpc>
              </a:pPr>
              <a:r>
                <a:rPr sz="500" dirty="0">
                  <a:solidFill>
                    <a:srgbClr val="FFFFFF"/>
                  </a:solidFill>
                  <a:latin typeface="Montserrat" panose="00000500000000000000" pitchFamily="2" charset="0"/>
                  <a:cs typeface="Arial"/>
                </a:rPr>
                <a:t>T</a:t>
              </a:r>
              <a:r>
                <a:rPr lang="es-MX" sz="500" dirty="0">
                  <a:solidFill>
                    <a:srgbClr val="FFFFFF"/>
                  </a:solidFill>
                  <a:latin typeface="Montserrat" panose="00000500000000000000" pitchFamily="2" charset="0"/>
                  <a:cs typeface="Arial"/>
                </a:rPr>
                <a:t>WI</a:t>
              </a:r>
              <a:endParaRPr sz="500" dirty="0">
                <a:latin typeface="Montserrat" panose="00000500000000000000" pitchFamily="2" charset="0"/>
                <a:cs typeface="Arial"/>
              </a:endParaRPr>
            </a:p>
          </p:txBody>
        </p:sp>
        <p:sp>
          <p:nvSpPr>
            <p:cNvPr id="18" name="object 20"/>
            <p:cNvSpPr/>
            <p:nvPr/>
          </p:nvSpPr>
          <p:spPr>
            <a:xfrm>
              <a:off x="4494996" y="2552738"/>
              <a:ext cx="293370" cy="78740"/>
            </a:xfrm>
            <a:custGeom>
              <a:avLst/>
              <a:gdLst/>
              <a:ahLst/>
              <a:cxnLst/>
              <a:rect l="l" t="t" r="r" b="b"/>
              <a:pathLst>
                <a:path w="293370" h="78739">
                  <a:moveTo>
                    <a:pt x="293331" y="23000"/>
                  </a:moveTo>
                  <a:lnTo>
                    <a:pt x="266749" y="49403"/>
                  </a:lnTo>
                  <a:lnTo>
                    <a:pt x="291703" y="78588"/>
                  </a:lnTo>
                  <a:lnTo>
                    <a:pt x="218681" y="73498"/>
                  </a:lnTo>
                  <a:lnTo>
                    <a:pt x="203835" y="56692"/>
                  </a:lnTo>
                  <a:lnTo>
                    <a:pt x="65595" y="37073"/>
                  </a:lnTo>
                  <a:lnTo>
                    <a:pt x="87666" y="63550"/>
                  </a:lnTo>
                  <a:lnTo>
                    <a:pt x="0" y="11343"/>
                  </a:lnTo>
                  <a:lnTo>
                    <a:pt x="91299" y="0"/>
                  </a:lnTo>
                  <a:lnTo>
                    <a:pt x="72504" y="15941"/>
                  </a:lnTo>
                  <a:lnTo>
                    <a:pt x="205574" y="33707"/>
                  </a:lnTo>
                  <a:lnTo>
                    <a:pt x="220863" y="19419"/>
                  </a:lnTo>
                  <a:lnTo>
                    <a:pt x="293331" y="23000"/>
                  </a:lnTo>
                  <a:close/>
                </a:path>
              </a:pathLst>
            </a:custGeom>
            <a:ln w="6350">
              <a:solidFill>
                <a:srgbClr val="FFFFFF"/>
              </a:solidFill>
            </a:ln>
          </p:spPr>
          <p:txBody>
            <a:bodyPr wrap="square" lIns="0" tIns="0" rIns="0" bIns="0" rtlCol="0" anchor="ctr"/>
            <a:lstStyle/>
            <a:p>
              <a:pPr algn="ctr"/>
              <a:endParaRPr sz="1050" dirty="0">
                <a:latin typeface="Montserrat" panose="00000500000000000000" pitchFamily="2" charset="0"/>
              </a:endParaRPr>
            </a:p>
          </p:txBody>
        </p:sp>
        <p:sp>
          <p:nvSpPr>
            <p:cNvPr id="19" name="object 21"/>
            <p:cNvSpPr/>
            <p:nvPr/>
          </p:nvSpPr>
          <p:spPr>
            <a:xfrm>
              <a:off x="5194176" y="2294021"/>
              <a:ext cx="203200" cy="347345"/>
            </a:xfrm>
            <a:custGeom>
              <a:avLst/>
              <a:gdLst/>
              <a:ahLst/>
              <a:cxnLst/>
              <a:rect l="l" t="t" r="r" b="b"/>
              <a:pathLst>
                <a:path w="203200" h="347344">
                  <a:moveTo>
                    <a:pt x="11494" y="208116"/>
                  </a:moveTo>
                  <a:lnTo>
                    <a:pt x="0" y="218310"/>
                  </a:lnTo>
                  <a:lnTo>
                    <a:pt x="1130" y="223368"/>
                  </a:lnTo>
                  <a:lnTo>
                    <a:pt x="149569" y="344256"/>
                  </a:lnTo>
                  <a:lnTo>
                    <a:pt x="152337" y="346481"/>
                  </a:lnTo>
                  <a:lnTo>
                    <a:pt x="156121" y="347129"/>
                  </a:lnTo>
                  <a:lnTo>
                    <a:pt x="162802" y="344713"/>
                  </a:lnTo>
                  <a:lnTo>
                    <a:pt x="165290" y="341795"/>
                  </a:lnTo>
                  <a:lnTo>
                    <a:pt x="188763" y="221486"/>
                  </a:lnTo>
                  <a:lnTo>
                    <a:pt x="73257" y="221486"/>
                  </a:lnTo>
                  <a:lnTo>
                    <a:pt x="11494" y="208116"/>
                  </a:lnTo>
                  <a:close/>
                </a:path>
                <a:path w="203200" h="347344">
                  <a:moveTo>
                    <a:pt x="39599" y="0"/>
                  </a:moveTo>
                  <a:lnTo>
                    <a:pt x="30088" y="3455"/>
                  </a:lnTo>
                  <a:lnTo>
                    <a:pt x="27306" y="8496"/>
                  </a:lnTo>
                  <a:lnTo>
                    <a:pt x="73257" y="221486"/>
                  </a:lnTo>
                  <a:lnTo>
                    <a:pt x="188763" y="221486"/>
                  </a:lnTo>
                  <a:lnTo>
                    <a:pt x="193902" y="195148"/>
                  </a:lnTo>
                  <a:lnTo>
                    <a:pt x="146013" y="195148"/>
                  </a:lnTo>
                  <a:lnTo>
                    <a:pt x="44960" y="2109"/>
                  </a:lnTo>
                  <a:lnTo>
                    <a:pt x="39599" y="0"/>
                  </a:lnTo>
                  <a:close/>
                </a:path>
                <a:path w="203200" h="347344">
                  <a:moveTo>
                    <a:pt x="190793" y="142607"/>
                  </a:moveTo>
                  <a:lnTo>
                    <a:pt x="186488" y="144183"/>
                  </a:lnTo>
                  <a:lnTo>
                    <a:pt x="184914" y="145338"/>
                  </a:lnTo>
                  <a:lnTo>
                    <a:pt x="146013" y="195148"/>
                  </a:lnTo>
                  <a:lnTo>
                    <a:pt x="193902" y="195148"/>
                  </a:lnTo>
                  <a:lnTo>
                    <a:pt x="202629" y="150418"/>
                  </a:lnTo>
                  <a:lnTo>
                    <a:pt x="200268" y="145796"/>
                  </a:lnTo>
                  <a:lnTo>
                    <a:pt x="193525" y="142736"/>
                  </a:lnTo>
                  <a:lnTo>
                    <a:pt x="190793" y="142607"/>
                  </a:lnTo>
                  <a:close/>
                </a:path>
              </a:pathLst>
            </a:custGeom>
            <a:solidFill>
              <a:srgbClr val="FFFFFF"/>
            </a:solidFill>
          </p:spPr>
          <p:txBody>
            <a:bodyPr wrap="square" lIns="0" tIns="0" rIns="0" bIns="0" rtlCol="0" anchor="ctr"/>
            <a:lstStyle/>
            <a:p>
              <a:pPr algn="ctr"/>
              <a:endParaRPr sz="1050" dirty="0">
                <a:latin typeface="Montserrat" panose="00000500000000000000" pitchFamily="2" charset="0"/>
              </a:endParaRPr>
            </a:p>
          </p:txBody>
        </p:sp>
        <p:sp>
          <p:nvSpPr>
            <p:cNvPr id="21" name="object 22"/>
            <p:cNvSpPr/>
            <p:nvPr/>
          </p:nvSpPr>
          <p:spPr>
            <a:xfrm>
              <a:off x="5194176" y="2294025"/>
              <a:ext cx="203200" cy="347345"/>
            </a:xfrm>
            <a:custGeom>
              <a:avLst/>
              <a:gdLst/>
              <a:ahLst/>
              <a:cxnLst/>
              <a:rect l="l" t="t" r="r" b="b"/>
              <a:pathLst>
                <a:path w="203200" h="347344">
                  <a:moveTo>
                    <a:pt x="11494" y="208114"/>
                  </a:moveTo>
                  <a:lnTo>
                    <a:pt x="9561" y="208230"/>
                  </a:lnTo>
                  <a:lnTo>
                    <a:pt x="5220" y="209804"/>
                  </a:lnTo>
                  <a:lnTo>
                    <a:pt x="3211" y="211632"/>
                  </a:lnTo>
                  <a:lnTo>
                    <a:pt x="0" y="218314"/>
                  </a:lnTo>
                  <a:lnTo>
                    <a:pt x="1130" y="223354"/>
                  </a:lnTo>
                  <a:lnTo>
                    <a:pt x="152337" y="346481"/>
                  </a:lnTo>
                  <a:lnTo>
                    <a:pt x="156121" y="347129"/>
                  </a:lnTo>
                  <a:lnTo>
                    <a:pt x="162802" y="344717"/>
                  </a:lnTo>
                  <a:lnTo>
                    <a:pt x="165305" y="341783"/>
                  </a:lnTo>
                  <a:lnTo>
                    <a:pt x="166365" y="336348"/>
                  </a:lnTo>
                  <a:lnTo>
                    <a:pt x="156006" y="336348"/>
                  </a:lnTo>
                  <a:lnTo>
                    <a:pt x="11214" y="218439"/>
                  </a:lnTo>
                  <a:lnTo>
                    <a:pt x="59183" y="218439"/>
                  </a:lnTo>
                  <a:lnTo>
                    <a:pt x="11494" y="208114"/>
                  </a:lnTo>
                  <a:close/>
                </a:path>
                <a:path w="203200" h="347344">
                  <a:moveTo>
                    <a:pt x="202111" y="153075"/>
                  </a:moveTo>
                  <a:lnTo>
                    <a:pt x="191758" y="153075"/>
                  </a:lnTo>
                  <a:lnTo>
                    <a:pt x="156006" y="336348"/>
                  </a:lnTo>
                  <a:lnTo>
                    <a:pt x="166365" y="336348"/>
                  </a:lnTo>
                  <a:lnTo>
                    <a:pt x="202111" y="153075"/>
                  </a:lnTo>
                  <a:close/>
                </a:path>
                <a:path w="203200" h="347344">
                  <a:moveTo>
                    <a:pt x="59183" y="218439"/>
                  </a:moveTo>
                  <a:lnTo>
                    <a:pt x="11214" y="218439"/>
                  </a:lnTo>
                  <a:lnTo>
                    <a:pt x="80518" y="233466"/>
                  </a:lnTo>
                  <a:lnTo>
                    <a:pt x="82256" y="232956"/>
                  </a:lnTo>
                  <a:lnTo>
                    <a:pt x="84722" y="230507"/>
                  </a:lnTo>
                  <a:lnTo>
                    <a:pt x="85241" y="228754"/>
                  </a:lnTo>
                  <a:lnTo>
                    <a:pt x="83673" y="221489"/>
                  </a:lnTo>
                  <a:lnTo>
                    <a:pt x="73267" y="221489"/>
                  </a:lnTo>
                  <a:lnTo>
                    <a:pt x="59183" y="218439"/>
                  </a:lnTo>
                  <a:close/>
                </a:path>
                <a:path w="203200" h="347344">
                  <a:moveTo>
                    <a:pt x="39599" y="0"/>
                  </a:moveTo>
                  <a:lnTo>
                    <a:pt x="30085" y="3455"/>
                  </a:lnTo>
                  <a:lnTo>
                    <a:pt x="27306" y="8484"/>
                  </a:lnTo>
                  <a:lnTo>
                    <a:pt x="28357" y="13423"/>
                  </a:lnTo>
                  <a:lnTo>
                    <a:pt x="73267" y="221489"/>
                  </a:lnTo>
                  <a:lnTo>
                    <a:pt x="83673" y="221489"/>
                  </a:lnTo>
                  <a:lnTo>
                    <a:pt x="38304" y="11278"/>
                  </a:lnTo>
                  <a:lnTo>
                    <a:pt x="49785" y="11278"/>
                  </a:lnTo>
                  <a:lnTo>
                    <a:pt x="44956" y="2094"/>
                  </a:lnTo>
                  <a:lnTo>
                    <a:pt x="39599" y="0"/>
                  </a:lnTo>
                  <a:close/>
                </a:path>
                <a:path w="203200" h="347344">
                  <a:moveTo>
                    <a:pt x="49785" y="11278"/>
                  </a:moveTo>
                  <a:lnTo>
                    <a:pt x="38304" y="11278"/>
                  </a:lnTo>
                  <a:lnTo>
                    <a:pt x="141488" y="208396"/>
                  </a:lnTo>
                  <a:lnTo>
                    <a:pt x="142989" y="209421"/>
                  </a:lnTo>
                  <a:lnTo>
                    <a:pt x="144702" y="209552"/>
                  </a:lnTo>
                  <a:lnTo>
                    <a:pt x="146203" y="209552"/>
                  </a:lnTo>
                  <a:lnTo>
                    <a:pt x="147791" y="208964"/>
                  </a:lnTo>
                  <a:lnTo>
                    <a:pt x="148589" y="208396"/>
                  </a:lnTo>
                  <a:lnTo>
                    <a:pt x="149174" y="207618"/>
                  </a:lnTo>
                  <a:lnTo>
                    <a:pt x="158910" y="195148"/>
                  </a:lnTo>
                  <a:lnTo>
                    <a:pt x="145997" y="195148"/>
                  </a:lnTo>
                  <a:lnTo>
                    <a:pt x="49785" y="11278"/>
                  </a:lnTo>
                  <a:close/>
                </a:path>
                <a:path w="203200" h="347344">
                  <a:moveTo>
                    <a:pt x="190793" y="142620"/>
                  </a:moveTo>
                  <a:lnTo>
                    <a:pt x="188276" y="143510"/>
                  </a:lnTo>
                  <a:lnTo>
                    <a:pt x="186488" y="144183"/>
                  </a:lnTo>
                  <a:lnTo>
                    <a:pt x="184910" y="145313"/>
                  </a:lnTo>
                  <a:lnTo>
                    <a:pt x="145997" y="195148"/>
                  </a:lnTo>
                  <a:lnTo>
                    <a:pt x="158910" y="195148"/>
                  </a:lnTo>
                  <a:lnTo>
                    <a:pt x="191758" y="153075"/>
                  </a:lnTo>
                  <a:lnTo>
                    <a:pt x="202111" y="153075"/>
                  </a:lnTo>
                  <a:lnTo>
                    <a:pt x="202629" y="150418"/>
                  </a:lnTo>
                  <a:lnTo>
                    <a:pt x="200265" y="145795"/>
                  </a:lnTo>
                  <a:lnTo>
                    <a:pt x="193536" y="142735"/>
                  </a:lnTo>
                  <a:lnTo>
                    <a:pt x="190793" y="142620"/>
                  </a:lnTo>
                  <a:close/>
                </a:path>
              </a:pathLst>
            </a:custGeom>
            <a:solidFill>
              <a:srgbClr val="020302"/>
            </a:solidFill>
          </p:spPr>
          <p:txBody>
            <a:bodyPr wrap="square" lIns="0" tIns="0" rIns="0" bIns="0" rtlCol="0" anchor="ctr"/>
            <a:lstStyle/>
            <a:p>
              <a:pPr algn="ctr"/>
              <a:endParaRPr sz="1050" dirty="0">
                <a:latin typeface="Montserrat" panose="00000500000000000000" pitchFamily="2" charset="0"/>
              </a:endParaRPr>
            </a:p>
          </p:txBody>
        </p:sp>
        <p:sp>
          <p:nvSpPr>
            <p:cNvPr id="22" name="object 23"/>
            <p:cNvSpPr/>
            <p:nvPr/>
          </p:nvSpPr>
          <p:spPr>
            <a:xfrm>
              <a:off x="4584203" y="2342653"/>
              <a:ext cx="177165" cy="177165"/>
            </a:xfrm>
            <a:custGeom>
              <a:avLst/>
              <a:gdLst/>
              <a:ahLst/>
              <a:cxnLst/>
              <a:rect l="l" t="t" r="r" b="b"/>
              <a:pathLst>
                <a:path w="177164" h="177164">
                  <a:moveTo>
                    <a:pt x="88416" y="0"/>
                  </a:moveTo>
                  <a:lnTo>
                    <a:pt x="54000" y="6948"/>
                  </a:lnTo>
                  <a:lnTo>
                    <a:pt x="25896" y="25895"/>
                  </a:lnTo>
                  <a:lnTo>
                    <a:pt x="6948" y="53996"/>
                  </a:lnTo>
                  <a:lnTo>
                    <a:pt x="0" y="88404"/>
                  </a:lnTo>
                  <a:lnTo>
                    <a:pt x="6948" y="122820"/>
                  </a:lnTo>
                  <a:lnTo>
                    <a:pt x="25896" y="150924"/>
                  </a:lnTo>
                  <a:lnTo>
                    <a:pt x="54000" y="169872"/>
                  </a:lnTo>
                  <a:lnTo>
                    <a:pt x="88416" y="176820"/>
                  </a:lnTo>
                  <a:lnTo>
                    <a:pt x="122831" y="169872"/>
                  </a:lnTo>
                  <a:lnTo>
                    <a:pt x="150935" y="150924"/>
                  </a:lnTo>
                  <a:lnTo>
                    <a:pt x="169883" y="122820"/>
                  </a:lnTo>
                  <a:lnTo>
                    <a:pt x="176832" y="88404"/>
                  </a:lnTo>
                  <a:lnTo>
                    <a:pt x="169883" y="53996"/>
                  </a:lnTo>
                  <a:lnTo>
                    <a:pt x="150935" y="25895"/>
                  </a:lnTo>
                  <a:lnTo>
                    <a:pt x="122831" y="6948"/>
                  </a:lnTo>
                  <a:lnTo>
                    <a:pt x="88416" y="0"/>
                  </a:lnTo>
                  <a:close/>
                </a:path>
              </a:pathLst>
            </a:custGeom>
            <a:solidFill>
              <a:srgbClr val="FFFFFF"/>
            </a:solidFill>
          </p:spPr>
          <p:txBody>
            <a:bodyPr wrap="square" lIns="0" tIns="0" rIns="0" bIns="0" rtlCol="0" anchor="ctr"/>
            <a:lstStyle/>
            <a:p>
              <a:pPr algn="ctr"/>
              <a:r>
                <a:rPr lang="es-MX" sz="900" dirty="0">
                  <a:latin typeface="Montserrat" panose="00000500000000000000" pitchFamily="2" charset="0"/>
                </a:rPr>
                <a:t>A</a:t>
              </a:r>
              <a:endParaRPr sz="900" dirty="0">
                <a:latin typeface="Montserrat" panose="00000500000000000000" pitchFamily="2" charset="0"/>
              </a:endParaRPr>
            </a:p>
          </p:txBody>
        </p:sp>
        <p:sp>
          <p:nvSpPr>
            <p:cNvPr id="23" name="object 24"/>
            <p:cNvSpPr/>
            <p:nvPr/>
          </p:nvSpPr>
          <p:spPr>
            <a:xfrm>
              <a:off x="4584203" y="2342653"/>
              <a:ext cx="177165" cy="177165"/>
            </a:xfrm>
            <a:custGeom>
              <a:avLst/>
              <a:gdLst/>
              <a:ahLst/>
              <a:cxnLst/>
              <a:rect l="l" t="t" r="r" b="b"/>
              <a:pathLst>
                <a:path w="177164" h="177164">
                  <a:moveTo>
                    <a:pt x="88416" y="176820"/>
                  </a:moveTo>
                  <a:lnTo>
                    <a:pt x="122831" y="169872"/>
                  </a:lnTo>
                  <a:lnTo>
                    <a:pt x="150935" y="150924"/>
                  </a:lnTo>
                  <a:lnTo>
                    <a:pt x="169883" y="122820"/>
                  </a:lnTo>
                  <a:lnTo>
                    <a:pt x="176832" y="88404"/>
                  </a:lnTo>
                  <a:lnTo>
                    <a:pt x="169883" y="53996"/>
                  </a:lnTo>
                  <a:lnTo>
                    <a:pt x="150935" y="25895"/>
                  </a:lnTo>
                  <a:lnTo>
                    <a:pt x="122831" y="6948"/>
                  </a:lnTo>
                  <a:lnTo>
                    <a:pt x="88416" y="0"/>
                  </a:lnTo>
                  <a:lnTo>
                    <a:pt x="54000" y="6948"/>
                  </a:lnTo>
                  <a:lnTo>
                    <a:pt x="25896" y="25895"/>
                  </a:lnTo>
                  <a:lnTo>
                    <a:pt x="6948" y="53996"/>
                  </a:lnTo>
                  <a:lnTo>
                    <a:pt x="0" y="88404"/>
                  </a:lnTo>
                  <a:lnTo>
                    <a:pt x="6948" y="122820"/>
                  </a:lnTo>
                  <a:lnTo>
                    <a:pt x="25896" y="150924"/>
                  </a:lnTo>
                  <a:lnTo>
                    <a:pt x="54000" y="169872"/>
                  </a:lnTo>
                  <a:lnTo>
                    <a:pt x="88416" y="176820"/>
                  </a:lnTo>
                  <a:close/>
                </a:path>
              </a:pathLst>
            </a:custGeom>
            <a:ln w="6350">
              <a:solidFill>
                <a:srgbClr val="231F20"/>
              </a:solidFill>
            </a:ln>
          </p:spPr>
          <p:txBody>
            <a:bodyPr wrap="square" lIns="0" tIns="0" rIns="0" bIns="0" rtlCol="0" anchor="ctr"/>
            <a:lstStyle/>
            <a:p>
              <a:pPr algn="ctr"/>
              <a:endParaRPr sz="1050" dirty="0">
                <a:latin typeface="Montserrat" panose="00000500000000000000" pitchFamily="2" charset="0"/>
              </a:endParaRPr>
            </a:p>
          </p:txBody>
        </p:sp>
      </p:grpSp>
    </p:spTree>
    <p:extLst>
      <p:ext uri="{BB962C8B-B14F-4D97-AF65-F5344CB8AC3E}">
        <p14:creationId xmlns:p14="http://schemas.microsoft.com/office/powerpoint/2010/main" val="324409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450404" y="571388"/>
            <a:ext cx="1800200" cy="1462547"/>
            <a:chOff x="1620044" y="447981"/>
            <a:chExt cx="1988820" cy="1784045"/>
          </a:xfrm>
        </p:grpSpPr>
        <p:grpSp>
          <p:nvGrpSpPr>
            <p:cNvPr id="40" name="39 Grupo"/>
            <p:cNvGrpSpPr/>
            <p:nvPr/>
          </p:nvGrpSpPr>
          <p:grpSpPr>
            <a:xfrm>
              <a:off x="1620044" y="479426"/>
              <a:ext cx="1988820" cy="1752600"/>
              <a:chOff x="1314450" y="479424"/>
              <a:chExt cx="1912327" cy="1671638"/>
            </a:xfrm>
          </p:grpSpPr>
          <p:sp>
            <p:nvSpPr>
              <p:cNvPr id="48" name="47 Combinar"/>
              <p:cNvSpPr/>
              <p:nvPr/>
            </p:nvSpPr>
            <p:spPr>
              <a:xfrm>
                <a:off x="1314450" y="479425"/>
                <a:ext cx="1905000" cy="1671637"/>
              </a:xfrm>
              <a:prstGeom prst="flowChartMerge">
                <a:avLst/>
              </a:prstGeom>
              <a:ln w="190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00" dirty="0">
                  <a:latin typeface="Montserrat" panose="00000500000000000000" pitchFamily="2" charset="0"/>
                </a:endParaRPr>
              </a:p>
            </p:txBody>
          </p:sp>
          <p:sp>
            <p:nvSpPr>
              <p:cNvPr id="49" name="48 Combinar"/>
              <p:cNvSpPr/>
              <p:nvPr/>
            </p:nvSpPr>
            <p:spPr>
              <a:xfrm>
                <a:off x="1321777" y="479424"/>
                <a:ext cx="1905000" cy="1671638"/>
              </a:xfrm>
              <a:prstGeom prst="flowChartMerge">
                <a:avLst/>
              </a:prstGeom>
              <a:solidFill>
                <a:schemeClr val="bg1"/>
              </a:solid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0" bIns="0" rtlCol="0" anchor="ctr" anchorCtr="0"/>
              <a:lstStyle/>
              <a:p>
                <a:pPr algn="ctr"/>
                <a:r>
                  <a:rPr lang="es-MX" sz="600" dirty="0">
                    <a:solidFill>
                      <a:schemeClr val="bg1">
                        <a:lumMod val="85000"/>
                      </a:schemeClr>
                    </a:solidFill>
                    <a:latin typeface="Montserrat" panose="00000500000000000000" pitchFamily="2" charset="0"/>
                  </a:rPr>
                  <a:t>!</a:t>
                </a:r>
                <a:endParaRPr lang="es-CO" sz="600" dirty="0">
                  <a:solidFill>
                    <a:schemeClr val="bg1">
                      <a:lumMod val="85000"/>
                    </a:schemeClr>
                  </a:solidFill>
                  <a:latin typeface="Montserrat" panose="00000500000000000000" pitchFamily="2" charset="0"/>
                </a:endParaRPr>
              </a:p>
            </p:txBody>
          </p:sp>
        </p:grpSp>
        <p:sp>
          <p:nvSpPr>
            <p:cNvPr id="50" name="49 CuadroTexto"/>
            <p:cNvSpPr txBox="1"/>
            <p:nvPr/>
          </p:nvSpPr>
          <p:spPr>
            <a:xfrm>
              <a:off x="1675169" y="447981"/>
              <a:ext cx="1870947" cy="1624112"/>
            </a:xfrm>
            <a:prstGeom prst="rect">
              <a:avLst/>
            </a:prstGeom>
            <a:noFill/>
          </p:spPr>
          <p:txBody>
            <a:bodyPr wrap="none" rtlCol="0">
              <a:spAutoFit/>
            </a:bodyPr>
            <a:lstStyle/>
            <a:p>
              <a:pPr algn="ctr"/>
              <a:r>
                <a:rPr lang="es-MX" sz="800" b="1" dirty="0">
                  <a:latin typeface="Montserrat" panose="00000500000000000000" pitchFamily="2" charset="0"/>
                </a:rPr>
                <a:t>IMPORTANTE</a:t>
              </a:r>
            </a:p>
            <a:p>
              <a:pPr algn="ctr"/>
              <a:r>
                <a:rPr lang="es-MX" sz="800" dirty="0">
                  <a:latin typeface="Montserrat" panose="00000500000000000000" pitchFamily="2" charset="0"/>
                </a:rPr>
                <a:t>Antes de encender el motor</a:t>
              </a:r>
            </a:p>
            <a:p>
              <a:pPr algn="ctr"/>
              <a:r>
                <a:rPr lang="es-MX" sz="800" dirty="0">
                  <a:latin typeface="Montserrat" panose="00000500000000000000" pitchFamily="2" charset="0"/>
                </a:rPr>
                <a:t>verifique si el nivel de </a:t>
              </a:r>
            </a:p>
            <a:p>
              <a:pPr algn="ctr"/>
              <a:r>
                <a:rPr lang="es-MX" sz="800" dirty="0">
                  <a:latin typeface="Montserrat" panose="00000500000000000000" pitchFamily="2" charset="0"/>
                </a:rPr>
                <a:t>aceite 4T</a:t>
              </a:r>
            </a:p>
            <a:p>
              <a:pPr algn="ctr"/>
              <a:r>
                <a:rPr lang="es-MX" sz="800" dirty="0">
                  <a:latin typeface="Montserrat" panose="00000500000000000000" pitchFamily="2" charset="0"/>
                </a:rPr>
                <a:t>es el adecuado.</a:t>
              </a:r>
            </a:p>
            <a:p>
              <a:pPr algn="ctr"/>
              <a:r>
                <a:rPr lang="es-MX" sz="800" dirty="0">
                  <a:latin typeface="Montserrat" panose="00000500000000000000" pitchFamily="2" charset="0"/>
                </a:rPr>
                <a:t>Ver sección</a:t>
              </a:r>
            </a:p>
            <a:p>
              <a:pPr algn="ctr"/>
              <a:endParaRPr lang="es-MX" sz="800" dirty="0">
                <a:latin typeface="Montserrat" panose="00000500000000000000" pitchFamily="2" charset="0"/>
              </a:endParaRPr>
            </a:p>
            <a:p>
              <a:pPr algn="ctr"/>
              <a:r>
                <a:rPr lang="es-MX" sz="800" b="1" dirty="0">
                  <a:latin typeface="Montserrat" panose="00000500000000000000" pitchFamily="2" charset="0"/>
                </a:rPr>
                <a:t>ACEITE</a:t>
              </a:r>
            </a:p>
            <a:p>
              <a:pPr algn="ctr"/>
              <a:r>
                <a:rPr lang="es-MX" sz="800" b="1" dirty="0">
                  <a:latin typeface="Montserrat" panose="00000500000000000000" pitchFamily="2" charset="0"/>
                </a:rPr>
                <a:t>MOTOR</a:t>
              </a:r>
              <a:endParaRPr lang="es-CO" sz="800" b="1" dirty="0">
                <a:latin typeface="Montserrat" panose="00000500000000000000" pitchFamily="2" charset="0"/>
              </a:endParaRPr>
            </a:p>
          </p:txBody>
        </p:sp>
      </p:grpSp>
      <p:grpSp>
        <p:nvGrpSpPr>
          <p:cNvPr id="51" name="50 Grupo"/>
          <p:cNvGrpSpPr/>
          <p:nvPr/>
        </p:nvGrpSpPr>
        <p:grpSpPr>
          <a:xfrm>
            <a:off x="558416" y="2828209"/>
            <a:ext cx="4104456" cy="598451"/>
            <a:chOff x="857250" y="3495812"/>
            <a:chExt cx="3442692" cy="648000"/>
          </a:xfrm>
        </p:grpSpPr>
        <p:sp>
          <p:nvSpPr>
            <p:cNvPr id="52" name="51 CuadroTexto"/>
            <p:cNvSpPr txBox="1"/>
            <p:nvPr/>
          </p:nvSpPr>
          <p:spPr>
            <a:xfrm>
              <a:off x="857250" y="3527425"/>
              <a:ext cx="3442692" cy="584775"/>
            </a:xfrm>
            <a:prstGeom prst="rect">
              <a:avLst/>
            </a:prstGeom>
            <a:noFill/>
            <a:ln w="19050" cap="rnd">
              <a:noFill/>
            </a:ln>
          </p:spPr>
          <p:txBody>
            <a:bodyPr wrap="square" rtlCol="0">
              <a:spAutoFit/>
            </a:bodyPr>
            <a:lstStyle/>
            <a:p>
              <a:pPr algn="ctr"/>
              <a:r>
                <a:rPr lang="es-MX" sz="800" dirty="0">
                  <a:latin typeface="Montserrat" panose="00000500000000000000" pitchFamily="2" charset="0"/>
                </a:rPr>
                <a:t>Todos los derechos reservados. No se permite la reproducción total o parcial de este libro, en ninguna forma o por ningún medio, ya sea electrónico o mecánico, incluido fotocopiado, sin permiso escrito de Autotécnica Colombiana S.A.S.(Auteco S.A.S.)</a:t>
              </a:r>
              <a:endParaRPr lang="es-CO" sz="800" dirty="0">
                <a:latin typeface="Montserrat" panose="00000500000000000000" pitchFamily="2" charset="0"/>
              </a:endParaRPr>
            </a:p>
          </p:txBody>
        </p:sp>
        <p:sp>
          <p:nvSpPr>
            <p:cNvPr id="53" name="52 Rectángulo redondeado"/>
            <p:cNvSpPr/>
            <p:nvPr/>
          </p:nvSpPr>
          <p:spPr>
            <a:xfrm>
              <a:off x="886500" y="3495812"/>
              <a:ext cx="3370500" cy="648000"/>
            </a:xfrm>
            <a:prstGeom prst="roundRect">
              <a:avLst>
                <a:gd name="adj" fmla="val 2176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a:latin typeface="Montserrat" panose="00000500000000000000" pitchFamily="2" charset="0"/>
              </a:endParaRPr>
            </a:p>
          </p:txBody>
        </p:sp>
      </p:grpSp>
      <p:graphicFrame>
        <p:nvGraphicFramePr>
          <p:cNvPr id="5" name="Tabla 4">
            <a:extLst>
              <a:ext uri="{FF2B5EF4-FFF2-40B4-BE49-F238E27FC236}">
                <a16:creationId xmlns:a16="http://schemas.microsoft.com/office/drawing/2014/main" id="{150E9B31-B75F-8925-1E6E-9031AC9C1B16}"/>
              </a:ext>
            </a:extLst>
          </p:cNvPr>
          <p:cNvGraphicFramePr>
            <a:graphicFrameLocks noGrp="1"/>
          </p:cNvGraphicFramePr>
          <p:nvPr/>
        </p:nvGraphicFramePr>
        <p:xfrm>
          <a:off x="2538743" y="573907"/>
          <a:ext cx="2304256" cy="1006303"/>
        </p:xfrm>
        <a:graphic>
          <a:graphicData uri="http://schemas.openxmlformats.org/drawingml/2006/table">
            <a:tbl>
              <a:tblPr firstRow="1" firstCol="1" bandRow="1"/>
              <a:tblGrid>
                <a:gridCol w="1004246">
                  <a:extLst>
                    <a:ext uri="{9D8B030D-6E8A-4147-A177-3AD203B41FA5}">
                      <a16:colId xmlns:a16="http://schemas.microsoft.com/office/drawing/2014/main" val="20000"/>
                    </a:ext>
                  </a:extLst>
                </a:gridCol>
                <a:gridCol w="1300010">
                  <a:extLst>
                    <a:ext uri="{9D8B030D-6E8A-4147-A177-3AD203B41FA5}">
                      <a16:colId xmlns:a16="http://schemas.microsoft.com/office/drawing/2014/main" val="20001"/>
                    </a:ext>
                  </a:extLst>
                </a:gridCol>
              </a:tblGrid>
              <a:tr h="313956">
                <a:tc gridSpan="2">
                  <a:txBody>
                    <a:bodyPr/>
                    <a:lstStyle/>
                    <a:p>
                      <a:pPr algn="ctr">
                        <a:lnSpc>
                          <a:spcPct val="107000"/>
                        </a:lnSpc>
                        <a:spcAft>
                          <a:spcPts val="0"/>
                        </a:spcAft>
                      </a:pPr>
                      <a:r>
                        <a:rPr lang="es-ES" sz="800" i="0" dirty="0">
                          <a:effectLst/>
                          <a:latin typeface="Montserrat" panose="00000500000000000000" pitchFamily="2" charset="0"/>
                          <a:ea typeface="Calibri" panose="020F0502020204030204" pitchFamily="34" charset="0"/>
                          <a:cs typeface="Times New Roman" panose="02020603050405020304" pitchFamily="18" charset="0"/>
                        </a:rPr>
                        <a:t>Especificaciones de aceite lubricante exigidas por el fabricante</a:t>
                      </a:r>
                      <a:endParaRPr lang="es-CO" sz="900" dirty="0">
                        <a:effectLst/>
                        <a:latin typeface="Montserrat" panose="00000500000000000000" pitchFamily="2" charset="0"/>
                        <a:ea typeface="Calibri" panose="020F0502020204030204" pitchFamily="34" charset="0"/>
                        <a:cs typeface="Times New Roman" panose="02020603050405020304" pitchFamily="18" charset="0"/>
                      </a:endParaRPr>
                    </a:p>
                  </a:txBody>
                  <a:tcPr marL="50624" marR="50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1"/>
                  </a:ext>
                </a:extLst>
              </a:tr>
              <a:tr h="313956">
                <a:tc>
                  <a:txBody>
                    <a:bodyPr/>
                    <a:lstStyle/>
                    <a:p>
                      <a:pPr algn="ctr">
                        <a:lnSpc>
                          <a:spcPct val="107000"/>
                        </a:lnSpc>
                        <a:spcAft>
                          <a:spcPts val="0"/>
                        </a:spcAft>
                      </a:pPr>
                      <a:r>
                        <a:rPr lang="es-ES" sz="800" i="1" dirty="0">
                          <a:effectLst/>
                          <a:latin typeface="Montserrat" panose="00000500000000000000" pitchFamily="2" charset="0"/>
                          <a:ea typeface="Calibri" panose="020F0502020204030204" pitchFamily="34" charset="0"/>
                          <a:cs typeface="Times New Roman" panose="02020603050405020304" pitchFamily="18" charset="0"/>
                        </a:rPr>
                        <a:t>Clasificación</a:t>
                      </a:r>
                      <a:endParaRPr lang="es-CO" sz="800" dirty="0">
                        <a:effectLst/>
                        <a:latin typeface="Montserrat" panose="00000500000000000000" pitchFamily="2" charset="0"/>
                        <a:ea typeface="Calibri" panose="020F0502020204030204" pitchFamily="34" charset="0"/>
                        <a:cs typeface="Times New Roman" panose="02020603050405020304" pitchFamily="18" charset="0"/>
                      </a:endParaRPr>
                    </a:p>
                  </a:txBody>
                  <a:tcPr marL="50624" marR="50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API-SL,</a:t>
                      </a:r>
                    </a:p>
                    <a:p>
                      <a:pPr algn="ctr">
                        <a:lnSpc>
                          <a:spcPct val="107000"/>
                        </a:lnSpc>
                        <a:spcAft>
                          <a:spcPts val="0"/>
                        </a:spcAft>
                      </a:pPr>
                      <a:r>
                        <a:rPr lang="it-IT" sz="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JASO MA2</a:t>
                      </a:r>
                      <a:endParaRPr lang="es-CO" sz="80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50624" marR="50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8391">
                <a:tc>
                  <a:txBody>
                    <a:bodyPr/>
                    <a:lstStyle/>
                    <a:p>
                      <a:pPr lvl="0" algn="ctr">
                        <a:lnSpc>
                          <a:spcPct val="100000"/>
                        </a:lnSpc>
                        <a:spcBef>
                          <a:spcPts val="0"/>
                        </a:spcBef>
                        <a:spcAft>
                          <a:spcPts val="0"/>
                        </a:spcAft>
                        <a:buNone/>
                      </a:pPr>
                      <a:r>
                        <a:rPr lang="es-ES" sz="800" b="1" i="1" u="none" strike="noStrike" noProof="0" dirty="0">
                          <a:solidFill>
                            <a:srgbClr val="000000"/>
                          </a:solidFill>
                          <a:effectLst/>
                          <a:latin typeface="Montserrat"/>
                        </a:rPr>
                        <a:t>Aceite TVS</a:t>
                      </a:r>
                      <a:endParaRPr lang="es-ES" dirty="0"/>
                    </a:p>
                    <a:p>
                      <a:pPr lvl="0" algn="ctr">
                        <a:lnSpc>
                          <a:spcPct val="100000"/>
                        </a:lnSpc>
                        <a:spcBef>
                          <a:spcPts val="0"/>
                        </a:spcBef>
                        <a:spcAft>
                          <a:spcPts val="0"/>
                        </a:spcAft>
                        <a:buNone/>
                      </a:pPr>
                      <a:r>
                        <a:rPr lang="es-ES" sz="800" b="1" i="1" u="none" strike="noStrike" noProof="0" dirty="0">
                          <a:solidFill>
                            <a:srgbClr val="000000"/>
                          </a:solidFill>
                          <a:effectLst/>
                          <a:latin typeface="Montserrat"/>
                        </a:rPr>
                        <a:t>TRU4 Duralife</a:t>
                      </a:r>
                      <a:endParaRPr lang="es-ES" dirty="0" err="1"/>
                    </a:p>
                  </a:txBody>
                  <a:tcPr marL="50624" marR="50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a:lnSpc>
                          <a:spcPct val="107000"/>
                        </a:lnSpc>
                        <a:spcAft>
                          <a:spcPts val="0"/>
                        </a:spcAft>
                        <a:buNone/>
                      </a:pPr>
                      <a:endParaRPr lang="es-ES" sz="800" dirty="0">
                        <a:solidFill>
                          <a:schemeClr val="tx1"/>
                        </a:solidFill>
                        <a:effectLst/>
                        <a:latin typeface="Montserrat"/>
                        <a:ea typeface="Calibri"/>
                        <a:cs typeface="Times New Roman"/>
                      </a:endParaRPr>
                    </a:p>
                    <a:p>
                      <a:pPr lvl="0" algn="ctr">
                        <a:lnSpc>
                          <a:spcPct val="107000"/>
                        </a:lnSpc>
                        <a:spcAft>
                          <a:spcPts val="0"/>
                        </a:spcAft>
                        <a:buNone/>
                      </a:pPr>
                      <a:r>
                        <a:rPr lang="es-ES" sz="800" dirty="0">
                          <a:solidFill>
                            <a:schemeClr val="tx1"/>
                          </a:solidFill>
                          <a:effectLst/>
                          <a:latin typeface="Montserrat"/>
                          <a:ea typeface="Calibri"/>
                          <a:cs typeface="Times New Roman"/>
                        </a:rPr>
                        <a:t>SAE 20W/50</a:t>
                      </a:r>
                      <a:endParaRPr lang="es-CO" sz="800" dirty="0">
                        <a:solidFill>
                          <a:schemeClr val="tx1"/>
                        </a:solidFill>
                        <a:effectLst/>
                        <a:latin typeface="Montserrat"/>
                        <a:ea typeface="Calibri"/>
                        <a:cs typeface="Times New Roman"/>
                      </a:endParaRPr>
                    </a:p>
                  </a:txBody>
                  <a:tcPr marL="50624" marR="50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8" name="CuadroTexto 7">
            <a:extLst>
              <a:ext uri="{FF2B5EF4-FFF2-40B4-BE49-F238E27FC236}">
                <a16:creationId xmlns:a16="http://schemas.microsoft.com/office/drawing/2014/main" id="{A7A36767-E164-FF72-7B3F-C89F59E302F6}"/>
              </a:ext>
            </a:extLst>
          </p:cNvPr>
          <p:cNvSpPr txBox="1"/>
          <p:nvPr/>
        </p:nvSpPr>
        <p:spPr>
          <a:xfrm>
            <a:off x="3474740" y="3499899"/>
            <a:ext cx="4500500" cy="246221"/>
          </a:xfrm>
          <a:prstGeom prst="rect">
            <a:avLst/>
          </a:prstGeom>
          <a:noFill/>
        </p:spPr>
        <p:txBody>
          <a:bodyPr wrap="square" numCol="2" spcCol="180000" rtlCol="0">
            <a:spAutoFit/>
          </a:bodyPr>
          <a:lstStyle/>
          <a:p>
            <a:pPr marL="14604" algn="just"/>
            <a:r>
              <a:rPr lang="es-CO" sz="500" dirty="0">
                <a:latin typeface="Montserrat" panose="00000500000000000000" pitchFamily="2" charset="0"/>
                <a:cs typeface="Calibri"/>
              </a:rPr>
              <a:t>Fecha actualización: 15/08/2025  </a:t>
            </a:r>
          </a:p>
          <a:p>
            <a:pPr marL="14604" algn="just"/>
            <a:r>
              <a:rPr lang="es-CO" sz="500" dirty="0">
                <a:latin typeface="Montserrat" panose="00000500000000000000" pitchFamily="2" charset="0"/>
                <a:cs typeface="Calibri"/>
              </a:rPr>
              <a:t>Versión V3 </a:t>
            </a:r>
          </a:p>
        </p:txBody>
      </p:sp>
      <p:pic>
        <p:nvPicPr>
          <p:cNvPr id="4" name="Imagen 3" descr="Texto&#10;&#10;El contenido generado por IA puede ser incorrecto.">
            <a:extLst>
              <a:ext uri="{FF2B5EF4-FFF2-40B4-BE49-F238E27FC236}">
                <a16:creationId xmlns:a16="http://schemas.microsoft.com/office/drawing/2014/main" id="{9FC1DF48-9725-E67A-BD73-63448AD17595}"/>
              </a:ext>
            </a:extLst>
          </p:cNvPr>
          <p:cNvPicPr>
            <a:picLocks noChangeAspect="1"/>
          </p:cNvPicPr>
          <p:nvPr/>
        </p:nvPicPr>
        <p:blipFill>
          <a:blip r:embed="rId2"/>
          <a:stretch>
            <a:fillRect/>
          </a:stretch>
        </p:blipFill>
        <p:spPr>
          <a:xfrm>
            <a:off x="2260363" y="1717947"/>
            <a:ext cx="2589485" cy="1022758"/>
          </a:xfrm>
          <a:prstGeom prst="rect">
            <a:avLst/>
          </a:prstGeom>
        </p:spPr>
      </p:pic>
    </p:spTree>
    <p:extLst>
      <p:ext uri="{BB962C8B-B14F-4D97-AF65-F5344CB8AC3E}">
        <p14:creationId xmlns:p14="http://schemas.microsoft.com/office/powerpoint/2010/main" val="1106526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70235" y="460512"/>
            <a:ext cx="4860000" cy="3150000"/>
          </a:xfrm>
          <a:prstGeom prst="rect">
            <a:avLst/>
          </a:prstGeom>
          <a:noFill/>
        </p:spPr>
        <p:txBody>
          <a:bodyPr wrap="square" numCol="2" spcCol="180000" rtlCol="0">
            <a:noAutofit/>
          </a:bodyPr>
          <a:lstStyle/>
          <a:p>
            <a:pPr marL="20955" algn="just">
              <a:spcBef>
                <a:spcPts val="459"/>
              </a:spcBef>
            </a:pPr>
            <a:r>
              <a:rPr lang="es-MX" sz="800" b="1" dirty="0">
                <a:latin typeface="Montserrat" panose="00000500000000000000" pitchFamily="2" charset="0"/>
                <a:cs typeface="Calibri"/>
              </a:rPr>
              <a:t>LLANTAS</a:t>
            </a:r>
          </a:p>
          <a:p>
            <a:pPr marL="20955" algn="just">
              <a:spcBef>
                <a:spcPts val="459"/>
              </a:spcBef>
            </a:pPr>
            <a:r>
              <a:rPr lang="es-MX" sz="800" b="1" dirty="0">
                <a:latin typeface="Montserrat" panose="00000500000000000000" pitchFamily="2" charset="0"/>
                <a:cs typeface="Calibri"/>
              </a:rPr>
              <a:t>LLANTA DE REPUESTO</a:t>
            </a:r>
          </a:p>
          <a:p>
            <a:pPr marL="20955" algn="just">
              <a:spcBef>
                <a:spcPts val="459"/>
              </a:spcBef>
            </a:pPr>
            <a:r>
              <a:rPr lang="es-MX" sz="700" dirty="0">
                <a:latin typeface="Montserrat" panose="00000500000000000000" pitchFamily="2" charset="0"/>
                <a:cs typeface="Calibri"/>
              </a:rPr>
              <a:t>La llanta de repuesto se encuentra bajo la silla del conductor. Para retirarla realice el siguiente procedimiento:</a:t>
            </a:r>
          </a:p>
          <a:p>
            <a:pPr marL="249555" indent="-228600" algn="just">
              <a:spcBef>
                <a:spcPts val="459"/>
              </a:spcBef>
              <a:buFont typeface="+mj-lt"/>
              <a:buAutoNum type="arabicPeriod"/>
            </a:pPr>
            <a:r>
              <a:rPr lang="es-MX" sz="700" dirty="0">
                <a:latin typeface="Montserrat" panose="00000500000000000000" pitchFamily="2" charset="0"/>
                <a:cs typeface="Calibri"/>
              </a:rPr>
              <a:t>Retire las 2 tuercas (A y B) junto con las arandelas usando una llave de 17 mm.</a:t>
            </a:r>
          </a:p>
          <a:p>
            <a:pPr marL="249555" indent="-228600" algn="just">
              <a:spcBef>
                <a:spcPts val="459"/>
              </a:spcBef>
              <a:buFont typeface="+mj-lt"/>
              <a:buAutoNum type="arabicPeriod"/>
            </a:pPr>
            <a:r>
              <a:rPr lang="es-MX" sz="700" dirty="0">
                <a:latin typeface="Montserrat" panose="00000500000000000000" pitchFamily="2" charset="0"/>
                <a:cs typeface="Calibri"/>
              </a:rPr>
              <a:t>Retire la llanta.</a:t>
            </a: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Al momento de asegurar la llanta de repuesto bajo la silla del conductor, asegúrese que la válvula de aire quede hacia abajo.</a:t>
            </a:r>
          </a:p>
          <a:p>
            <a:pPr marL="20955" algn="just">
              <a:spcBef>
                <a:spcPts val="459"/>
              </a:spcBef>
            </a:pPr>
            <a:r>
              <a:rPr lang="es-MX" sz="800" b="1" dirty="0">
                <a:latin typeface="Montserrat" panose="00000500000000000000" pitchFamily="2" charset="0"/>
                <a:cs typeface="Calibri"/>
              </a:rPr>
              <a:t>PROCEDIMIENTO PARA EL CAMBIO DE LAS LLANTAS</a:t>
            </a:r>
          </a:p>
          <a:p>
            <a:pPr marL="20955" algn="just">
              <a:spcBef>
                <a:spcPts val="459"/>
              </a:spcBef>
            </a:pPr>
            <a:r>
              <a:rPr lang="es-MX" sz="700" b="1" dirty="0">
                <a:latin typeface="Montserrat" panose="00000500000000000000" pitchFamily="2" charset="0"/>
                <a:cs typeface="Calibri"/>
              </a:rPr>
              <a:t>QUITAR LAS LLANTAS</a:t>
            </a:r>
          </a:p>
          <a:p>
            <a:pPr marL="249555" indent="-228600" algn="just">
              <a:spcBef>
                <a:spcPts val="459"/>
              </a:spcBef>
              <a:buAutoNum type="arabicPeriod"/>
            </a:pPr>
            <a:r>
              <a:rPr lang="es-MX" sz="700" dirty="0">
                <a:latin typeface="Montserrat" panose="00000500000000000000" pitchFamily="2" charset="0"/>
                <a:cs typeface="Calibri"/>
              </a:rPr>
              <a:t>Aplique el freno de emergencia</a:t>
            </a:r>
          </a:p>
          <a:p>
            <a:pPr marL="249555" indent="-228600" algn="just">
              <a:spcBef>
                <a:spcPts val="459"/>
              </a:spcBef>
              <a:buAutoNum type="arabicPeriod"/>
            </a:pPr>
            <a:r>
              <a:rPr lang="es-MX" sz="700" dirty="0">
                <a:latin typeface="Montserrat" panose="00000500000000000000" pitchFamily="2" charset="0"/>
                <a:cs typeface="Calibri"/>
              </a:rPr>
              <a:t>Afloje las 4 tuercas que sujetan la rueda en diagonal.</a:t>
            </a:r>
          </a:p>
          <a:p>
            <a:pPr marL="249555" indent="-228600" algn="just">
              <a:spcBef>
                <a:spcPts val="459"/>
              </a:spcBef>
              <a:buAutoNum type="arabicPeriod"/>
            </a:pPr>
            <a:r>
              <a:rPr lang="es-MX" sz="700" dirty="0">
                <a:latin typeface="Montserrat" panose="00000500000000000000" pitchFamily="2" charset="0"/>
                <a:cs typeface="Calibri"/>
              </a:rPr>
              <a:t>Ubique el elevador como se muestra en la figura. (A para remover la llanta delantera, B para remover la llanta trasera)</a:t>
            </a:r>
          </a:p>
          <a:p>
            <a:pPr marL="249555" indent="-228600" algn="just">
              <a:spcBef>
                <a:spcPts val="459"/>
              </a:spcBef>
              <a:buAutoNum type="arabicPeriod"/>
            </a:pPr>
            <a:r>
              <a:rPr lang="es-MX" sz="700" dirty="0">
                <a:latin typeface="Montserrat" panose="00000500000000000000" pitchFamily="2" charset="0"/>
                <a:cs typeface="Calibri"/>
              </a:rPr>
              <a:t>Levante el Vehículo hasta que la llanta se separe del suelo. </a:t>
            </a:r>
          </a:p>
          <a:p>
            <a:pPr marL="249555" indent="-228600" algn="just">
              <a:spcBef>
                <a:spcPts val="459"/>
              </a:spcBef>
              <a:buAutoNum type="arabicPeriod"/>
            </a:pPr>
            <a:r>
              <a:rPr lang="es-MX" sz="700" dirty="0">
                <a:latin typeface="Montserrat" panose="00000500000000000000" pitchFamily="2" charset="0"/>
                <a:cs typeface="Calibri"/>
              </a:rPr>
              <a:t>Retire las tuercas y saque la llanta.</a:t>
            </a: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700" dirty="0">
              <a:latin typeface="Montserrat" panose="00000500000000000000" pitchFamily="2" charset="0"/>
              <a:cs typeface="Calibri"/>
            </a:endParaRP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pSp>
        <p:nvGrpSpPr>
          <p:cNvPr id="2" name="1 Grupo"/>
          <p:cNvGrpSpPr>
            <a:grpSpLocks noChangeAspect="1"/>
          </p:cNvGrpSpPr>
          <p:nvPr/>
        </p:nvGrpSpPr>
        <p:grpSpPr>
          <a:xfrm>
            <a:off x="306388" y="1745903"/>
            <a:ext cx="2118031" cy="1045467"/>
            <a:chOff x="425423" y="641037"/>
            <a:chExt cx="2536100" cy="1251827"/>
          </a:xfrm>
        </p:grpSpPr>
        <p:sp>
          <p:nvSpPr>
            <p:cNvPr id="16" name="object 3"/>
            <p:cNvSpPr>
              <a:spLocks noChangeAspect="1"/>
            </p:cNvSpPr>
            <p:nvPr/>
          </p:nvSpPr>
          <p:spPr>
            <a:xfrm>
              <a:off x="425423" y="641037"/>
              <a:ext cx="2536100" cy="1251827"/>
            </a:xfrm>
            <a:prstGeom prst="rect">
              <a:avLst/>
            </a:prstGeom>
            <a:blipFill>
              <a:blip r:embed="rId2" cstate="print"/>
              <a:srcRect/>
              <a:stretch>
                <a:fillRect l="-501" t="-958" r="-501" b="-958"/>
              </a:stretch>
            </a:blipFill>
          </p:spPr>
          <p:txBody>
            <a:bodyPr wrap="square" lIns="0" tIns="0" rIns="0" bIns="0" rtlCol="0"/>
            <a:lstStyle/>
            <a:p>
              <a:endParaRPr sz="800" dirty="0">
                <a:latin typeface="Montserrat" panose="00000500000000000000" pitchFamily="2" charset="0"/>
              </a:endParaRPr>
            </a:p>
          </p:txBody>
        </p:sp>
        <p:sp>
          <p:nvSpPr>
            <p:cNvPr id="17" name="object 17"/>
            <p:cNvSpPr txBox="1">
              <a:spLocks noChangeAspect="1"/>
            </p:cNvSpPr>
            <p:nvPr/>
          </p:nvSpPr>
          <p:spPr>
            <a:xfrm>
              <a:off x="2494735" y="857151"/>
              <a:ext cx="227965" cy="401059"/>
            </a:xfrm>
            <a:prstGeom prst="rect">
              <a:avLst/>
            </a:prstGeom>
          </p:spPr>
          <p:txBody>
            <a:bodyPr vert="horz" wrap="square" lIns="0" tIns="0" rIns="0" bIns="0" rtlCol="0">
              <a:spAutoFit/>
            </a:bodyPr>
            <a:lstStyle/>
            <a:p>
              <a:pPr marL="12700">
                <a:lnSpc>
                  <a:spcPct val="100000"/>
                </a:lnSpc>
              </a:pPr>
              <a:r>
                <a:rPr sz="800" spc="-35" dirty="0">
                  <a:solidFill>
                    <a:srgbClr val="151616"/>
                  </a:solidFill>
                  <a:latin typeface="Montserrat" panose="00000500000000000000" pitchFamily="2" charset="0"/>
                  <a:cs typeface="Century Gothic"/>
                </a:rPr>
                <a:t>A</a:t>
              </a:r>
              <a:endParaRPr sz="800" dirty="0">
                <a:latin typeface="Montserrat" panose="00000500000000000000" pitchFamily="2" charset="0"/>
                <a:cs typeface="Century Gothic"/>
              </a:endParaRPr>
            </a:p>
            <a:p>
              <a:pPr>
                <a:lnSpc>
                  <a:spcPct val="100000"/>
                </a:lnSpc>
              </a:pPr>
              <a:endParaRPr sz="800" dirty="0">
                <a:latin typeface="Montserrat" panose="00000500000000000000" pitchFamily="2" charset="0"/>
                <a:cs typeface="Times New Roman"/>
              </a:endParaRPr>
            </a:p>
            <a:p>
              <a:pPr marR="5080" algn="r">
                <a:lnSpc>
                  <a:spcPct val="100000"/>
                </a:lnSpc>
              </a:pPr>
              <a:r>
                <a:rPr sz="800" spc="20" dirty="0">
                  <a:solidFill>
                    <a:srgbClr val="151616"/>
                  </a:solidFill>
                  <a:latin typeface="Montserrat" panose="00000500000000000000" pitchFamily="2" charset="0"/>
                  <a:cs typeface="Century Gothic"/>
                </a:rPr>
                <a:t>B</a:t>
              </a:r>
              <a:endParaRPr sz="800" dirty="0">
                <a:latin typeface="Montserrat" panose="00000500000000000000" pitchFamily="2" charset="0"/>
                <a:cs typeface="Century Gothic"/>
              </a:endParaRPr>
            </a:p>
          </p:txBody>
        </p:sp>
      </p:grpSp>
      <p:grpSp>
        <p:nvGrpSpPr>
          <p:cNvPr id="5" name="4 Grupo"/>
          <p:cNvGrpSpPr>
            <a:grpSpLocks noChangeAspect="1"/>
          </p:cNvGrpSpPr>
          <p:nvPr/>
        </p:nvGrpSpPr>
        <p:grpSpPr>
          <a:xfrm>
            <a:off x="2732171" y="2391897"/>
            <a:ext cx="2197969" cy="1010190"/>
            <a:chOff x="2563366" y="2511353"/>
            <a:chExt cx="2499905" cy="1148961"/>
          </a:xfrm>
        </p:grpSpPr>
        <p:sp>
          <p:nvSpPr>
            <p:cNvPr id="24" name="object 2"/>
            <p:cNvSpPr/>
            <p:nvPr/>
          </p:nvSpPr>
          <p:spPr>
            <a:xfrm>
              <a:off x="2563366" y="2511353"/>
              <a:ext cx="2499905" cy="1148961"/>
            </a:xfrm>
            <a:prstGeom prst="rect">
              <a:avLst/>
            </a:prstGeom>
            <a:blipFill>
              <a:blip r:embed="rId3" cstate="print"/>
              <a:srcRect/>
              <a:stretch>
                <a:fillRect l="-982" t="-3542" r="-1585" b="-8708"/>
              </a:stretch>
            </a:blipFill>
            <a:ln w="6350">
              <a:solidFill>
                <a:schemeClr val="bg1">
                  <a:lumMod val="85000"/>
                </a:schemeClr>
              </a:solidFill>
            </a:ln>
          </p:spPr>
          <p:txBody>
            <a:bodyPr wrap="square" lIns="0" tIns="0" rIns="0" bIns="0" rtlCol="0"/>
            <a:lstStyle/>
            <a:p>
              <a:endParaRPr dirty="0"/>
            </a:p>
          </p:txBody>
        </p:sp>
        <p:sp>
          <p:nvSpPr>
            <p:cNvPr id="4" name="3 Elipse"/>
            <p:cNvSpPr>
              <a:spLocks noChangeAspect="1"/>
            </p:cNvSpPr>
            <p:nvPr/>
          </p:nvSpPr>
          <p:spPr>
            <a:xfrm>
              <a:off x="2738890" y="3073380"/>
              <a:ext cx="167473" cy="167473"/>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a:t>
              </a:r>
            </a:p>
          </p:txBody>
        </p:sp>
        <p:sp>
          <p:nvSpPr>
            <p:cNvPr id="25" name="24 Elipse"/>
            <p:cNvSpPr>
              <a:spLocks noChangeAspect="1"/>
            </p:cNvSpPr>
            <p:nvPr/>
          </p:nvSpPr>
          <p:spPr>
            <a:xfrm>
              <a:off x="4846777" y="3073380"/>
              <a:ext cx="167473" cy="167473"/>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B</a:t>
              </a:r>
            </a:p>
          </p:txBody>
        </p:sp>
      </p:grpSp>
    </p:spTree>
    <p:extLst>
      <p:ext uri="{BB962C8B-B14F-4D97-AF65-F5344CB8AC3E}">
        <p14:creationId xmlns:p14="http://schemas.microsoft.com/office/powerpoint/2010/main" val="3918246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a:spLocks noChangeAspect="1"/>
          </p:cNvSpPr>
          <p:nvPr/>
        </p:nvSpPr>
        <p:spPr>
          <a:xfrm>
            <a:off x="168152" y="457779"/>
            <a:ext cx="4860000" cy="3150000"/>
          </a:xfrm>
          <a:prstGeom prst="rect">
            <a:avLst/>
          </a:prstGeom>
          <a:noFill/>
        </p:spPr>
        <p:txBody>
          <a:bodyPr wrap="square" numCol="2" spcCol="180000" rtlCol="0">
            <a:noAutofit/>
          </a:bodyPr>
          <a:lstStyle/>
          <a:p>
            <a:pPr marL="20955" algn="just">
              <a:spcBef>
                <a:spcPts val="459"/>
              </a:spcBef>
            </a:pPr>
            <a:r>
              <a:rPr lang="es-MX" sz="800" b="1" dirty="0">
                <a:latin typeface="Montserrat" panose="00000500000000000000" pitchFamily="2" charset="0"/>
                <a:cs typeface="Calibri"/>
              </a:rPr>
              <a:t>PONER LAS LLANTAS</a:t>
            </a:r>
          </a:p>
          <a:p>
            <a:pPr marL="249555" indent="-228600" algn="just">
              <a:spcBef>
                <a:spcPts val="459"/>
              </a:spcBef>
              <a:buFont typeface="+mj-lt"/>
              <a:buAutoNum type="arabicPeriod"/>
            </a:pPr>
            <a:r>
              <a:rPr lang="es-MX" sz="700" dirty="0">
                <a:latin typeface="Montserrat" panose="00000500000000000000" pitchFamily="2" charset="0"/>
                <a:cs typeface="Calibri"/>
              </a:rPr>
              <a:t>Monte la llanta que se encuentra en buen estado.</a:t>
            </a:r>
          </a:p>
          <a:p>
            <a:pPr marL="249555" indent="-228600" algn="just">
              <a:spcBef>
                <a:spcPts val="459"/>
              </a:spcBef>
              <a:buFont typeface="+mj-lt"/>
              <a:buAutoNum type="arabicPeriod"/>
            </a:pPr>
            <a:r>
              <a:rPr lang="es-MX" sz="700" dirty="0">
                <a:latin typeface="Montserrat" panose="00000500000000000000" pitchFamily="2" charset="0"/>
                <a:cs typeface="Calibri"/>
              </a:rPr>
              <a:t>Ponga las tuercas  y ajústelas en diagonal hasta el fina, sin hacer fuerza</a:t>
            </a:r>
          </a:p>
          <a:p>
            <a:pPr marL="249555" indent="-228600" algn="just">
              <a:spcBef>
                <a:spcPts val="459"/>
              </a:spcBef>
              <a:buFont typeface="+mj-lt"/>
              <a:buAutoNum type="arabicPeriod"/>
            </a:pPr>
            <a:r>
              <a:rPr lang="es-MX" sz="700" dirty="0">
                <a:latin typeface="Montserrat" panose="00000500000000000000" pitchFamily="2" charset="0"/>
                <a:cs typeface="Calibri"/>
              </a:rPr>
              <a:t>Baje el Vehículo hasta que todas las llantas estén en contacto con el suelo y retire el elevador.</a:t>
            </a:r>
          </a:p>
          <a:p>
            <a:pPr marL="249555" indent="-228600" algn="just">
              <a:spcBef>
                <a:spcPts val="459"/>
              </a:spcBef>
              <a:buFont typeface="+mj-lt"/>
              <a:buAutoNum type="arabicPeriod"/>
            </a:pPr>
            <a:r>
              <a:rPr lang="es-MX" sz="700" dirty="0">
                <a:latin typeface="Montserrat" panose="00000500000000000000" pitchFamily="2" charset="0"/>
                <a:cs typeface="Calibri"/>
              </a:rPr>
              <a:t>Apriete las tuercas en diagonal.</a:t>
            </a: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Apretar las tuercas mientras alguna de las llantas no está en contacto con el suelo y sobre el elevador puede ocasionar accidentes y causar lesiones graves.</a:t>
            </a: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ROTACIÓN DE LAS LLANTAS</a:t>
            </a:r>
          </a:p>
          <a:p>
            <a:pPr marL="20955" algn="just">
              <a:spcBef>
                <a:spcPts val="459"/>
              </a:spcBef>
            </a:pPr>
            <a:r>
              <a:rPr lang="es-MX" sz="700" dirty="0">
                <a:latin typeface="Montserrat" panose="00000500000000000000" pitchFamily="2" charset="0"/>
                <a:cs typeface="Calibri"/>
              </a:rPr>
              <a:t>La rotación de las llantas es recomendada para procurar el desgaste uniforme de las llantas y alargar su vida útil.</a:t>
            </a:r>
          </a:p>
          <a:p>
            <a:pPr marL="20955" algn="just">
              <a:spcBef>
                <a:spcPts val="459"/>
              </a:spcBef>
            </a:pPr>
            <a:r>
              <a:rPr lang="es-MX" sz="700" dirty="0">
                <a:latin typeface="Montserrat" panose="00000500000000000000" pitchFamily="2" charset="0"/>
                <a:cs typeface="Calibri"/>
              </a:rPr>
              <a:t>Se recomienda realizar la rotación cada 5.000 km.</a:t>
            </a: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endParaRPr lang="es-MX" sz="800" b="1" dirty="0">
              <a:latin typeface="Montserrat" panose="00000500000000000000" pitchFamily="2" charset="0"/>
              <a:cs typeface="Calibri"/>
            </a:endParaRPr>
          </a:p>
          <a:p>
            <a:pPr marL="20955" algn="just">
              <a:spcBef>
                <a:spcPts val="459"/>
              </a:spcBef>
            </a:pPr>
            <a:r>
              <a:rPr lang="es-MX" sz="800" b="1" dirty="0">
                <a:latin typeface="Montserrat" panose="00000500000000000000" pitchFamily="2" charset="0"/>
                <a:cs typeface="Calibri"/>
              </a:rPr>
              <a:t>NOTA:</a:t>
            </a:r>
          </a:p>
          <a:p>
            <a:pPr marL="20955" algn="just">
              <a:spcBef>
                <a:spcPts val="459"/>
              </a:spcBef>
            </a:pPr>
            <a:r>
              <a:rPr lang="es-MX" sz="700" dirty="0">
                <a:latin typeface="Montserrat" panose="00000500000000000000" pitchFamily="2" charset="0"/>
                <a:cs typeface="Calibri"/>
              </a:rPr>
              <a:t>Las llantas en mejor estado siempre deben ser las traseras, luego de esto realice la rotación como en la figura.</a:t>
            </a:r>
          </a:p>
        </p:txBody>
      </p:sp>
      <p:sp>
        <p:nvSpPr>
          <p:cNvPr id="20" name="object 2"/>
          <p:cNvSpPr/>
          <p:nvPr/>
        </p:nvSpPr>
        <p:spPr>
          <a:xfrm>
            <a:off x="0" y="136452"/>
            <a:ext cx="3636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sz="900" dirty="0">
                <a:latin typeface="Montserrat SemiBold" panose="00000700000000000000" pitchFamily="2" charset="0"/>
              </a:rPr>
              <a:t>PROCEDIMIENTOS SUGERIDOS DE MANTENIMIENTO</a:t>
            </a:r>
          </a:p>
        </p:txBody>
      </p:sp>
      <p:grpSp>
        <p:nvGrpSpPr>
          <p:cNvPr id="6" name="5 Grupo"/>
          <p:cNvGrpSpPr/>
          <p:nvPr/>
        </p:nvGrpSpPr>
        <p:grpSpPr>
          <a:xfrm>
            <a:off x="2777712" y="1350620"/>
            <a:ext cx="2065180" cy="1259379"/>
            <a:chOff x="2777712" y="1319564"/>
            <a:chExt cx="2065180" cy="1259379"/>
          </a:xfrm>
        </p:grpSpPr>
        <p:sp>
          <p:nvSpPr>
            <p:cNvPr id="13" name="object 16"/>
            <p:cNvSpPr/>
            <p:nvPr/>
          </p:nvSpPr>
          <p:spPr>
            <a:xfrm>
              <a:off x="2777712" y="1750835"/>
              <a:ext cx="531226" cy="194844"/>
            </a:xfrm>
            <a:prstGeom prst="rect">
              <a:avLst/>
            </a:prstGeom>
            <a:blipFill>
              <a:blip r:embed="rId2" cstate="print"/>
              <a:stretch>
                <a:fillRect/>
              </a:stretch>
            </a:blipFill>
          </p:spPr>
          <p:txBody>
            <a:bodyPr wrap="square" lIns="0" tIns="0" rIns="0" bIns="0" rtlCol="0"/>
            <a:lstStyle/>
            <a:p>
              <a:endParaRPr dirty="0"/>
            </a:p>
          </p:txBody>
        </p:sp>
        <p:sp>
          <p:nvSpPr>
            <p:cNvPr id="14" name="object 17"/>
            <p:cNvSpPr/>
            <p:nvPr/>
          </p:nvSpPr>
          <p:spPr>
            <a:xfrm>
              <a:off x="2777712" y="1750835"/>
              <a:ext cx="531509" cy="195390"/>
            </a:xfrm>
            <a:custGeom>
              <a:avLst/>
              <a:gdLst/>
              <a:ahLst/>
              <a:cxnLst/>
              <a:rect l="l" t="t" r="r" b="b"/>
              <a:pathLst>
                <a:path w="580390" h="213359">
                  <a:moveTo>
                    <a:pt x="65256" y="0"/>
                  </a:moveTo>
                  <a:lnTo>
                    <a:pt x="514824" y="0"/>
                  </a:lnTo>
                  <a:lnTo>
                    <a:pt x="540163" y="4196"/>
                  </a:lnTo>
                  <a:lnTo>
                    <a:pt x="560912" y="15623"/>
                  </a:lnTo>
                  <a:lnTo>
                    <a:pt x="574932" y="32535"/>
                  </a:lnTo>
                  <a:lnTo>
                    <a:pt x="580081" y="53190"/>
                  </a:lnTo>
                  <a:lnTo>
                    <a:pt x="580081" y="159572"/>
                  </a:lnTo>
                  <a:lnTo>
                    <a:pt x="574932" y="180226"/>
                  </a:lnTo>
                  <a:lnTo>
                    <a:pt x="560912" y="197139"/>
                  </a:lnTo>
                  <a:lnTo>
                    <a:pt x="540163" y="208566"/>
                  </a:lnTo>
                  <a:lnTo>
                    <a:pt x="514824" y="212763"/>
                  </a:lnTo>
                  <a:lnTo>
                    <a:pt x="65256" y="212763"/>
                  </a:lnTo>
                  <a:lnTo>
                    <a:pt x="39919" y="208566"/>
                  </a:lnTo>
                  <a:lnTo>
                    <a:pt x="19170" y="197139"/>
                  </a:lnTo>
                  <a:lnTo>
                    <a:pt x="5149" y="180226"/>
                  </a:lnTo>
                  <a:lnTo>
                    <a:pt x="0" y="159572"/>
                  </a:lnTo>
                  <a:lnTo>
                    <a:pt x="0" y="53190"/>
                  </a:lnTo>
                  <a:lnTo>
                    <a:pt x="5149" y="32535"/>
                  </a:lnTo>
                  <a:lnTo>
                    <a:pt x="19170" y="15623"/>
                  </a:lnTo>
                  <a:lnTo>
                    <a:pt x="39919" y="4196"/>
                  </a:lnTo>
                  <a:lnTo>
                    <a:pt x="65256" y="0"/>
                  </a:lnTo>
                  <a:close/>
                </a:path>
              </a:pathLst>
            </a:custGeom>
            <a:ln w="3175">
              <a:solidFill>
                <a:srgbClr val="151616"/>
              </a:solidFill>
            </a:ln>
          </p:spPr>
          <p:txBody>
            <a:bodyPr wrap="square" lIns="0" tIns="0" rIns="0" bIns="0" rtlCol="0"/>
            <a:lstStyle/>
            <a:p>
              <a:endParaRPr dirty="0"/>
            </a:p>
          </p:txBody>
        </p:sp>
        <p:sp>
          <p:nvSpPr>
            <p:cNvPr id="15" name="object 18"/>
            <p:cNvSpPr/>
            <p:nvPr/>
          </p:nvSpPr>
          <p:spPr>
            <a:xfrm>
              <a:off x="3871779" y="1425989"/>
              <a:ext cx="531226" cy="194844"/>
            </a:xfrm>
            <a:prstGeom prst="rect">
              <a:avLst/>
            </a:prstGeom>
            <a:blipFill>
              <a:blip r:embed="rId3" cstate="print"/>
              <a:stretch>
                <a:fillRect/>
              </a:stretch>
            </a:blipFill>
          </p:spPr>
          <p:txBody>
            <a:bodyPr wrap="square" lIns="0" tIns="0" rIns="0" bIns="0" rtlCol="0"/>
            <a:lstStyle/>
            <a:p>
              <a:endParaRPr dirty="0"/>
            </a:p>
          </p:txBody>
        </p:sp>
        <p:sp>
          <p:nvSpPr>
            <p:cNvPr id="18" name="object 19"/>
            <p:cNvSpPr/>
            <p:nvPr/>
          </p:nvSpPr>
          <p:spPr>
            <a:xfrm>
              <a:off x="3871779" y="1425989"/>
              <a:ext cx="531509" cy="195390"/>
            </a:xfrm>
            <a:custGeom>
              <a:avLst/>
              <a:gdLst/>
              <a:ahLst/>
              <a:cxnLst/>
              <a:rect l="l" t="t" r="r" b="b"/>
              <a:pathLst>
                <a:path w="580389" h="213359">
                  <a:moveTo>
                    <a:pt x="65260" y="0"/>
                  </a:moveTo>
                  <a:lnTo>
                    <a:pt x="514824" y="0"/>
                  </a:lnTo>
                  <a:lnTo>
                    <a:pt x="540163" y="4196"/>
                  </a:lnTo>
                  <a:lnTo>
                    <a:pt x="560912" y="15623"/>
                  </a:lnTo>
                  <a:lnTo>
                    <a:pt x="574932" y="32535"/>
                  </a:lnTo>
                  <a:lnTo>
                    <a:pt x="580081" y="53190"/>
                  </a:lnTo>
                  <a:lnTo>
                    <a:pt x="580081" y="159569"/>
                  </a:lnTo>
                  <a:lnTo>
                    <a:pt x="574932" y="180224"/>
                  </a:lnTo>
                  <a:lnTo>
                    <a:pt x="560912" y="197137"/>
                  </a:lnTo>
                  <a:lnTo>
                    <a:pt x="540163" y="208565"/>
                  </a:lnTo>
                  <a:lnTo>
                    <a:pt x="514824" y="212763"/>
                  </a:lnTo>
                  <a:lnTo>
                    <a:pt x="65260" y="212763"/>
                  </a:lnTo>
                  <a:lnTo>
                    <a:pt x="39921" y="208565"/>
                  </a:lnTo>
                  <a:lnTo>
                    <a:pt x="19170" y="197137"/>
                  </a:lnTo>
                  <a:lnTo>
                    <a:pt x="5149" y="180224"/>
                  </a:lnTo>
                  <a:lnTo>
                    <a:pt x="0" y="159569"/>
                  </a:lnTo>
                  <a:lnTo>
                    <a:pt x="0" y="53190"/>
                  </a:lnTo>
                  <a:lnTo>
                    <a:pt x="5149" y="32535"/>
                  </a:lnTo>
                  <a:lnTo>
                    <a:pt x="19170" y="15623"/>
                  </a:lnTo>
                  <a:lnTo>
                    <a:pt x="39921" y="4196"/>
                  </a:lnTo>
                  <a:lnTo>
                    <a:pt x="65260" y="0"/>
                  </a:lnTo>
                  <a:close/>
                </a:path>
              </a:pathLst>
            </a:custGeom>
            <a:ln w="3175">
              <a:solidFill>
                <a:srgbClr val="151616"/>
              </a:solidFill>
            </a:ln>
          </p:spPr>
          <p:txBody>
            <a:bodyPr wrap="square" lIns="0" tIns="0" rIns="0" bIns="0" rtlCol="0"/>
            <a:lstStyle/>
            <a:p>
              <a:endParaRPr dirty="0"/>
            </a:p>
          </p:txBody>
        </p:sp>
        <p:sp>
          <p:nvSpPr>
            <p:cNvPr id="19" name="object 20"/>
            <p:cNvSpPr/>
            <p:nvPr/>
          </p:nvSpPr>
          <p:spPr>
            <a:xfrm>
              <a:off x="3871779" y="2270593"/>
              <a:ext cx="531226" cy="194844"/>
            </a:xfrm>
            <a:prstGeom prst="rect">
              <a:avLst/>
            </a:prstGeom>
            <a:blipFill>
              <a:blip r:embed="rId4" cstate="print"/>
              <a:stretch>
                <a:fillRect/>
              </a:stretch>
            </a:blipFill>
          </p:spPr>
          <p:txBody>
            <a:bodyPr wrap="square" lIns="0" tIns="0" rIns="0" bIns="0" rtlCol="0"/>
            <a:lstStyle/>
            <a:p>
              <a:endParaRPr dirty="0"/>
            </a:p>
          </p:txBody>
        </p:sp>
        <p:sp>
          <p:nvSpPr>
            <p:cNvPr id="21" name="object 21"/>
            <p:cNvSpPr/>
            <p:nvPr/>
          </p:nvSpPr>
          <p:spPr>
            <a:xfrm>
              <a:off x="3871779" y="2270593"/>
              <a:ext cx="531509" cy="195390"/>
            </a:xfrm>
            <a:custGeom>
              <a:avLst/>
              <a:gdLst/>
              <a:ahLst/>
              <a:cxnLst/>
              <a:rect l="l" t="t" r="r" b="b"/>
              <a:pathLst>
                <a:path w="580389" h="213360">
                  <a:moveTo>
                    <a:pt x="65260" y="0"/>
                  </a:moveTo>
                  <a:lnTo>
                    <a:pt x="514824" y="0"/>
                  </a:lnTo>
                  <a:lnTo>
                    <a:pt x="540163" y="4197"/>
                  </a:lnTo>
                  <a:lnTo>
                    <a:pt x="560912" y="15624"/>
                  </a:lnTo>
                  <a:lnTo>
                    <a:pt x="574932" y="32538"/>
                  </a:lnTo>
                  <a:lnTo>
                    <a:pt x="580081" y="53192"/>
                  </a:lnTo>
                  <a:lnTo>
                    <a:pt x="580081" y="159572"/>
                  </a:lnTo>
                  <a:lnTo>
                    <a:pt x="574932" y="180226"/>
                  </a:lnTo>
                  <a:lnTo>
                    <a:pt x="560912" y="197139"/>
                  </a:lnTo>
                  <a:lnTo>
                    <a:pt x="540163" y="208566"/>
                  </a:lnTo>
                  <a:lnTo>
                    <a:pt x="514824" y="212763"/>
                  </a:lnTo>
                  <a:lnTo>
                    <a:pt x="65260" y="212763"/>
                  </a:lnTo>
                  <a:lnTo>
                    <a:pt x="39921" y="208566"/>
                  </a:lnTo>
                  <a:lnTo>
                    <a:pt x="19170" y="197139"/>
                  </a:lnTo>
                  <a:lnTo>
                    <a:pt x="5149" y="180226"/>
                  </a:lnTo>
                  <a:lnTo>
                    <a:pt x="0" y="159572"/>
                  </a:lnTo>
                  <a:lnTo>
                    <a:pt x="0" y="53192"/>
                  </a:lnTo>
                  <a:lnTo>
                    <a:pt x="5149" y="32538"/>
                  </a:lnTo>
                  <a:lnTo>
                    <a:pt x="19170" y="15624"/>
                  </a:lnTo>
                  <a:lnTo>
                    <a:pt x="39921" y="4197"/>
                  </a:lnTo>
                  <a:lnTo>
                    <a:pt x="65260" y="0"/>
                  </a:lnTo>
                  <a:close/>
                </a:path>
              </a:pathLst>
            </a:custGeom>
            <a:ln w="3175">
              <a:solidFill>
                <a:srgbClr val="151616"/>
              </a:solidFill>
            </a:ln>
          </p:spPr>
          <p:txBody>
            <a:bodyPr wrap="square" lIns="0" tIns="0" rIns="0" bIns="0" rtlCol="0"/>
            <a:lstStyle/>
            <a:p>
              <a:endParaRPr dirty="0"/>
            </a:p>
          </p:txBody>
        </p:sp>
        <p:sp>
          <p:nvSpPr>
            <p:cNvPr id="22" name="object 22"/>
            <p:cNvSpPr/>
            <p:nvPr/>
          </p:nvSpPr>
          <p:spPr>
            <a:xfrm>
              <a:off x="4537208" y="1645732"/>
              <a:ext cx="195305" cy="529974"/>
            </a:xfrm>
            <a:prstGeom prst="rect">
              <a:avLst/>
            </a:prstGeom>
            <a:blipFill>
              <a:blip r:embed="rId5" cstate="print"/>
              <a:stretch>
                <a:fillRect/>
              </a:stretch>
            </a:blipFill>
          </p:spPr>
          <p:txBody>
            <a:bodyPr wrap="square" lIns="0" tIns="0" rIns="0" bIns="0" rtlCol="0"/>
            <a:lstStyle/>
            <a:p>
              <a:endParaRPr dirty="0"/>
            </a:p>
          </p:txBody>
        </p:sp>
        <p:sp>
          <p:nvSpPr>
            <p:cNvPr id="23" name="object 23"/>
            <p:cNvSpPr/>
            <p:nvPr/>
          </p:nvSpPr>
          <p:spPr>
            <a:xfrm>
              <a:off x="4537208" y="1645732"/>
              <a:ext cx="195390" cy="530345"/>
            </a:xfrm>
            <a:custGeom>
              <a:avLst/>
              <a:gdLst/>
              <a:ahLst/>
              <a:cxnLst/>
              <a:rect l="l" t="t" r="r" b="b"/>
              <a:pathLst>
                <a:path w="213360" h="579119">
                  <a:moveTo>
                    <a:pt x="0" y="513612"/>
                  </a:moveTo>
                  <a:lnTo>
                    <a:pt x="0" y="65102"/>
                  </a:lnTo>
                  <a:lnTo>
                    <a:pt x="4206" y="39825"/>
                  </a:lnTo>
                  <a:lnTo>
                    <a:pt x="15661" y="19124"/>
                  </a:lnTo>
                  <a:lnTo>
                    <a:pt x="32615" y="5137"/>
                  </a:lnTo>
                  <a:lnTo>
                    <a:pt x="53319" y="0"/>
                  </a:lnTo>
                  <a:lnTo>
                    <a:pt x="159948" y="0"/>
                  </a:lnTo>
                  <a:lnTo>
                    <a:pt x="180652" y="5137"/>
                  </a:lnTo>
                  <a:lnTo>
                    <a:pt x="197606" y="19124"/>
                  </a:lnTo>
                  <a:lnTo>
                    <a:pt x="209060" y="39825"/>
                  </a:lnTo>
                  <a:lnTo>
                    <a:pt x="213267" y="65102"/>
                  </a:lnTo>
                  <a:lnTo>
                    <a:pt x="213267" y="513612"/>
                  </a:lnTo>
                  <a:lnTo>
                    <a:pt x="209060" y="538889"/>
                  </a:lnTo>
                  <a:lnTo>
                    <a:pt x="197606" y="559590"/>
                  </a:lnTo>
                  <a:lnTo>
                    <a:pt x="180652" y="573577"/>
                  </a:lnTo>
                  <a:lnTo>
                    <a:pt x="159948" y="578714"/>
                  </a:lnTo>
                  <a:lnTo>
                    <a:pt x="53319" y="578714"/>
                  </a:lnTo>
                  <a:lnTo>
                    <a:pt x="32615" y="573577"/>
                  </a:lnTo>
                  <a:lnTo>
                    <a:pt x="15661" y="559590"/>
                  </a:lnTo>
                  <a:lnTo>
                    <a:pt x="4206" y="538889"/>
                  </a:lnTo>
                  <a:lnTo>
                    <a:pt x="0" y="513612"/>
                  </a:lnTo>
                  <a:close/>
                </a:path>
              </a:pathLst>
            </a:custGeom>
            <a:ln w="3175">
              <a:solidFill>
                <a:srgbClr val="151616"/>
              </a:solidFill>
            </a:ln>
          </p:spPr>
          <p:txBody>
            <a:bodyPr wrap="square" lIns="0" tIns="0" rIns="0" bIns="0" rtlCol="0"/>
            <a:lstStyle/>
            <a:p>
              <a:endParaRPr dirty="0"/>
            </a:p>
          </p:txBody>
        </p:sp>
        <p:sp>
          <p:nvSpPr>
            <p:cNvPr id="26" name="object 24"/>
            <p:cNvSpPr/>
            <p:nvPr/>
          </p:nvSpPr>
          <p:spPr>
            <a:xfrm>
              <a:off x="2993444" y="1441707"/>
              <a:ext cx="740274" cy="213418"/>
            </a:xfrm>
            <a:custGeom>
              <a:avLst/>
              <a:gdLst/>
              <a:ahLst/>
              <a:cxnLst/>
              <a:rect l="l" t="t" r="r" b="b"/>
              <a:pathLst>
                <a:path w="808355" h="233044">
                  <a:moveTo>
                    <a:pt x="33238" y="139720"/>
                  </a:moveTo>
                  <a:lnTo>
                    <a:pt x="13406" y="173015"/>
                  </a:lnTo>
                  <a:lnTo>
                    <a:pt x="1800" y="211269"/>
                  </a:lnTo>
                  <a:lnTo>
                    <a:pt x="0" y="232492"/>
                  </a:lnTo>
                  <a:lnTo>
                    <a:pt x="25401" y="232744"/>
                  </a:lnTo>
                  <a:lnTo>
                    <a:pt x="25556" y="227736"/>
                  </a:lnTo>
                  <a:lnTo>
                    <a:pt x="25714" y="225242"/>
                  </a:lnTo>
                  <a:lnTo>
                    <a:pt x="35485" y="185903"/>
                  </a:lnTo>
                  <a:lnTo>
                    <a:pt x="53578" y="154941"/>
                  </a:lnTo>
                  <a:lnTo>
                    <a:pt x="33238" y="139720"/>
                  </a:lnTo>
                  <a:close/>
                </a:path>
                <a:path w="808355" h="233044">
                  <a:moveTo>
                    <a:pt x="419811" y="0"/>
                  </a:moveTo>
                  <a:lnTo>
                    <a:pt x="377021" y="1029"/>
                  </a:lnTo>
                  <a:lnTo>
                    <a:pt x="335099" y="4306"/>
                  </a:lnTo>
                  <a:lnTo>
                    <a:pt x="294332" y="9777"/>
                  </a:lnTo>
                  <a:lnTo>
                    <a:pt x="254977" y="17406"/>
                  </a:lnTo>
                  <a:lnTo>
                    <a:pt x="217328" y="27141"/>
                  </a:lnTo>
                  <a:lnTo>
                    <a:pt x="164635" y="45601"/>
                  </a:lnTo>
                  <a:lnTo>
                    <a:pt x="117306" y="68605"/>
                  </a:lnTo>
                  <a:lnTo>
                    <a:pt x="76299" y="96098"/>
                  </a:lnTo>
                  <a:lnTo>
                    <a:pt x="42631" y="128070"/>
                  </a:lnTo>
                  <a:lnTo>
                    <a:pt x="33238" y="139720"/>
                  </a:lnTo>
                  <a:lnTo>
                    <a:pt x="53576" y="154939"/>
                  </a:lnTo>
                  <a:lnTo>
                    <a:pt x="61841" y="144694"/>
                  </a:lnTo>
                  <a:lnTo>
                    <a:pt x="71028" y="134781"/>
                  </a:lnTo>
                  <a:lnTo>
                    <a:pt x="103882" y="107168"/>
                  </a:lnTo>
                  <a:lnTo>
                    <a:pt x="144014" y="83045"/>
                  </a:lnTo>
                  <a:lnTo>
                    <a:pt x="190475" y="62755"/>
                  </a:lnTo>
                  <a:lnTo>
                    <a:pt x="242284" y="46606"/>
                  </a:lnTo>
                  <a:lnTo>
                    <a:pt x="298429" y="34848"/>
                  </a:lnTo>
                  <a:lnTo>
                    <a:pt x="337778" y="29563"/>
                  </a:lnTo>
                  <a:lnTo>
                    <a:pt x="378310" y="26395"/>
                  </a:lnTo>
                  <a:lnTo>
                    <a:pt x="419738" y="25402"/>
                  </a:lnTo>
                  <a:lnTo>
                    <a:pt x="615494" y="25402"/>
                  </a:lnTo>
                  <a:lnTo>
                    <a:pt x="615665" y="24739"/>
                  </a:lnTo>
                  <a:lnTo>
                    <a:pt x="572408" y="14936"/>
                  </a:lnTo>
                  <a:lnTo>
                    <a:pt x="528764" y="7642"/>
                  </a:lnTo>
                  <a:lnTo>
                    <a:pt x="485018" y="2801"/>
                  </a:lnTo>
                  <a:lnTo>
                    <a:pt x="441443" y="353"/>
                  </a:lnTo>
                  <a:lnTo>
                    <a:pt x="419811" y="0"/>
                  </a:lnTo>
                  <a:close/>
                </a:path>
                <a:path w="808355" h="233044">
                  <a:moveTo>
                    <a:pt x="722499" y="13054"/>
                  </a:moveTo>
                  <a:lnTo>
                    <a:pt x="683701" y="112949"/>
                  </a:lnTo>
                  <a:lnTo>
                    <a:pt x="808017" y="103745"/>
                  </a:lnTo>
                  <a:lnTo>
                    <a:pt x="722499" y="13054"/>
                  </a:lnTo>
                  <a:close/>
                </a:path>
                <a:path w="808355" h="233044">
                  <a:moveTo>
                    <a:pt x="615665" y="24739"/>
                  </a:moveTo>
                  <a:lnTo>
                    <a:pt x="609321" y="49334"/>
                  </a:lnTo>
                  <a:lnTo>
                    <a:pt x="616413" y="51202"/>
                  </a:lnTo>
                  <a:lnTo>
                    <a:pt x="623437" y="53132"/>
                  </a:lnTo>
                  <a:lnTo>
                    <a:pt x="659912" y="64504"/>
                  </a:lnTo>
                  <a:lnTo>
                    <a:pt x="681765" y="72508"/>
                  </a:lnTo>
                  <a:lnTo>
                    <a:pt x="690958" y="48827"/>
                  </a:lnTo>
                  <a:lnTo>
                    <a:pt x="651830" y="35090"/>
                  </a:lnTo>
                  <a:lnTo>
                    <a:pt x="622888" y="26640"/>
                  </a:lnTo>
                  <a:lnTo>
                    <a:pt x="615665" y="24739"/>
                  </a:lnTo>
                  <a:close/>
                </a:path>
                <a:path w="808355" h="233044">
                  <a:moveTo>
                    <a:pt x="615494" y="25402"/>
                  </a:moveTo>
                  <a:lnTo>
                    <a:pt x="419738" y="25402"/>
                  </a:lnTo>
                  <a:lnTo>
                    <a:pt x="440693" y="25740"/>
                  </a:lnTo>
                  <a:lnTo>
                    <a:pt x="461765" y="26640"/>
                  </a:lnTo>
                  <a:lnTo>
                    <a:pt x="504093" y="30171"/>
                  </a:lnTo>
                  <a:lnTo>
                    <a:pt x="546434" y="36036"/>
                  </a:lnTo>
                  <a:lnTo>
                    <a:pt x="588488" y="44295"/>
                  </a:lnTo>
                  <a:lnTo>
                    <a:pt x="609321" y="49334"/>
                  </a:lnTo>
                  <a:lnTo>
                    <a:pt x="615494" y="25402"/>
                  </a:lnTo>
                  <a:close/>
                </a:path>
              </a:pathLst>
            </a:custGeom>
            <a:solidFill>
              <a:srgbClr val="151616"/>
            </a:solidFill>
          </p:spPr>
          <p:txBody>
            <a:bodyPr wrap="square" lIns="0" tIns="0" rIns="0" bIns="0" rtlCol="0"/>
            <a:lstStyle/>
            <a:p>
              <a:endParaRPr dirty="0"/>
            </a:p>
          </p:txBody>
        </p:sp>
        <p:sp>
          <p:nvSpPr>
            <p:cNvPr id="27" name="object 25"/>
            <p:cNvSpPr/>
            <p:nvPr/>
          </p:nvSpPr>
          <p:spPr>
            <a:xfrm>
              <a:off x="2984985" y="2067408"/>
              <a:ext cx="667584" cy="318091"/>
            </a:xfrm>
            <a:custGeom>
              <a:avLst/>
              <a:gdLst/>
              <a:ahLst/>
              <a:cxnLst/>
              <a:rect l="l" t="t" r="r" b="b"/>
              <a:pathLst>
                <a:path w="728980" h="347344">
                  <a:moveTo>
                    <a:pt x="91259" y="192181"/>
                  </a:moveTo>
                  <a:lnTo>
                    <a:pt x="70926" y="207402"/>
                  </a:lnTo>
                  <a:lnTo>
                    <a:pt x="80314" y="219052"/>
                  </a:lnTo>
                  <a:lnTo>
                    <a:pt x="90655" y="230205"/>
                  </a:lnTo>
                  <a:lnTo>
                    <a:pt x="126892" y="260682"/>
                  </a:lnTo>
                  <a:lnTo>
                    <a:pt x="170113" y="286685"/>
                  </a:lnTo>
                  <a:lnTo>
                    <a:pt x="219416" y="308213"/>
                  </a:lnTo>
                  <a:lnTo>
                    <a:pt x="273606" y="325112"/>
                  </a:lnTo>
                  <a:lnTo>
                    <a:pt x="312144" y="333799"/>
                  </a:lnTo>
                  <a:lnTo>
                    <a:pt x="352240" y="340354"/>
                  </a:lnTo>
                  <a:lnTo>
                    <a:pt x="393619" y="344735"/>
                  </a:lnTo>
                  <a:lnTo>
                    <a:pt x="436010" y="346895"/>
                  </a:lnTo>
                  <a:lnTo>
                    <a:pt x="457494" y="347122"/>
                  </a:lnTo>
                  <a:lnTo>
                    <a:pt x="479126" y="346773"/>
                  </a:lnTo>
                  <a:lnTo>
                    <a:pt x="522701" y="344321"/>
                  </a:lnTo>
                  <a:lnTo>
                    <a:pt x="566445" y="339479"/>
                  </a:lnTo>
                  <a:lnTo>
                    <a:pt x="610091" y="332190"/>
                  </a:lnTo>
                  <a:lnTo>
                    <a:pt x="653345" y="322386"/>
                  </a:lnTo>
                  <a:lnTo>
                    <a:pt x="653173" y="321720"/>
                  </a:lnTo>
                  <a:lnTo>
                    <a:pt x="457422" y="321720"/>
                  </a:lnTo>
                  <a:lnTo>
                    <a:pt x="436614" y="321501"/>
                  </a:lnTo>
                  <a:lnTo>
                    <a:pt x="395599" y="319412"/>
                  </a:lnTo>
                  <a:lnTo>
                    <a:pt x="355617" y="315175"/>
                  </a:lnTo>
                  <a:lnTo>
                    <a:pt x="316975" y="308857"/>
                  </a:lnTo>
                  <a:lnTo>
                    <a:pt x="262166" y="295610"/>
                  </a:lnTo>
                  <a:lnTo>
                    <a:pt x="212025" y="278048"/>
                  </a:lnTo>
                  <a:lnTo>
                    <a:pt x="167568" y="256449"/>
                  </a:lnTo>
                  <a:lnTo>
                    <a:pt x="129764" y="231115"/>
                  </a:lnTo>
                  <a:lnTo>
                    <a:pt x="99524" y="202427"/>
                  </a:lnTo>
                  <a:lnTo>
                    <a:pt x="91259" y="192181"/>
                  </a:lnTo>
                  <a:close/>
                </a:path>
                <a:path w="728980" h="347344">
                  <a:moveTo>
                    <a:pt x="719448" y="274614"/>
                  </a:moveTo>
                  <a:lnTo>
                    <a:pt x="681857" y="287816"/>
                  </a:lnTo>
                  <a:lnTo>
                    <a:pt x="647002" y="297792"/>
                  </a:lnTo>
                  <a:lnTo>
                    <a:pt x="653345" y="322386"/>
                  </a:lnTo>
                  <a:lnTo>
                    <a:pt x="694223" y="310528"/>
                  </a:lnTo>
                  <a:lnTo>
                    <a:pt x="728643" y="298295"/>
                  </a:lnTo>
                  <a:lnTo>
                    <a:pt x="719448" y="274614"/>
                  </a:lnTo>
                  <a:close/>
                </a:path>
                <a:path w="728980" h="347344">
                  <a:moveTo>
                    <a:pt x="647002" y="297792"/>
                  </a:moveTo>
                  <a:lnTo>
                    <a:pt x="605195" y="307263"/>
                  </a:lnTo>
                  <a:lnTo>
                    <a:pt x="562960" y="314316"/>
                  </a:lnTo>
                  <a:lnTo>
                    <a:pt x="520592" y="319006"/>
                  </a:lnTo>
                  <a:lnTo>
                    <a:pt x="478378" y="321386"/>
                  </a:lnTo>
                  <a:lnTo>
                    <a:pt x="457422" y="321720"/>
                  </a:lnTo>
                  <a:lnTo>
                    <a:pt x="653173" y="321720"/>
                  </a:lnTo>
                  <a:lnTo>
                    <a:pt x="647002" y="297792"/>
                  </a:lnTo>
                  <a:close/>
                </a:path>
                <a:path w="728980" h="347344">
                  <a:moveTo>
                    <a:pt x="63892" y="127043"/>
                  </a:moveTo>
                  <a:lnTo>
                    <a:pt x="38670" y="130039"/>
                  </a:lnTo>
                  <a:lnTo>
                    <a:pt x="39099" y="133304"/>
                  </a:lnTo>
                  <a:lnTo>
                    <a:pt x="39408" y="135395"/>
                  </a:lnTo>
                  <a:lnTo>
                    <a:pt x="50305" y="172349"/>
                  </a:lnTo>
                  <a:lnTo>
                    <a:pt x="70926" y="207402"/>
                  </a:lnTo>
                  <a:lnTo>
                    <a:pt x="91259" y="192181"/>
                  </a:lnTo>
                  <a:lnTo>
                    <a:pt x="89811" y="190216"/>
                  </a:lnTo>
                  <a:lnTo>
                    <a:pt x="88397" y="188243"/>
                  </a:lnTo>
                  <a:lnTo>
                    <a:pt x="70311" y="153982"/>
                  </a:lnTo>
                  <a:lnTo>
                    <a:pt x="64159" y="129138"/>
                  </a:lnTo>
                  <a:lnTo>
                    <a:pt x="63892" y="127043"/>
                  </a:lnTo>
                  <a:close/>
                </a:path>
                <a:path w="728980" h="347344">
                  <a:moveTo>
                    <a:pt x="39933" y="0"/>
                  </a:moveTo>
                  <a:lnTo>
                    <a:pt x="0" y="118065"/>
                  </a:lnTo>
                  <a:lnTo>
                    <a:pt x="106404" y="105432"/>
                  </a:lnTo>
                  <a:lnTo>
                    <a:pt x="39933" y="0"/>
                  </a:lnTo>
                  <a:close/>
                </a:path>
              </a:pathLst>
            </a:custGeom>
            <a:solidFill>
              <a:srgbClr val="151616"/>
            </a:solidFill>
          </p:spPr>
          <p:txBody>
            <a:bodyPr wrap="square" lIns="0" tIns="0" rIns="0" bIns="0" rtlCol="0"/>
            <a:lstStyle/>
            <a:p>
              <a:endParaRPr dirty="0"/>
            </a:p>
          </p:txBody>
        </p:sp>
        <p:sp>
          <p:nvSpPr>
            <p:cNvPr id="28" name="object 26"/>
            <p:cNvSpPr txBox="1"/>
            <p:nvPr/>
          </p:nvSpPr>
          <p:spPr>
            <a:xfrm rot="16200000">
              <a:off x="4557071" y="1861805"/>
              <a:ext cx="463920" cy="107722"/>
            </a:xfrm>
            <a:prstGeom prst="rect">
              <a:avLst/>
            </a:prstGeom>
          </p:spPr>
          <p:txBody>
            <a:bodyPr vert="horz" wrap="square" lIns="0" tIns="0" rIns="0" bIns="0" rtlCol="0">
              <a:spAutoFit/>
            </a:bodyPr>
            <a:lstStyle/>
            <a:p>
              <a:pPr algn="ctr">
                <a:lnSpc>
                  <a:spcPct val="100000"/>
                </a:lnSpc>
              </a:pPr>
              <a:r>
                <a:rPr lang="es-MX" sz="700" b="1" dirty="0">
                  <a:solidFill>
                    <a:srgbClr val="151616"/>
                  </a:solidFill>
                  <a:latin typeface="Montserrat" panose="00000500000000000000" pitchFamily="2" charset="0"/>
                  <a:cs typeface="Tahoma"/>
                </a:rPr>
                <a:t>Repuesto</a:t>
              </a:r>
              <a:endParaRPr sz="700" dirty="0">
                <a:latin typeface="Montserrat" panose="00000500000000000000" pitchFamily="2" charset="0"/>
                <a:cs typeface="Tahoma"/>
              </a:endParaRPr>
            </a:p>
          </p:txBody>
        </p:sp>
        <p:sp>
          <p:nvSpPr>
            <p:cNvPr id="29" name="object 30"/>
            <p:cNvSpPr/>
            <p:nvPr/>
          </p:nvSpPr>
          <p:spPr>
            <a:xfrm>
              <a:off x="4479583" y="1453902"/>
              <a:ext cx="171548" cy="209928"/>
            </a:xfrm>
            <a:custGeom>
              <a:avLst/>
              <a:gdLst/>
              <a:ahLst/>
              <a:cxnLst/>
              <a:rect l="l" t="t" r="r" b="b"/>
              <a:pathLst>
                <a:path w="187325" h="229234">
                  <a:moveTo>
                    <a:pt x="186886" y="114084"/>
                  </a:moveTo>
                  <a:lnTo>
                    <a:pt x="79819" y="118313"/>
                  </a:lnTo>
                  <a:lnTo>
                    <a:pt x="137793" y="228643"/>
                  </a:lnTo>
                  <a:lnTo>
                    <a:pt x="186886" y="114084"/>
                  </a:lnTo>
                  <a:close/>
                </a:path>
                <a:path w="187325" h="229234">
                  <a:moveTo>
                    <a:pt x="131062" y="57923"/>
                  </a:moveTo>
                  <a:lnTo>
                    <a:pt x="108216" y="69025"/>
                  </a:lnTo>
                  <a:lnTo>
                    <a:pt x="109084" y="70872"/>
                  </a:lnTo>
                  <a:lnTo>
                    <a:pt x="110316" y="73717"/>
                  </a:lnTo>
                  <a:lnTo>
                    <a:pt x="116132" y="100417"/>
                  </a:lnTo>
                  <a:lnTo>
                    <a:pt x="141513" y="99416"/>
                  </a:lnTo>
                  <a:lnTo>
                    <a:pt x="132217" y="60382"/>
                  </a:lnTo>
                  <a:lnTo>
                    <a:pt x="131062" y="57923"/>
                  </a:lnTo>
                  <a:close/>
                </a:path>
                <a:path w="187325" h="229234">
                  <a:moveTo>
                    <a:pt x="106450" y="25393"/>
                  </a:moveTo>
                  <a:lnTo>
                    <a:pt x="41871" y="25393"/>
                  </a:lnTo>
                  <a:lnTo>
                    <a:pt x="45349" y="25540"/>
                  </a:lnTo>
                  <a:lnTo>
                    <a:pt x="48812" y="25866"/>
                  </a:lnTo>
                  <a:lnTo>
                    <a:pt x="84550" y="40257"/>
                  </a:lnTo>
                  <a:lnTo>
                    <a:pt x="108216" y="69025"/>
                  </a:lnTo>
                  <a:lnTo>
                    <a:pt x="131062" y="57923"/>
                  </a:lnTo>
                  <a:lnTo>
                    <a:pt x="107154" y="26001"/>
                  </a:lnTo>
                  <a:lnTo>
                    <a:pt x="106450" y="25393"/>
                  </a:lnTo>
                  <a:close/>
                </a:path>
                <a:path w="187325" h="229234">
                  <a:moveTo>
                    <a:pt x="42318" y="0"/>
                  </a:moveTo>
                  <a:lnTo>
                    <a:pt x="4554" y="7231"/>
                  </a:lnTo>
                  <a:lnTo>
                    <a:pt x="0" y="9287"/>
                  </a:lnTo>
                  <a:lnTo>
                    <a:pt x="11059" y="32155"/>
                  </a:lnTo>
                  <a:lnTo>
                    <a:pt x="14382" y="30653"/>
                  </a:lnTo>
                  <a:lnTo>
                    <a:pt x="17741" y="29350"/>
                  </a:lnTo>
                  <a:lnTo>
                    <a:pt x="106450" y="25393"/>
                  </a:lnTo>
                  <a:lnTo>
                    <a:pt x="103558" y="22895"/>
                  </a:lnTo>
                  <a:lnTo>
                    <a:pt x="65700" y="3314"/>
                  </a:lnTo>
                  <a:lnTo>
                    <a:pt x="47063" y="198"/>
                  </a:lnTo>
                  <a:lnTo>
                    <a:pt x="42318" y="0"/>
                  </a:lnTo>
                  <a:close/>
                </a:path>
              </a:pathLst>
            </a:custGeom>
            <a:solidFill>
              <a:srgbClr val="151616"/>
            </a:solidFill>
          </p:spPr>
          <p:txBody>
            <a:bodyPr wrap="square" lIns="0" tIns="0" rIns="0" bIns="0" rtlCol="0"/>
            <a:lstStyle/>
            <a:p>
              <a:endParaRPr dirty="0"/>
            </a:p>
          </p:txBody>
        </p:sp>
        <p:sp>
          <p:nvSpPr>
            <p:cNvPr id="30" name="object 31"/>
            <p:cNvSpPr/>
            <p:nvPr/>
          </p:nvSpPr>
          <p:spPr>
            <a:xfrm>
              <a:off x="4409723" y="2214290"/>
              <a:ext cx="265173" cy="190737"/>
            </a:xfrm>
            <a:custGeom>
              <a:avLst/>
              <a:gdLst/>
              <a:ahLst/>
              <a:cxnLst/>
              <a:rect l="l" t="t" r="r" b="b"/>
              <a:pathLst>
                <a:path w="289560" h="208280">
                  <a:moveTo>
                    <a:pt x="124463" y="108607"/>
                  </a:moveTo>
                  <a:lnTo>
                    <a:pt x="0" y="115526"/>
                  </a:lnTo>
                  <a:lnTo>
                    <a:pt x="83837" y="207777"/>
                  </a:lnTo>
                  <a:lnTo>
                    <a:pt x="124463" y="108607"/>
                  </a:lnTo>
                  <a:close/>
                </a:path>
                <a:path w="289560" h="208280">
                  <a:moveTo>
                    <a:pt x="125658" y="149078"/>
                  </a:moveTo>
                  <a:lnTo>
                    <a:pt x="116032" y="172586"/>
                  </a:lnTo>
                  <a:lnTo>
                    <a:pt x="121968" y="174837"/>
                  </a:lnTo>
                  <a:lnTo>
                    <a:pt x="127966" y="176744"/>
                  </a:lnTo>
                  <a:lnTo>
                    <a:pt x="158357" y="181331"/>
                  </a:lnTo>
                  <a:lnTo>
                    <a:pt x="164434" y="181288"/>
                  </a:lnTo>
                  <a:lnTo>
                    <a:pt x="205621" y="172645"/>
                  </a:lnTo>
                  <a:lnTo>
                    <a:pt x="235348" y="155936"/>
                  </a:lnTo>
                  <a:lnTo>
                    <a:pt x="158824" y="155936"/>
                  </a:lnTo>
                  <a:lnTo>
                    <a:pt x="154050" y="155724"/>
                  </a:lnTo>
                  <a:lnTo>
                    <a:pt x="130327" y="150846"/>
                  </a:lnTo>
                  <a:lnTo>
                    <a:pt x="125658" y="149078"/>
                  </a:lnTo>
                  <a:close/>
                </a:path>
                <a:path w="289560" h="208280">
                  <a:moveTo>
                    <a:pt x="255513" y="89689"/>
                  </a:moveTo>
                  <a:lnTo>
                    <a:pt x="232812" y="124472"/>
                  </a:lnTo>
                  <a:lnTo>
                    <a:pt x="200710" y="147134"/>
                  </a:lnTo>
                  <a:lnTo>
                    <a:pt x="163598" y="155901"/>
                  </a:lnTo>
                  <a:lnTo>
                    <a:pt x="158824" y="155936"/>
                  </a:lnTo>
                  <a:lnTo>
                    <a:pt x="235348" y="155936"/>
                  </a:lnTo>
                  <a:lnTo>
                    <a:pt x="263207" y="127680"/>
                  </a:lnTo>
                  <a:lnTo>
                    <a:pt x="278999" y="99359"/>
                  </a:lnTo>
                  <a:lnTo>
                    <a:pt x="255513" y="89689"/>
                  </a:lnTo>
                  <a:close/>
                </a:path>
                <a:path w="289560" h="208280">
                  <a:moveTo>
                    <a:pt x="280188" y="0"/>
                  </a:moveTo>
                  <a:lnTo>
                    <a:pt x="256573" y="9366"/>
                  </a:lnTo>
                  <a:lnTo>
                    <a:pt x="257578" y="12016"/>
                  </a:lnTo>
                  <a:lnTo>
                    <a:pt x="258329" y="14136"/>
                  </a:lnTo>
                  <a:lnTo>
                    <a:pt x="263699" y="52660"/>
                  </a:lnTo>
                  <a:lnTo>
                    <a:pt x="263639" y="54312"/>
                  </a:lnTo>
                  <a:lnTo>
                    <a:pt x="255513" y="89689"/>
                  </a:lnTo>
                  <a:lnTo>
                    <a:pt x="278999" y="99359"/>
                  </a:lnTo>
                  <a:lnTo>
                    <a:pt x="288482" y="62002"/>
                  </a:lnTo>
                  <a:lnTo>
                    <a:pt x="289069" y="54312"/>
                  </a:lnTo>
                  <a:lnTo>
                    <a:pt x="289008" y="40002"/>
                  </a:lnTo>
                  <a:lnTo>
                    <a:pt x="281318" y="2969"/>
                  </a:lnTo>
                  <a:lnTo>
                    <a:pt x="280188" y="0"/>
                  </a:lnTo>
                  <a:close/>
                </a:path>
              </a:pathLst>
            </a:custGeom>
            <a:solidFill>
              <a:srgbClr val="151616"/>
            </a:solidFill>
          </p:spPr>
          <p:txBody>
            <a:bodyPr wrap="square" lIns="0" tIns="0" rIns="0" bIns="0" rtlCol="0"/>
            <a:lstStyle/>
            <a:p>
              <a:endParaRPr dirty="0"/>
            </a:p>
          </p:txBody>
        </p:sp>
        <p:sp>
          <p:nvSpPr>
            <p:cNvPr id="31" name="object 26"/>
            <p:cNvSpPr txBox="1"/>
            <p:nvPr/>
          </p:nvSpPr>
          <p:spPr>
            <a:xfrm>
              <a:off x="2862961" y="1947891"/>
              <a:ext cx="383850" cy="107722"/>
            </a:xfrm>
            <a:prstGeom prst="rect">
              <a:avLst/>
            </a:prstGeom>
          </p:spPr>
          <p:txBody>
            <a:bodyPr vert="horz" wrap="square" lIns="0" tIns="0" rIns="0" bIns="0" rtlCol="0">
              <a:spAutoFit/>
            </a:bodyPr>
            <a:lstStyle/>
            <a:p>
              <a:pPr algn="ctr">
                <a:lnSpc>
                  <a:spcPct val="100000"/>
                </a:lnSpc>
              </a:pPr>
              <a:r>
                <a:rPr lang="es-MX" sz="700" b="1" dirty="0">
                  <a:solidFill>
                    <a:srgbClr val="151616"/>
                  </a:solidFill>
                  <a:latin typeface="Montserrat" panose="00000500000000000000" pitchFamily="2" charset="0"/>
                  <a:cs typeface="Tahoma"/>
                </a:rPr>
                <a:t>Frontal</a:t>
              </a:r>
              <a:endParaRPr sz="700" dirty="0">
                <a:latin typeface="Montserrat" panose="00000500000000000000" pitchFamily="2" charset="0"/>
                <a:cs typeface="Tahoma"/>
              </a:endParaRPr>
            </a:p>
          </p:txBody>
        </p:sp>
        <p:sp>
          <p:nvSpPr>
            <p:cNvPr id="32" name="object 26"/>
            <p:cNvSpPr txBox="1"/>
            <p:nvPr/>
          </p:nvSpPr>
          <p:spPr>
            <a:xfrm>
              <a:off x="3904370" y="1319564"/>
              <a:ext cx="463920" cy="107722"/>
            </a:xfrm>
            <a:prstGeom prst="rect">
              <a:avLst/>
            </a:prstGeom>
          </p:spPr>
          <p:txBody>
            <a:bodyPr vert="horz" wrap="square" lIns="0" tIns="0" rIns="0" bIns="0" rtlCol="0">
              <a:spAutoFit/>
            </a:bodyPr>
            <a:lstStyle/>
            <a:p>
              <a:pPr algn="ctr">
                <a:lnSpc>
                  <a:spcPct val="100000"/>
                </a:lnSpc>
              </a:pPr>
              <a:r>
                <a:rPr lang="es-MX" sz="700" b="1" dirty="0">
                  <a:solidFill>
                    <a:srgbClr val="151616"/>
                  </a:solidFill>
                  <a:latin typeface="Montserrat" panose="00000500000000000000" pitchFamily="2" charset="0"/>
                  <a:cs typeface="Tahoma"/>
                </a:rPr>
                <a:t>Derecha</a:t>
              </a:r>
              <a:endParaRPr sz="700" dirty="0">
                <a:latin typeface="Montserrat" panose="00000500000000000000" pitchFamily="2" charset="0"/>
                <a:cs typeface="Tahoma"/>
              </a:endParaRPr>
            </a:p>
          </p:txBody>
        </p:sp>
        <p:sp>
          <p:nvSpPr>
            <p:cNvPr id="33" name="object 26"/>
            <p:cNvSpPr txBox="1"/>
            <p:nvPr/>
          </p:nvSpPr>
          <p:spPr>
            <a:xfrm>
              <a:off x="3915097" y="2471221"/>
              <a:ext cx="463920" cy="107722"/>
            </a:xfrm>
            <a:prstGeom prst="rect">
              <a:avLst/>
            </a:prstGeom>
          </p:spPr>
          <p:txBody>
            <a:bodyPr vert="horz" wrap="square" lIns="0" tIns="0" rIns="0" bIns="0" rtlCol="0">
              <a:spAutoFit/>
            </a:bodyPr>
            <a:lstStyle/>
            <a:p>
              <a:pPr algn="ctr">
                <a:lnSpc>
                  <a:spcPct val="100000"/>
                </a:lnSpc>
              </a:pPr>
              <a:r>
                <a:rPr lang="es-MX" sz="700" b="1" dirty="0">
                  <a:solidFill>
                    <a:srgbClr val="151616"/>
                  </a:solidFill>
                  <a:latin typeface="Montserrat" panose="00000500000000000000" pitchFamily="2" charset="0"/>
                  <a:cs typeface="Tahoma"/>
                </a:rPr>
                <a:t>Izquierda</a:t>
              </a:r>
              <a:endParaRPr sz="700" dirty="0">
                <a:latin typeface="Montserrat" panose="00000500000000000000" pitchFamily="2" charset="0"/>
                <a:cs typeface="Tahoma"/>
              </a:endParaRPr>
            </a:p>
          </p:txBody>
        </p:sp>
      </p:grpSp>
    </p:spTree>
    <p:extLst>
      <p:ext uri="{BB962C8B-B14F-4D97-AF65-F5344CB8AC3E}">
        <p14:creationId xmlns:p14="http://schemas.microsoft.com/office/powerpoint/2010/main" val="3363555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 name="1 Grupo"/>
          <p:cNvGrpSpPr>
            <a:grpSpLocks noChangeAspect="1"/>
          </p:cNvGrpSpPr>
          <p:nvPr/>
        </p:nvGrpSpPr>
        <p:grpSpPr>
          <a:xfrm>
            <a:off x="180645" y="468808"/>
            <a:ext cx="4859998" cy="3150000"/>
            <a:chOff x="409123" y="521767"/>
            <a:chExt cx="4444297" cy="3033176"/>
          </a:xfrm>
        </p:grpSpPr>
        <p:sp>
          <p:nvSpPr>
            <p:cNvPr id="30" name="object 3"/>
            <p:cNvSpPr/>
            <p:nvPr/>
          </p:nvSpPr>
          <p:spPr>
            <a:xfrm>
              <a:off x="878642" y="2250959"/>
              <a:ext cx="1581772" cy="1303984"/>
            </a:xfrm>
            <a:prstGeom prst="rect">
              <a:avLst/>
            </a:prstGeom>
            <a:blipFill>
              <a:blip r:embed="rId2" cstate="print"/>
              <a:stretch>
                <a:fillRect/>
              </a:stretch>
            </a:blipFill>
          </p:spPr>
          <p:txBody>
            <a:bodyPr wrap="square" lIns="0" tIns="0" rIns="0" bIns="0" rtlCol="0">
              <a:noAutofit/>
            </a:bodyPr>
            <a:lstStyle/>
            <a:p>
              <a:endParaRPr dirty="0"/>
            </a:p>
          </p:txBody>
        </p:sp>
        <p:sp>
          <p:nvSpPr>
            <p:cNvPr id="31" name="object 4"/>
            <p:cNvSpPr/>
            <p:nvPr/>
          </p:nvSpPr>
          <p:spPr>
            <a:xfrm>
              <a:off x="409123" y="646728"/>
              <a:ext cx="2051291" cy="1315199"/>
            </a:xfrm>
            <a:prstGeom prst="rect">
              <a:avLst/>
            </a:prstGeom>
            <a:blipFill>
              <a:blip r:embed="rId3" cstate="print"/>
              <a:stretch>
                <a:fillRect/>
              </a:stretch>
            </a:blipFill>
          </p:spPr>
          <p:txBody>
            <a:bodyPr wrap="square" lIns="0" tIns="0" rIns="0" bIns="0" rtlCol="0">
              <a:noAutofit/>
            </a:bodyPr>
            <a:lstStyle/>
            <a:p>
              <a:endParaRPr dirty="0"/>
            </a:p>
          </p:txBody>
        </p:sp>
        <p:sp>
          <p:nvSpPr>
            <p:cNvPr id="32" name="object 5"/>
            <p:cNvSpPr/>
            <p:nvPr/>
          </p:nvSpPr>
          <p:spPr>
            <a:xfrm>
              <a:off x="3008644" y="521767"/>
              <a:ext cx="1844776" cy="1322818"/>
            </a:xfrm>
            <a:prstGeom prst="rect">
              <a:avLst/>
            </a:prstGeom>
            <a:blipFill>
              <a:blip r:embed="rId4" cstate="print"/>
              <a:stretch>
                <a:fillRect/>
              </a:stretch>
            </a:blipFill>
          </p:spPr>
          <p:txBody>
            <a:bodyPr wrap="square" lIns="0" tIns="0" rIns="0" bIns="0" rtlCol="0">
              <a:noAutofit/>
            </a:bodyPr>
            <a:lstStyle/>
            <a:p>
              <a:endParaRPr dirty="0"/>
            </a:p>
          </p:txBody>
        </p:sp>
        <p:sp>
          <p:nvSpPr>
            <p:cNvPr id="33" name="object 6"/>
            <p:cNvSpPr/>
            <p:nvPr/>
          </p:nvSpPr>
          <p:spPr>
            <a:xfrm>
              <a:off x="3207738" y="2001251"/>
              <a:ext cx="1446593" cy="1553692"/>
            </a:xfrm>
            <a:prstGeom prst="rect">
              <a:avLst/>
            </a:prstGeom>
            <a:blipFill>
              <a:blip r:embed="rId5" cstate="print"/>
              <a:stretch>
                <a:fillRect/>
              </a:stretch>
            </a:blipFill>
          </p:spPr>
          <p:txBody>
            <a:bodyPr wrap="square" lIns="0" tIns="0" rIns="0" bIns="0" rtlCol="0">
              <a:noAutofit/>
            </a:bodyPr>
            <a:lstStyle/>
            <a:p>
              <a:endParaRPr dirty="0"/>
            </a:p>
          </p:txBody>
        </p:sp>
        <p:sp>
          <p:nvSpPr>
            <p:cNvPr id="34" name="object 7"/>
            <p:cNvSpPr/>
            <p:nvPr/>
          </p:nvSpPr>
          <p:spPr>
            <a:xfrm>
              <a:off x="3864006" y="2005447"/>
              <a:ext cx="415925" cy="625474"/>
            </a:xfrm>
            <a:custGeom>
              <a:avLst/>
              <a:gdLst/>
              <a:ahLst/>
              <a:cxnLst/>
              <a:rect l="l" t="t" r="r" b="b"/>
              <a:pathLst>
                <a:path w="415925" h="625475">
                  <a:moveTo>
                    <a:pt x="177620" y="0"/>
                  </a:moveTo>
                  <a:lnTo>
                    <a:pt x="142354" y="5645"/>
                  </a:lnTo>
                  <a:lnTo>
                    <a:pt x="0" y="511892"/>
                  </a:lnTo>
                  <a:lnTo>
                    <a:pt x="28463" y="564697"/>
                  </a:lnTo>
                  <a:lnTo>
                    <a:pt x="63954" y="599507"/>
                  </a:lnTo>
                  <a:lnTo>
                    <a:pt x="104169" y="618862"/>
                  </a:lnTo>
                  <a:lnTo>
                    <a:pt x="146808" y="625299"/>
                  </a:lnTo>
                  <a:lnTo>
                    <a:pt x="189568" y="621357"/>
                  </a:lnTo>
                  <a:lnTo>
                    <a:pt x="230146" y="609573"/>
                  </a:lnTo>
                  <a:lnTo>
                    <a:pt x="266242" y="592486"/>
                  </a:lnTo>
                  <a:lnTo>
                    <a:pt x="415518" y="99955"/>
                  </a:lnTo>
                  <a:lnTo>
                    <a:pt x="373748" y="90209"/>
                  </a:lnTo>
                  <a:lnTo>
                    <a:pt x="332557" y="71606"/>
                  </a:lnTo>
                  <a:lnTo>
                    <a:pt x="252719" y="26104"/>
                  </a:lnTo>
                  <a:lnTo>
                    <a:pt x="214476" y="8342"/>
                  </a:lnTo>
                  <a:lnTo>
                    <a:pt x="177620" y="0"/>
                  </a:lnTo>
                  <a:close/>
                </a:path>
              </a:pathLst>
            </a:custGeom>
            <a:solidFill>
              <a:srgbClr val="E6E7E8"/>
            </a:solidFill>
          </p:spPr>
          <p:txBody>
            <a:bodyPr wrap="square" lIns="0" tIns="0" rIns="0" bIns="0" rtlCol="0">
              <a:noAutofit/>
            </a:bodyPr>
            <a:lstStyle/>
            <a:p>
              <a:endParaRPr dirty="0"/>
            </a:p>
          </p:txBody>
        </p:sp>
        <p:sp>
          <p:nvSpPr>
            <p:cNvPr id="35" name="object 8"/>
            <p:cNvSpPr/>
            <p:nvPr/>
          </p:nvSpPr>
          <p:spPr>
            <a:xfrm>
              <a:off x="3867827" y="2002314"/>
              <a:ext cx="415925" cy="625474"/>
            </a:xfrm>
            <a:custGeom>
              <a:avLst/>
              <a:gdLst/>
              <a:ahLst/>
              <a:cxnLst/>
              <a:rect l="l" t="t" r="r" b="b"/>
              <a:pathLst>
                <a:path w="415925" h="625475">
                  <a:moveTo>
                    <a:pt x="142354" y="5645"/>
                  </a:moveTo>
                  <a:lnTo>
                    <a:pt x="0" y="511892"/>
                  </a:lnTo>
                  <a:lnTo>
                    <a:pt x="28463" y="564697"/>
                  </a:lnTo>
                  <a:lnTo>
                    <a:pt x="63954" y="599507"/>
                  </a:lnTo>
                  <a:lnTo>
                    <a:pt x="104169" y="618862"/>
                  </a:lnTo>
                  <a:lnTo>
                    <a:pt x="146808" y="625299"/>
                  </a:lnTo>
                  <a:lnTo>
                    <a:pt x="189568" y="621357"/>
                  </a:lnTo>
                  <a:lnTo>
                    <a:pt x="230146" y="609573"/>
                  </a:lnTo>
                  <a:lnTo>
                    <a:pt x="266242" y="592486"/>
                  </a:lnTo>
                  <a:lnTo>
                    <a:pt x="415518" y="99955"/>
                  </a:lnTo>
                  <a:lnTo>
                    <a:pt x="373748" y="90209"/>
                  </a:lnTo>
                  <a:lnTo>
                    <a:pt x="332557" y="71606"/>
                  </a:lnTo>
                  <a:lnTo>
                    <a:pt x="292146" y="48715"/>
                  </a:lnTo>
                  <a:lnTo>
                    <a:pt x="252719" y="26104"/>
                  </a:lnTo>
                  <a:lnTo>
                    <a:pt x="214476" y="8342"/>
                  </a:lnTo>
                  <a:lnTo>
                    <a:pt x="177620" y="0"/>
                  </a:lnTo>
                  <a:lnTo>
                    <a:pt x="142354" y="5645"/>
                  </a:lnTo>
                  <a:close/>
                </a:path>
              </a:pathLst>
            </a:custGeom>
            <a:ln w="3175">
              <a:solidFill>
                <a:srgbClr val="E6E7E8"/>
              </a:solidFill>
            </a:ln>
          </p:spPr>
          <p:txBody>
            <a:bodyPr wrap="square" lIns="0" tIns="0" rIns="0" bIns="0" rtlCol="0">
              <a:noAutofit/>
            </a:bodyPr>
            <a:lstStyle/>
            <a:p>
              <a:endParaRPr dirty="0"/>
            </a:p>
          </p:txBody>
        </p:sp>
        <p:sp>
          <p:nvSpPr>
            <p:cNvPr id="39" name="object 12"/>
            <p:cNvSpPr txBox="1"/>
            <p:nvPr/>
          </p:nvSpPr>
          <p:spPr>
            <a:xfrm>
              <a:off x="564493" y="550779"/>
              <a:ext cx="1612302" cy="123111"/>
            </a:xfrm>
            <a:prstGeom prst="rect">
              <a:avLst/>
            </a:prstGeom>
          </p:spPr>
          <p:txBody>
            <a:bodyPr vert="horz" wrap="square" lIns="0" tIns="0" rIns="0" bIns="0" rtlCol="0">
              <a:noAutofit/>
            </a:bodyPr>
            <a:lstStyle/>
            <a:p>
              <a:pPr marL="12700">
                <a:lnSpc>
                  <a:spcPct val="100000"/>
                </a:lnSpc>
              </a:pPr>
              <a:r>
                <a:rPr lang="es-CO" sz="800" spc="-15" dirty="0">
                  <a:solidFill>
                    <a:srgbClr val="231F20"/>
                  </a:solidFill>
                  <a:latin typeface="Montserrat" panose="00000500000000000000" pitchFamily="2" charset="0"/>
                  <a:cs typeface="Calibri"/>
                </a:rPr>
                <a:t>Revise </a:t>
              </a:r>
              <a:r>
                <a:rPr lang="es-CO" sz="800" spc="-30" dirty="0">
                  <a:solidFill>
                    <a:srgbClr val="231F20"/>
                  </a:solidFill>
                  <a:latin typeface="Montserrat" panose="00000500000000000000" pitchFamily="2" charset="0"/>
                  <a:cs typeface="Calibri"/>
                </a:rPr>
                <a:t>siempre </a:t>
              </a:r>
              <a:r>
                <a:rPr lang="es-CO" sz="800" spc="-40" dirty="0">
                  <a:solidFill>
                    <a:srgbClr val="231F20"/>
                  </a:solidFill>
                  <a:latin typeface="Montserrat" panose="00000500000000000000" pitchFamily="2" charset="0"/>
                  <a:cs typeface="Calibri"/>
                </a:rPr>
                <a:t>el nivel </a:t>
              </a:r>
              <a:r>
                <a:rPr lang="es-CO" sz="800" spc="-50" dirty="0">
                  <a:solidFill>
                    <a:srgbClr val="231F20"/>
                  </a:solidFill>
                  <a:latin typeface="Montserrat" panose="00000500000000000000" pitchFamily="2" charset="0"/>
                  <a:cs typeface="Calibri"/>
                </a:rPr>
                <a:t>de </a:t>
              </a:r>
              <a:r>
                <a:rPr lang="es-CO" sz="800" spc="-30" dirty="0">
                  <a:solidFill>
                    <a:srgbClr val="231F20"/>
                  </a:solidFill>
                  <a:latin typeface="Montserrat" panose="00000500000000000000" pitchFamily="2" charset="0"/>
                  <a:cs typeface="Calibri"/>
                </a:rPr>
                <a:t>aceite.</a:t>
              </a:r>
              <a:endParaRPr lang="es-CO" sz="800" dirty="0">
                <a:latin typeface="Montserrat" panose="00000500000000000000" pitchFamily="2" charset="0"/>
                <a:cs typeface="Calibri"/>
              </a:endParaRPr>
            </a:p>
          </p:txBody>
        </p:sp>
        <p:sp>
          <p:nvSpPr>
            <p:cNvPr id="40" name="object 13"/>
            <p:cNvSpPr txBox="1"/>
            <p:nvPr/>
          </p:nvSpPr>
          <p:spPr>
            <a:xfrm>
              <a:off x="2758100" y="582689"/>
              <a:ext cx="1471532" cy="123111"/>
            </a:xfrm>
            <a:prstGeom prst="rect">
              <a:avLst/>
            </a:prstGeom>
          </p:spPr>
          <p:txBody>
            <a:bodyPr vert="horz" wrap="square" lIns="0" tIns="0" rIns="0" bIns="0" rtlCol="0">
              <a:noAutofit/>
            </a:bodyPr>
            <a:lstStyle/>
            <a:p>
              <a:pPr marL="12700">
                <a:lnSpc>
                  <a:spcPct val="100000"/>
                </a:lnSpc>
              </a:pPr>
              <a:r>
                <a:rPr lang="es-CO" sz="800" spc="-55" dirty="0">
                  <a:solidFill>
                    <a:srgbClr val="231F20"/>
                  </a:solidFill>
                  <a:latin typeface="Montserrat" panose="00000500000000000000" pitchFamily="2" charset="0"/>
                  <a:cs typeface="Calibri"/>
                </a:rPr>
                <a:t>Que </a:t>
              </a:r>
              <a:r>
                <a:rPr lang="es-CO" sz="800" spc="-40" dirty="0">
                  <a:solidFill>
                    <a:srgbClr val="231F20"/>
                  </a:solidFill>
                  <a:latin typeface="Montserrat" panose="00000500000000000000" pitchFamily="2" charset="0"/>
                  <a:cs typeface="Calibri"/>
                </a:rPr>
                <a:t>el nivel </a:t>
              </a:r>
              <a:r>
                <a:rPr lang="es-CO" sz="800" spc="-45" dirty="0">
                  <a:solidFill>
                    <a:srgbClr val="231F20"/>
                  </a:solidFill>
                  <a:latin typeface="Montserrat" panose="00000500000000000000" pitchFamily="2" charset="0"/>
                  <a:cs typeface="Calibri"/>
                </a:rPr>
                <a:t>no </a:t>
              </a:r>
              <a:r>
                <a:rPr lang="es-CO" sz="800" spc="-35" dirty="0">
                  <a:solidFill>
                    <a:srgbClr val="231F20"/>
                  </a:solidFill>
                  <a:latin typeface="Montserrat" panose="00000500000000000000" pitchFamily="2" charset="0"/>
                  <a:cs typeface="Calibri"/>
                </a:rPr>
                <a:t>esté muy </a:t>
              </a:r>
              <a:r>
                <a:rPr lang="es-CO" sz="800" spc="-20" dirty="0">
                  <a:solidFill>
                    <a:srgbClr val="231F20"/>
                  </a:solidFill>
                  <a:latin typeface="Montserrat" panose="00000500000000000000" pitchFamily="2" charset="0"/>
                  <a:cs typeface="Calibri"/>
                </a:rPr>
                <a:t>bajo...</a:t>
              </a:r>
              <a:endParaRPr lang="es-CO" sz="800" dirty="0">
                <a:latin typeface="Montserrat" panose="00000500000000000000" pitchFamily="2" charset="0"/>
                <a:cs typeface="Calibri"/>
              </a:endParaRPr>
            </a:p>
          </p:txBody>
        </p:sp>
        <p:sp>
          <p:nvSpPr>
            <p:cNvPr id="41" name="object 14"/>
            <p:cNvSpPr txBox="1"/>
            <p:nvPr/>
          </p:nvSpPr>
          <p:spPr>
            <a:xfrm>
              <a:off x="2092655" y="2120251"/>
              <a:ext cx="353060" cy="123111"/>
            </a:xfrm>
            <a:prstGeom prst="rect">
              <a:avLst/>
            </a:prstGeom>
          </p:spPr>
          <p:txBody>
            <a:bodyPr vert="horz" wrap="square" lIns="0" tIns="0" rIns="0" bIns="0" rtlCol="0">
              <a:noAutofit/>
            </a:bodyPr>
            <a:lstStyle/>
            <a:p>
              <a:pPr marL="12700">
                <a:lnSpc>
                  <a:spcPct val="100000"/>
                </a:lnSpc>
              </a:pPr>
              <a:endParaRPr sz="800" dirty="0">
                <a:latin typeface="Calibri"/>
                <a:cs typeface="Calibri"/>
              </a:endParaRPr>
            </a:p>
          </p:txBody>
        </p:sp>
        <p:sp>
          <p:nvSpPr>
            <p:cNvPr id="42" name="object 15"/>
            <p:cNvSpPr txBox="1"/>
            <p:nvPr/>
          </p:nvSpPr>
          <p:spPr>
            <a:xfrm>
              <a:off x="564491" y="2013965"/>
              <a:ext cx="1753831" cy="246221"/>
            </a:xfrm>
            <a:prstGeom prst="rect">
              <a:avLst/>
            </a:prstGeom>
          </p:spPr>
          <p:txBody>
            <a:bodyPr vert="horz" wrap="square" lIns="0" tIns="0" rIns="0" bIns="0" rtlCol="0">
              <a:noAutofit/>
            </a:bodyPr>
            <a:lstStyle/>
            <a:p>
              <a:pPr marL="12700" marR="5080">
                <a:lnSpc>
                  <a:spcPct val="100000"/>
                </a:lnSpc>
              </a:pPr>
              <a:r>
                <a:rPr lang="es-CO" sz="800" spc="-5" dirty="0">
                  <a:solidFill>
                    <a:srgbClr val="231F20"/>
                  </a:solidFill>
                  <a:latin typeface="Montserrat" panose="00000500000000000000" pitchFamily="2" charset="0"/>
                  <a:cs typeface="Calibri"/>
                </a:rPr>
                <a:t>... </a:t>
              </a:r>
              <a:r>
                <a:rPr lang="es-CO" sz="800" spc="-40" dirty="0">
                  <a:solidFill>
                    <a:srgbClr val="231F20"/>
                  </a:solidFill>
                  <a:latin typeface="Montserrat" panose="00000500000000000000" pitchFamily="2" charset="0"/>
                  <a:cs typeface="Calibri"/>
                </a:rPr>
                <a:t>ni </a:t>
              </a:r>
              <a:r>
                <a:rPr lang="es-CO" sz="800" spc="-35" dirty="0">
                  <a:solidFill>
                    <a:srgbClr val="231F20"/>
                  </a:solidFill>
                  <a:latin typeface="Montserrat" panose="00000500000000000000" pitchFamily="2" charset="0"/>
                  <a:cs typeface="Calibri"/>
                </a:rPr>
                <a:t>tampoco </a:t>
              </a:r>
              <a:r>
                <a:rPr lang="es-CO" sz="800" spc="-45" dirty="0">
                  <a:solidFill>
                    <a:srgbClr val="231F20"/>
                  </a:solidFill>
                  <a:latin typeface="Montserrat" panose="00000500000000000000" pitchFamily="2" charset="0"/>
                  <a:cs typeface="Calibri"/>
                </a:rPr>
                <a:t>que </a:t>
              </a:r>
              <a:r>
                <a:rPr lang="es-CO" sz="800" spc="-30" dirty="0">
                  <a:solidFill>
                    <a:srgbClr val="231F20"/>
                  </a:solidFill>
                  <a:latin typeface="Montserrat" panose="00000500000000000000" pitchFamily="2" charset="0"/>
                  <a:cs typeface="Calibri"/>
                </a:rPr>
                <a:t>exceda la </a:t>
              </a:r>
              <a:r>
                <a:rPr lang="es-CO" sz="800" spc="-35" dirty="0">
                  <a:solidFill>
                    <a:srgbClr val="231F20"/>
                  </a:solidFill>
                  <a:latin typeface="Montserrat" panose="00000500000000000000" pitchFamily="2" charset="0"/>
                  <a:cs typeface="Calibri"/>
                </a:rPr>
                <a:t>cantidad recomendada.</a:t>
              </a:r>
              <a:endParaRPr lang="es-CO" sz="800" dirty="0">
                <a:latin typeface="Montserrat" panose="00000500000000000000" pitchFamily="2" charset="0"/>
                <a:cs typeface="Calibri"/>
              </a:endParaRPr>
            </a:p>
          </p:txBody>
        </p:sp>
        <p:sp>
          <p:nvSpPr>
            <p:cNvPr id="43" name="object 16"/>
            <p:cNvSpPr txBox="1"/>
            <p:nvPr/>
          </p:nvSpPr>
          <p:spPr>
            <a:xfrm>
              <a:off x="2758099" y="2066299"/>
              <a:ext cx="1038860" cy="369332"/>
            </a:xfrm>
            <a:prstGeom prst="rect">
              <a:avLst/>
            </a:prstGeom>
          </p:spPr>
          <p:txBody>
            <a:bodyPr vert="horz" wrap="square" lIns="0" tIns="0" rIns="0" bIns="0" rtlCol="0">
              <a:noAutofit/>
            </a:bodyPr>
            <a:lstStyle/>
            <a:p>
              <a:pPr marL="12700" marR="5080" algn="just">
                <a:lnSpc>
                  <a:spcPct val="100000"/>
                </a:lnSpc>
              </a:pPr>
              <a:r>
                <a:rPr lang="es-CO" sz="800" spc="-40" dirty="0">
                  <a:solidFill>
                    <a:srgbClr val="231F20"/>
                  </a:solidFill>
                  <a:latin typeface="Montserrat" panose="00000500000000000000" pitchFamily="2" charset="0"/>
                  <a:cs typeface="Calibri"/>
                </a:rPr>
                <a:t>Tenga </a:t>
              </a:r>
              <a:r>
                <a:rPr lang="es-CO" sz="800" spc="-30" dirty="0">
                  <a:solidFill>
                    <a:srgbClr val="231F20"/>
                  </a:solidFill>
                  <a:latin typeface="Montserrat" panose="00000500000000000000" pitchFamily="2" charset="0"/>
                  <a:cs typeface="Calibri"/>
                </a:rPr>
                <a:t>cuidado </a:t>
              </a:r>
              <a:r>
                <a:rPr lang="es-CO" sz="800" spc="-20" dirty="0">
                  <a:solidFill>
                    <a:srgbClr val="231F20"/>
                  </a:solidFill>
                  <a:latin typeface="Montserrat" panose="00000500000000000000" pitchFamily="2" charset="0"/>
                  <a:cs typeface="Calibri"/>
                </a:rPr>
                <a:t>con </a:t>
              </a:r>
              <a:r>
                <a:rPr lang="es-CO" sz="800" spc="-40" dirty="0">
                  <a:solidFill>
                    <a:srgbClr val="231F20"/>
                  </a:solidFill>
                  <a:latin typeface="Montserrat" panose="00000500000000000000" pitchFamily="2" charset="0"/>
                  <a:cs typeface="Calibri"/>
                </a:rPr>
                <a:t>utilizar </a:t>
              </a:r>
              <a:r>
                <a:rPr lang="es-CO" sz="800" spc="-25" dirty="0">
                  <a:solidFill>
                    <a:srgbClr val="231F20"/>
                  </a:solidFill>
                  <a:latin typeface="Montserrat" panose="00000500000000000000" pitchFamily="2" charset="0"/>
                  <a:cs typeface="Calibri"/>
                </a:rPr>
                <a:t>aditivos </a:t>
              </a:r>
              <a:r>
                <a:rPr lang="es-CO" sz="800" spc="-45" dirty="0">
                  <a:solidFill>
                    <a:srgbClr val="231F20"/>
                  </a:solidFill>
                  <a:latin typeface="Montserrat" panose="00000500000000000000" pitchFamily="2" charset="0"/>
                  <a:cs typeface="Calibri"/>
                </a:rPr>
                <a:t>no </a:t>
              </a:r>
              <a:r>
                <a:rPr lang="es-CO" sz="800" spc="-30" dirty="0">
                  <a:solidFill>
                    <a:srgbClr val="231F20"/>
                  </a:solidFill>
                  <a:latin typeface="Montserrat" panose="00000500000000000000" pitchFamily="2" charset="0"/>
                  <a:cs typeface="Calibri"/>
                </a:rPr>
                <a:t>recomendados.</a:t>
              </a:r>
              <a:endParaRPr lang="es-CO" sz="800" dirty="0">
                <a:latin typeface="Montserrat" panose="00000500000000000000" pitchFamily="2" charset="0"/>
                <a:cs typeface="Calibri"/>
              </a:endParaRPr>
            </a:p>
          </p:txBody>
        </p:sp>
        <p:sp>
          <p:nvSpPr>
            <p:cNvPr id="46" name="object 19"/>
            <p:cNvSpPr/>
            <p:nvPr/>
          </p:nvSpPr>
          <p:spPr>
            <a:xfrm>
              <a:off x="4293698" y="559006"/>
              <a:ext cx="512445" cy="512444"/>
            </a:xfrm>
            <a:custGeom>
              <a:avLst/>
              <a:gdLst/>
              <a:ahLst/>
              <a:cxnLst/>
              <a:rect l="l" t="t" r="r" b="b"/>
              <a:pathLst>
                <a:path w="512445" h="512444">
                  <a:moveTo>
                    <a:pt x="255943" y="0"/>
                  </a:moveTo>
                  <a:lnTo>
                    <a:pt x="209934" y="4123"/>
                  </a:lnTo>
                  <a:lnTo>
                    <a:pt x="166632" y="16011"/>
                  </a:lnTo>
                  <a:lnTo>
                    <a:pt x="126759" y="34941"/>
                  </a:lnTo>
                  <a:lnTo>
                    <a:pt x="91038" y="60191"/>
                  </a:lnTo>
                  <a:lnTo>
                    <a:pt x="60191" y="91038"/>
                  </a:lnTo>
                  <a:lnTo>
                    <a:pt x="34941" y="126759"/>
                  </a:lnTo>
                  <a:lnTo>
                    <a:pt x="16011" y="166632"/>
                  </a:lnTo>
                  <a:lnTo>
                    <a:pt x="4123" y="209934"/>
                  </a:lnTo>
                  <a:lnTo>
                    <a:pt x="0" y="255943"/>
                  </a:lnTo>
                  <a:lnTo>
                    <a:pt x="4123" y="301951"/>
                  </a:lnTo>
                  <a:lnTo>
                    <a:pt x="16011" y="345254"/>
                  </a:lnTo>
                  <a:lnTo>
                    <a:pt x="34941" y="385127"/>
                  </a:lnTo>
                  <a:lnTo>
                    <a:pt x="60191" y="420848"/>
                  </a:lnTo>
                  <a:lnTo>
                    <a:pt x="91038" y="451694"/>
                  </a:lnTo>
                  <a:lnTo>
                    <a:pt x="126759" y="476944"/>
                  </a:lnTo>
                  <a:lnTo>
                    <a:pt x="166632" y="495874"/>
                  </a:lnTo>
                  <a:lnTo>
                    <a:pt x="209934" y="507762"/>
                  </a:lnTo>
                  <a:lnTo>
                    <a:pt x="255943" y="511886"/>
                  </a:lnTo>
                  <a:lnTo>
                    <a:pt x="301952" y="507762"/>
                  </a:lnTo>
                  <a:lnTo>
                    <a:pt x="310064" y="505536"/>
                  </a:lnTo>
                  <a:lnTo>
                    <a:pt x="255943" y="505536"/>
                  </a:lnTo>
                  <a:lnTo>
                    <a:pt x="205643" y="500468"/>
                  </a:lnTo>
                  <a:lnTo>
                    <a:pt x="158797" y="485932"/>
                  </a:lnTo>
                  <a:lnTo>
                    <a:pt x="116404" y="462925"/>
                  </a:lnTo>
                  <a:lnTo>
                    <a:pt x="79463" y="432447"/>
                  </a:lnTo>
                  <a:lnTo>
                    <a:pt x="48976" y="395499"/>
                  </a:lnTo>
                  <a:lnTo>
                    <a:pt x="25961" y="353101"/>
                  </a:lnTo>
                  <a:lnTo>
                    <a:pt x="11419" y="306249"/>
                  </a:lnTo>
                  <a:lnTo>
                    <a:pt x="6350" y="255943"/>
                  </a:lnTo>
                  <a:lnTo>
                    <a:pt x="11419" y="205631"/>
                  </a:lnTo>
                  <a:lnTo>
                    <a:pt x="25961" y="158783"/>
                  </a:lnTo>
                  <a:lnTo>
                    <a:pt x="48976" y="116395"/>
                  </a:lnTo>
                  <a:lnTo>
                    <a:pt x="79463" y="79463"/>
                  </a:lnTo>
                  <a:lnTo>
                    <a:pt x="116404" y="48976"/>
                  </a:lnTo>
                  <a:lnTo>
                    <a:pt x="158797" y="25961"/>
                  </a:lnTo>
                  <a:lnTo>
                    <a:pt x="205643" y="11419"/>
                  </a:lnTo>
                  <a:lnTo>
                    <a:pt x="255943" y="6349"/>
                  </a:lnTo>
                  <a:lnTo>
                    <a:pt x="310064" y="6349"/>
                  </a:lnTo>
                  <a:lnTo>
                    <a:pt x="301952" y="4123"/>
                  </a:lnTo>
                  <a:lnTo>
                    <a:pt x="255943" y="0"/>
                  </a:lnTo>
                  <a:close/>
                </a:path>
                <a:path w="512445" h="512444">
                  <a:moveTo>
                    <a:pt x="310064" y="6349"/>
                  </a:moveTo>
                  <a:lnTo>
                    <a:pt x="255943" y="6349"/>
                  </a:lnTo>
                  <a:lnTo>
                    <a:pt x="306255" y="11419"/>
                  </a:lnTo>
                  <a:lnTo>
                    <a:pt x="353106" y="25961"/>
                  </a:lnTo>
                  <a:lnTo>
                    <a:pt x="395501" y="48976"/>
                  </a:lnTo>
                  <a:lnTo>
                    <a:pt x="432447" y="79463"/>
                  </a:lnTo>
                  <a:lnTo>
                    <a:pt x="462929" y="116395"/>
                  </a:lnTo>
                  <a:lnTo>
                    <a:pt x="485944" y="158783"/>
                  </a:lnTo>
                  <a:lnTo>
                    <a:pt x="500490" y="205631"/>
                  </a:lnTo>
                  <a:lnTo>
                    <a:pt x="505561" y="255943"/>
                  </a:lnTo>
                  <a:lnTo>
                    <a:pt x="500490" y="306249"/>
                  </a:lnTo>
                  <a:lnTo>
                    <a:pt x="485944" y="353101"/>
                  </a:lnTo>
                  <a:lnTo>
                    <a:pt x="462929" y="395499"/>
                  </a:lnTo>
                  <a:lnTo>
                    <a:pt x="432447" y="432447"/>
                  </a:lnTo>
                  <a:lnTo>
                    <a:pt x="395501" y="462925"/>
                  </a:lnTo>
                  <a:lnTo>
                    <a:pt x="353106" y="485932"/>
                  </a:lnTo>
                  <a:lnTo>
                    <a:pt x="306255" y="500468"/>
                  </a:lnTo>
                  <a:lnTo>
                    <a:pt x="255943" y="505536"/>
                  </a:lnTo>
                  <a:lnTo>
                    <a:pt x="310064" y="505536"/>
                  </a:lnTo>
                  <a:lnTo>
                    <a:pt x="385133" y="476944"/>
                  </a:lnTo>
                  <a:lnTo>
                    <a:pt x="420858" y="451694"/>
                  </a:lnTo>
                  <a:lnTo>
                    <a:pt x="451709" y="420848"/>
                  </a:lnTo>
                  <a:lnTo>
                    <a:pt x="476963" y="385127"/>
                  </a:lnTo>
                  <a:lnTo>
                    <a:pt x="495897" y="345254"/>
                  </a:lnTo>
                  <a:lnTo>
                    <a:pt x="507787" y="301951"/>
                  </a:lnTo>
                  <a:lnTo>
                    <a:pt x="511911" y="255943"/>
                  </a:lnTo>
                  <a:lnTo>
                    <a:pt x="507787" y="209934"/>
                  </a:lnTo>
                  <a:lnTo>
                    <a:pt x="495897" y="166632"/>
                  </a:lnTo>
                  <a:lnTo>
                    <a:pt x="476963" y="126759"/>
                  </a:lnTo>
                  <a:lnTo>
                    <a:pt x="451709" y="91038"/>
                  </a:lnTo>
                  <a:lnTo>
                    <a:pt x="420858" y="60191"/>
                  </a:lnTo>
                  <a:lnTo>
                    <a:pt x="385133" y="34941"/>
                  </a:lnTo>
                  <a:lnTo>
                    <a:pt x="345257" y="16011"/>
                  </a:lnTo>
                  <a:lnTo>
                    <a:pt x="310064" y="6349"/>
                  </a:lnTo>
                  <a:close/>
                </a:path>
              </a:pathLst>
            </a:custGeom>
            <a:solidFill>
              <a:srgbClr val="231F20"/>
            </a:solidFill>
          </p:spPr>
          <p:txBody>
            <a:bodyPr wrap="square" lIns="0" tIns="0" rIns="0" bIns="0" rtlCol="0">
              <a:noAutofit/>
            </a:bodyPr>
            <a:lstStyle/>
            <a:p>
              <a:endParaRPr dirty="0"/>
            </a:p>
          </p:txBody>
        </p:sp>
        <p:sp>
          <p:nvSpPr>
            <p:cNvPr id="47" name="object 20"/>
            <p:cNvSpPr/>
            <p:nvPr/>
          </p:nvSpPr>
          <p:spPr>
            <a:xfrm>
              <a:off x="4360585" y="736801"/>
              <a:ext cx="16573" cy="10287"/>
            </a:xfrm>
            <a:prstGeom prst="rect">
              <a:avLst/>
            </a:prstGeom>
            <a:blipFill>
              <a:blip r:embed="rId6" cstate="print"/>
              <a:stretch>
                <a:fillRect/>
              </a:stretch>
            </a:blipFill>
          </p:spPr>
          <p:txBody>
            <a:bodyPr wrap="square" lIns="0" tIns="0" rIns="0" bIns="0" rtlCol="0">
              <a:noAutofit/>
            </a:bodyPr>
            <a:lstStyle/>
            <a:p>
              <a:endParaRPr dirty="0"/>
            </a:p>
          </p:txBody>
        </p:sp>
        <p:sp>
          <p:nvSpPr>
            <p:cNvPr id="48" name="object 21"/>
            <p:cNvSpPr/>
            <p:nvPr/>
          </p:nvSpPr>
          <p:spPr>
            <a:xfrm>
              <a:off x="4360583" y="1171270"/>
              <a:ext cx="14224" cy="8952"/>
            </a:xfrm>
            <a:prstGeom prst="rect">
              <a:avLst/>
            </a:prstGeom>
            <a:blipFill>
              <a:blip r:embed="rId7" cstate="print"/>
              <a:stretch>
                <a:fillRect/>
              </a:stretch>
            </a:blipFill>
          </p:spPr>
          <p:txBody>
            <a:bodyPr wrap="square" lIns="0" tIns="0" rIns="0" bIns="0" rtlCol="0">
              <a:noAutofit/>
            </a:bodyPr>
            <a:lstStyle/>
            <a:p>
              <a:endParaRPr dirty="0"/>
            </a:p>
          </p:txBody>
        </p:sp>
      </p:grpSp>
    </p:spTree>
    <p:extLst>
      <p:ext uri="{BB962C8B-B14F-4D97-AF65-F5344CB8AC3E}">
        <p14:creationId xmlns:p14="http://schemas.microsoft.com/office/powerpoint/2010/main" val="3663626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
          <p:cNvSpPr/>
          <p:nvPr/>
        </p:nvSpPr>
        <p:spPr>
          <a:xfrm>
            <a:off x="609185" y="2383297"/>
            <a:ext cx="1460171" cy="1235510"/>
          </a:xfrm>
          <a:prstGeom prst="rect">
            <a:avLst/>
          </a:prstGeom>
          <a:blipFill>
            <a:blip r:embed="rId2" cstate="print"/>
            <a:stretch>
              <a:fillRect/>
            </a:stretch>
          </a:blipFill>
        </p:spPr>
        <p:txBody>
          <a:bodyPr wrap="square" lIns="0" tIns="0" rIns="0" bIns="0" rtlCol="0">
            <a:noAutofit/>
          </a:bodyPr>
          <a:lstStyle/>
          <a:p>
            <a:endParaRPr dirty="0"/>
          </a:p>
        </p:txBody>
      </p:sp>
      <p:sp>
        <p:nvSpPr>
          <p:cNvPr id="25" name="object 3"/>
          <p:cNvSpPr/>
          <p:nvPr/>
        </p:nvSpPr>
        <p:spPr>
          <a:xfrm>
            <a:off x="3122097" y="2604043"/>
            <a:ext cx="1646485" cy="1014764"/>
          </a:xfrm>
          <a:prstGeom prst="rect">
            <a:avLst/>
          </a:prstGeom>
          <a:blipFill>
            <a:blip r:embed="rId3" cstate="print"/>
            <a:stretch>
              <a:fillRect/>
            </a:stretch>
          </a:blipFill>
        </p:spPr>
        <p:txBody>
          <a:bodyPr wrap="square" lIns="0" tIns="0" rIns="0" bIns="0" rtlCol="0">
            <a:noAutofit/>
          </a:bodyPr>
          <a:lstStyle/>
          <a:p>
            <a:endParaRPr dirty="0"/>
          </a:p>
        </p:txBody>
      </p:sp>
      <p:sp>
        <p:nvSpPr>
          <p:cNvPr id="27" name="object 5"/>
          <p:cNvSpPr/>
          <p:nvPr/>
        </p:nvSpPr>
        <p:spPr>
          <a:xfrm>
            <a:off x="3466589" y="817233"/>
            <a:ext cx="1382809" cy="1276587"/>
          </a:xfrm>
          <a:prstGeom prst="rect">
            <a:avLst/>
          </a:prstGeom>
          <a:blipFill>
            <a:blip r:embed="rId4" cstate="print"/>
            <a:stretch>
              <a:fillRect/>
            </a:stretch>
          </a:blipFill>
        </p:spPr>
        <p:txBody>
          <a:bodyPr wrap="square" lIns="0" tIns="0" rIns="0" bIns="0" rtlCol="0">
            <a:noAutofit/>
          </a:bodyPr>
          <a:lstStyle/>
          <a:p>
            <a:endParaRPr dirty="0"/>
          </a:p>
        </p:txBody>
      </p:sp>
      <p:sp>
        <p:nvSpPr>
          <p:cNvPr id="68" name="object 26"/>
          <p:cNvSpPr txBox="1"/>
          <p:nvPr/>
        </p:nvSpPr>
        <p:spPr>
          <a:xfrm>
            <a:off x="2848474" y="611148"/>
            <a:ext cx="2129454" cy="237434"/>
          </a:xfrm>
          <a:prstGeom prst="rect">
            <a:avLst/>
          </a:prstGeom>
        </p:spPr>
        <p:txBody>
          <a:bodyPr vert="horz" wrap="square" lIns="0" tIns="0" rIns="0" bIns="0" rtlCol="0">
            <a:noAutofit/>
          </a:bodyPr>
          <a:lstStyle/>
          <a:p>
            <a:pPr marL="12700" marR="5080" indent="2540">
              <a:lnSpc>
                <a:spcPct val="100000"/>
              </a:lnSpc>
            </a:pPr>
            <a:r>
              <a:rPr lang="es-CO" sz="800" spc="-25" dirty="0">
                <a:solidFill>
                  <a:srgbClr val="231F21"/>
                </a:solidFill>
                <a:latin typeface="Montserrat" panose="00000500000000000000" pitchFamily="2" charset="0"/>
                <a:cs typeface="Calibri"/>
              </a:rPr>
              <a:t>Al </a:t>
            </a:r>
            <a:r>
              <a:rPr lang="es-CO" sz="800" spc="-45" dirty="0">
                <a:solidFill>
                  <a:srgbClr val="231F21"/>
                </a:solidFill>
                <a:latin typeface="Montserrat" panose="00000500000000000000" pitchFamily="2" charset="0"/>
                <a:cs typeface="Calibri"/>
              </a:rPr>
              <a:t>drenar </a:t>
            </a:r>
            <a:r>
              <a:rPr lang="es-CO" sz="800" spc="-40" dirty="0">
                <a:solidFill>
                  <a:srgbClr val="231F21"/>
                </a:solidFill>
                <a:latin typeface="Montserrat" panose="00000500000000000000" pitchFamily="2" charset="0"/>
                <a:cs typeface="Calibri"/>
              </a:rPr>
              <a:t>el </a:t>
            </a:r>
            <a:r>
              <a:rPr lang="es-CO" sz="800" spc="-35" dirty="0">
                <a:solidFill>
                  <a:srgbClr val="231F21"/>
                </a:solidFill>
                <a:latin typeface="Montserrat" panose="00000500000000000000" pitchFamily="2" charset="0"/>
                <a:cs typeface="Calibri"/>
              </a:rPr>
              <a:t>aceite para </a:t>
            </a:r>
            <a:r>
              <a:rPr lang="es-CO" sz="800" spc="-25" dirty="0">
                <a:solidFill>
                  <a:srgbClr val="231F21"/>
                </a:solidFill>
                <a:latin typeface="Montserrat" panose="00000500000000000000" pitchFamily="2" charset="0"/>
                <a:cs typeface="Calibri"/>
              </a:rPr>
              <a:t>cambiarlo. </a:t>
            </a:r>
            <a:r>
              <a:rPr lang="es-CO" sz="800" spc="-40" dirty="0">
                <a:solidFill>
                  <a:srgbClr val="231F21"/>
                </a:solidFill>
                <a:latin typeface="Montserrat" panose="00000500000000000000" pitchFamily="2" charset="0"/>
                <a:cs typeface="Calibri"/>
              </a:rPr>
              <a:t>el </a:t>
            </a:r>
            <a:r>
              <a:rPr lang="es-CO" sz="800" spc="-50" dirty="0">
                <a:solidFill>
                  <a:srgbClr val="231F21"/>
                </a:solidFill>
                <a:latin typeface="Montserrat" panose="00000500000000000000" pitchFamily="2" charset="0"/>
                <a:cs typeface="Calibri"/>
              </a:rPr>
              <a:t>motor </a:t>
            </a:r>
            <a:r>
              <a:rPr lang="es-CO" sz="800" spc="-45" dirty="0">
                <a:solidFill>
                  <a:srgbClr val="231F21"/>
                </a:solidFill>
                <a:latin typeface="Montserrat" panose="00000500000000000000" pitchFamily="2" charset="0"/>
                <a:cs typeface="Calibri"/>
              </a:rPr>
              <a:t>debe </a:t>
            </a:r>
            <a:r>
              <a:rPr lang="es-CO" sz="800" spc="-30" dirty="0">
                <a:solidFill>
                  <a:srgbClr val="231F21"/>
                </a:solidFill>
                <a:latin typeface="Montserrat" panose="00000500000000000000" pitchFamily="2" charset="0"/>
                <a:cs typeface="Calibri"/>
              </a:rPr>
              <a:t>estar</a:t>
            </a:r>
            <a:r>
              <a:rPr lang="es-CO" sz="800" spc="-80" dirty="0">
                <a:solidFill>
                  <a:srgbClr val="231F21"/>
                </a:solidFill>
                <a:latin typeface="Montserrat" panose="00000500000000000000" pitchFamily="2" charset="0"/>
                <a:cs typeface="Calibri"/>
              </a:rPr>
              <a:t> </a:t>
            </a:r>
            <a:r>
              <a:rPr lang="es-CO" sz="800" spc="-30" dirty="0">
                <a:solidFill>
                  <a:srgbClr val="231F21"/>
                </a:solidFill>
                <a:latin typeface="Montserrat" panose="00000500000000000000" pitchFamily="2" charset="0"/>
                <a:cs typeface="Calibri"/>
              </a:rPr>
              <a:t>caliente.</a:t>
            </a:r>
            <a:endParaRPr lang="es-CO" sz="800" dirty="0">
              <a:latin typeface="Montserrat" panose="00000500000000000000" pitchFamily="2" charset="0"/>
              <a:cs typeface="Calibri"/>
            </a:endParaRPr>
          </a:p>
        </p:txBody>
      </p:sp>
      <p:sp>
        <p:nvSpPr>
          <p:cNvPr id="69" name="object 27"/>
          <p:cNvSpPr txBox="1"/>
          <p:nvPr/>
        </p:nvSpPr>
        <p:spPr>
          <a:xfrm>
            <a:off x="180644" y="2268150"/>
            <a:ext cx="1675396" cy="118717"/>
          </a:xfrm>
          <a:prstGeom prst="rect">
            <a:avLst/>
          </a:prstGeom>
        </p:spPr>
        <p:txBody>
          <a:bodyPr vert="horz" wrap="square" lIns="0" tIns="0" rIns="0" bIns="0" rtlCol="0">
            <a:noAutofit/>
          </a:bodyPr>
          <a:lstStyle/>
          <a:p>
            <a:pPr marL="12700">
              <a:lnSpc>
                <a:spcPct val="100000"/>
              </a:lnSpc>
            </a:pPr>
            <a:r>
              <a:rPr sz="800" spc="-30" dirty="0">
                <a:solidFill>
                  <a:srgbClr val="231F21"/>
                </a:solidFill>
                <a:latin typeface="Montserrat" panose="00000500000000000000" pitchFamily="2" charset="0"/>
                <a:cs typeface="Arial"/>
              </a:rPr>
              <a:t>C</a:t>
            </a:r>
            <a:r>
              <a:rPr sz="800" spc="-30" dirty="0">
                <a:solidFill>
                  <a:srgbClr val="231F21"/>
                </a:solidFill>
                <a:latin typeface="Montserrat" panose="00000500000000000000" pitchFamily="2" charset="0"/>
                <a:cs typeface="Calibri"/>
              </a:rPr>
              <a:t>ambie </a:t>
            </a:r>
            <a:r>
              <a:rPr sz="800" spc="-40" dirty="0">
                <a:solidFill>
                  <a:srgbClr val="231F21"/>
                </a:solidFill>
                <a:latin typeface="Montserrat" panose="00000500000000000000" pitchFamily="2" charset="0"/>
                <a:cs typeface="Calibri"/>
              </a:rPr>
              <a:t>el </a:t>
            </a:r>
            <a:r>
              <a:rPr sz="800" spc="-35" dirty="0">
                <a:solidFill>
                  <a:srgbClr val="231F21"/>
                </a:solidFill>
                <a:latin typeface="Montserrat" panose="00000500000000000000" pitchFamily="2" charset="0"/>
                <a:cs typeface="Calibri"/>
              </a:rPr>
              <a:t>aceite </a:t>
            </a:r>
            <a:r>
              <a:rPr sz="800" spc="-20" dirty="0">
                <a:solidFill>
                  <a:srgbClr val="231F21"/>
                </a:solidFill>
                <a:latin typeface="Montserrat" panose="00000500000000000000" pitchFamily="2" charset="0"/>
                <a:cs typeface="Calibri"/>
              </a:rPr>
              <a:t>cada </a:t>
            </a:r>
            <a:r>
              <a:rPr sz="800" dirty="0">
                <a:solidFill>
                  <a:srgbClr val="231F21"/>
                </a:solidFill>
                <a:latin typeface="Montserrat" panose="00000500000000000000" pitchFamily="2" charset="0"/>
                <a:cs typeface="Arial"/>
              </a:rPr>
              <a:t>5.000</a:t>
            </a:r>
            <a:r>
              <a:rPr sz="800" spc="135" dirty="0">
                <a:solidFill>
                  <a:srgbClr val="231F21"/>
                </a:solidFill>
                <a:latin typeface="Montserrat" panose="00000500000000000000" pitchFamily="2" charset="0"/>
                <a:cs typeface="Arial"/>
              </a:rPr>
              <a:t> </a:t>
            </a:r>
            <a:r>
              <a:rPr sz="800" dirty="0">
                <a:solidFill>
                  <a:srgbClr val="231F21"/>
                </a:solidFill>
                <a:latin typeface="Montserrat" panose="00000500000000000000" pitchFamily="2" charset="0"/>
                <a:cs typeface="Arial"/>
              </a:rPr>
              <a:t>km.</a:t>
            </a:r>
            <a:endParaRPr sz="800" dirty="0">
              <a:latin typeface="Montserrat" panose="00000500000000000000" pitchFamily="2" charset="0"/>
              <a:cs typeface="Arial"/>
            </a:endParaRPr>
          </a:p>
        </p:txBody>
      </p:sp>
      <p:sp>
        <p:nvSpPr>
          <p:cNvPr id="70" name="object 28"/>
          <p:cNvSpPr txBox="1"/>
          <p:nvPr/>
        </p:nvSpPr>
        <p:spPr>
          <a:xfrm>
            <a:off x="2848474" y="2177951"/>
            <a:ext cx="2192170" cy="356150"/>
          </a:xfrm>
          <a:prstGeom prst="rect">
            <a:avLst/>
          </a:prstGeom>
        </p:spPr>
        <p:txBody>
          <a:bodyPr vert="horz" wrap="square" lIns="0" tIns="0" rIns="0" bIns="0" rtlCol="0">
            <a:noAutofit/>
          </a:bodyPr>
          <a:lstStyle/>
          <a:p>
            <a:pPr marL="14604" marR="5080" indent="-2540" algn="just">
              <a:lnSpc>
                <a:spcPct val="99800"/>
              </a:lnSpc>
            </a:pPr>
            <a:r>
              <a:rPr lang="es-CO" sz="800" spc="-50" dirty="0">
                <a:solidFill>
                  <a:srgbClr val="231F21"/>
                </a:solidFill>
                <a:latin typeface="Montserrat" panose="00000500000000000000" pitchFamily="2" charset="0"/>
                <a:cs typeface="Calibri"/>
              </a:rPr>
              <a:t>No </a:t>
            </a:r>
            <a:r>
              <a:rPr lang="es-CO" sz="800" spc="-30" dirty="0">
                <a:solidFill>
                  <a:srgbClr val="231F21"/>
                </a:solidFill>
                <a:latin typeface="Montserrat" panose="00000500000000000000" pitchFamily="2" charset="0"/>
                <a:cs typeface="Calibri"/>
              </a:rPr>
              <a:t>lave </a:t>
            </a:r>
            <a:r>
              <a:rPr lang="es-CO" sz="800" spc="-40" dirty="0">
                <a:solidFill>
                  <a:srgbClr val="231F21"/>
                </a:solidFill>
                <a:latin typeface="Montserrat" panose="00000500000000000000" pitchFamily="2" charset="0"/>
                <a:cs typeface="Calibri"/>
              </a:rPr>
              <a:t>el </a:t>
            </a:r>
            <a:r>
              <a:rPr lang="es-CO" sz="800" spc="-50" dirty="0">
                <a:solidFill>
                  <a:srgbClr val="231F21"/>
                </a:solidFill>
                <a:latin typeface="Montserrat" panose="00000500000000000000" pitchFamily="2" charset="0"/>
                <a:cs typeface="Calibri"/>
              </a:rPr>
              <a:t>motor </a:t>
            </a:r>
            <a:r>
              <a:rPr lang="es-CO" sz="800" spc="-35" dirty="0">
                <a:solidFill>
                  <a:srgbClr val="231F21"/>
                </a:solidFill>
                <a:latin typeface="Montserrat" panose="00000500000000000000" pitchFamily="2" charset="0"/>
                <a:cs typeface="Calibri"/>
              </a:rPr>
              <a:t>estando caliente </a:t>
            </a:r>
            <a:r>
              <a:rPr lang="es-CO" sz="800" spc="-10" dirty="0">
                <a:solidFill>
                  <a:srgbClr val="231F21"/>
                </a:solidFill>
                <a:latin typeface="Montserrat" panose="00000500000000000000" pitchFamily="2" charset="0"/>
                <a:cs typeface="Calibri"/>
              </a:rPr>
              <a:t>y </a:t>
            </a:r>
            <a:r>
              <a:rPr lang="es-CO" sz="800" spc="-40" dirty="0">
                <a:solidFill>
                  <a:srgbClr val="231F21"/>
                </a:solidFill>
                <a:latin typeface="Montserrat" panose="00000500000000000000" pitchFamily="2" charset="0"/>
                <a:cs typeface="Calibri"/>
              </a:rPr>
              <a:t>tenga </a:t>
            </a:r>
            <a:r>
              <a:rPr lang="es-CO" sz="800" spc="-20" dirty="0">
                <a:solidFill>
                  <a:srgbClr val="231F21"/>
                </a:solidFill>
                <a:latin typeface="Montserrat" panose="00000500000000000000" pitchFamily="2" charset="0"/>
                <a:cs typeface="Calibri"/>
              </a:rPr>
              <a:t>especial cuidado con las partes eléctricas, evite hacerlo con máquinas a presión.</a:t>
            </a:r>
            <a:endParaRPr lang="es-CO" sz="800" dirty="0">
              <a:latin typeface="Montserrat" panose="00000500000000000000" pitchFamily="2" charset="0"/>
              <a:cs typeface="Calibri"/>
            </a:endParaRPr>
          </a:p>
        </p:txBody>
      </p:sp>
      <p:sp>
        <p:nvSpPr>
          <p:cNvPr id="67" name="object 25"/>
          <p:cNvSpPr txBox="1"/>
          <p:nvPr/>
        </p:nvSpPr>
        <p:spPr>
          <a:xfrm>
            <a:off x="180644" y="611148"/>
            <a:ext cx="1235449" cy="483348"/>
          </a:xfrm>
          <a:prstGeom prst="rect">
            <a:avLst/>
          </a:prstGeom>
        </p:spPr>
        <p:txBody>
          <a:bodyPr vert="horz" wrap="square" lIns="0" tIns="0" rIns="0" bIns="0" rtlCol="0">
            <a:noAutofit/>
          </a:bodyPr>
          <a:lstStyle/>
          <a:p>
            <a:pPr marL="14604" marR="74295" indent="-2540">
              <a:lnSpc>
                <a:spcPct val="100000"/>
              </a:lnSpc>
            </a:pPr>
            <a:r>
              <a:rPr lang="es-CO" sz="800" spc="-35" dirty="0">
                <a:solidFill>
                  <a:srgbClr val="231F21"/>
                </a:solidFill>
                <a:latin typeface="Montserrat" panose="00000500000000000000" pitchFamily="2" charset="0"/>
                <a:cs typeface="Calibri"/>
              </a:rPr>
              <a:t>Utilice siempre </a:t>
            </a:r>
            <a:r>
              <a:rPr lang="es-CO" sz="800" spc="-40" dirty="0">
                <a:solidFill>
                  <a:srgbClr val="231F21"/>
                </a:solidFill>
                <a:latin typeface="Montserrat" panose="00000500000000000000" pitchFamily="2" charset="0"/>
                <a:cs typeface="Calibri"/>
              </a:rPr>
              <a:t>el </a:t>
            </a:r>
            <a:r>
              <a:rPr lang="es-CO" sz="800" spc="-35" dirty="0">
                <a:solidFill>
                  <a:srgbClr val="231F21"/>
                </a:solidFill>
                <a:latin typeface="Montserrat" panose="00000500000000000000" pitchFamily="2" charset="0"/>
                <a:cs typeface="Calibri"/>
              </a:rPr>
              <a:t>aceite recomendado.</a:t>
            </a:r>
            <a:endParaRPr lang="es-CO" sz="800" dirty="0">
              <a:latin typeface="Montserrat" panose="00000500000000000000" pitchFamily="2" charset="0"/>
              <a:cs typeface="Calibri"/>
            </a:endParaRPr>
          </a:p>
          <a:p>
            <a:pPr marL="13335">
              <a:lnSpc>
                <a:spcPts val="940"/>
              </a:lnSpc>
            </a:pPr>
            <a:r>
              <a:rPr lang="es-CO" sz="800" spc="-45" dirty="0">
                <a:solidFill>
                  <a:srgbClr val="231F21"/>
                </a:solidFill>
                <a:latin typeface="Montserrat" panose="00000500000000000000" pitchFamily="2" charset="0"/>
                <a:cs typeface="Calibri"/>
              </a:rPr>
              <a:t>No </a:t>
            </a:r>
            <a:r>
              <a:rPr lang="es-CO" sz="800" spc="-35" dirty="0">
                <a:solidFill>
                  <a:srgbClr val="231F21"/>
                </a:solidFill>
                <a:latin typeface="Montserrat" panose="00000500000000000000" pitchFamily="2" charset="0"/>
                <a:cs typeface="Calibri"/>
              </a:rPr>
              <a:t>utilice </a:t>
            </a:r>
            <a:r>
              <a:rPr lang="es-CO" sz="800" spc="-30" dirty="0">
                <a:solidFill>
                  <a:srgbClr val="231F21"/>
                </a:solidFill>
                <a:latin typeface="Montserrat" panose="00000500000000000000" pitchFamily="2" charset="0"/>
                <a:cs typeface="Calibri"/>
              </a:rPr>
              <a:t>otros </a:t>
            </a:r>
            <a:r>
              <a:rPr lang="es-CO" sz="800" spc="-25" dirty="0">
                <a:solidFill>
                  <a:srgbClr val="231F21"/>
                </a:solidFill>
                <a:latin typeface="Montserrat" panose="00000500000000000000" pitchFamily="2" charset="0"/>
                <a:cs typeface="Calibri"/>
              </a:rPr>
              <a:t>aceites </a:t>
            </a:r>
            <a:r>
              <a:rPr lang="es-CO" sz="800" spc="-45" dirty="0">
                <a:solidFill>
                  <a:srgbClr val="231F21"/>
                </a:solidFill>
                <a:latin typeface="Montserrat" panose="00000500000000000000" pitchFamily="2" charset="0"/>
                <a:cs typeface="Calibri"/>
              </a:rPr>
              <a:t>de</a:t>
            </a:r>
            <a:endParaRPr lang="es-CO" sz="800" dirty="0">
              <a:latin typeface="Montserrat" panose="00000500000000000000" pitchFamily="2" charset="0"/>
              <a:cs typeface="Calibri"/>
            </a:endParaRPr>
          </a:p>
          <a:p>
            <a:pPr marL="13970">
              <a:lnSpc>
                <a:spcPct val="100000"/>
              </a:lnSpc>
              <a:spcBef>
                <a:spcPts val="15"/>
              </a:spcBef>
            </a:pPr>
            <a:r>
              <a:rPr lang="es-CO" sz="800" spc="-15" dirty="0">
                <a:solidFill>
                  <a:srgbClr val="231F21"/>
                </a:solidFill>
                <a:latin typeface="Montserrat" panose="00000500000000000000" pitchFamily="2" charset="0"/>
                <a:cs typeface="Calibri"/>
              </a:rPr>
              <a:t>bajas</a:t>
            </a:r>
            <a:r>
              <a:rPr lang="es-CO" sz="800" spc="-75" dirty="0">
                <a:solidFill>
                  <a:srgbClr val="231F21"/>
                </a:solidFill>
                <a:latin typeface="Montserrat" panose="00000500000000000000" pitchFamily="2" charset="0"/>
                <a:cs typeface="Calibri"/>
              </a:rPr>
              <a:t> </a:t>
            </a:r>
            <a:r>
              <a:rPr lang="es-CO" sz="800" spc="-15" dirty="0">
                <a:solidFill>
                  <a:srgbClr val="231F21"/>
                </a:solidFill>
                <a:latin typeface="Montserrat" panose="00000500000000000000" pitchFamily="2" charset="0"/>
                <a:cs typeface="Calibri"/>
              </a:rPr>
              <a:t>especificaciones.</a:t>
            </a:r>
            <a:endParaRPr lang="es-CO" sz="800" dirty="0">
              <a:latin typeface="Montserrat" panose="00000500000000000000" pitchFamily="2" charset="0"/>
              <a:cs typeface="Calibri"/>
            </a:endParaRPr>
          </a:p>
        </p:txBody>
      </p:sp>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 name="1 Grupo"/>
          <p:cNvGrpSpPr/>
          <p:nvPr/>
        </p:nvGrpSpPr>
        <p:grpSpPr>
          <a:xfrm>
            <a:off x="782279" y="827777"/>
            <a:ext cx="1267628" cy="1328176"/>
            <a:chOff x="782279" y="827777"/>
            <a:chExt cx="1267628" cy="1328176"/>
          </a:xfrm>
        </p:grpSpPr>
        <p:sp>
          <p:nvSpPr>
            <p:cNvPr id="64" name="object 22"/>
            <p:cNvSpPr/>
            <p:nvPr/>
          </p:nvSpPr>
          <p:spPr>
            <a:xfrm>
              <a:off x="1294514" y="1919457"/>
              <a:ext cx="80531" cy="80452"/>
            </a:xfrm>
            <a:custGeom>
              <a:avLst/>
              <a:gdLst/>
              <a:ahLst/>
              <a:cxnLst/>
              <a:rect l="l" t="t" r="r" b="b"/>
              <a:pathLst>
                <a:path w="71755" h="80009">
                  <a:moveTo>
                    <a:pt x="37553" y="0"/>
                  </a:moveTo>
                  <a:lnTo>
                    <a:pt x="0" y="53543"/>
                  </a:lnTo>
                  <a:lnTo>
                    <a:pt x="41732" y="79794"/>
                  </a:lnTo>
                  <a:lnTo>
                    <a:pt x="71627" y="62776"/>
                  </a:lnTo>
                  <a:lnTo>
                    <a:pt x="66065" y="14604"/>
                  </a:lnTo>
                  <a:lnTo>
                    <a:pt x="37553" y="0"/>
                  </a:lnTo>
                  <a:close/>
                </a:path>
              </a:pathLst>
            </a:custGeom>
            <a:solidFill>
              <a:srgbClr val="F2F2F3"/>
            </a:solidFill>
          </p:spPr>
          <p:txBody>
            <a:bodyPr wrap="square" lIns="0" tIns="0" rIns="0" bIns="0" rtlCol="0">
              <a:noAutofit/>
            </a:bodyPr>
            <a:lstStyle/>
            <a:p>
              <a:endParaRPr dirty="0"/>
            </a:p>
          </p:txBody>
        </p:sp>
        <p:sp>
          <p:nvSpPr>
            <p:cNvPr id="15" name="object 3"/>
            <p:cNvSpPr/>
            <p:nvPr/>
          </p:nvSpPr>
          <p:spPr>
            <a:xfrm rot="13190239">
              <a:off x="1441910" y="885121"/>
              <a:ext cx="291291" cy="489059"/>
            </a:xfrm>
            <a:prstGeom prst="rect">
              <a:avLst/>
            </a:prstGeom>
            <a:blipFill>
              <a:blip r:embed="rId5" cstate="print"/>
              <a:srcRect/>
              <a:stretch>
                <a:fillRect l="-678829" t="-226156" r="-10729" b="-25368"/>
              </a:stretch>
            </a:blipFill>
          </p:spPr>
          <p:txBody>
            <a:bodyPr wrap="square" lIns="0" tIns="0" rIns="0" bIns="0" rtlCol="0">
              <a:noAutofit/>
            </a:bodyPr>
            <a:lstStyle/>
            <a:p>
              <a:endParaRPr dirty="0"/>
            </a:p>
          </p:txBody>
        </p:sp>
        <p:sp>
          <p:nvSpPr>
            <p:cNvPr id="26" name="object 4"/>
            <p:cNvSpPr/>
            <p:nvPr/>
          </p:nvSpPr>
          <p:spPr>
            <a:xfrm>
              <a:off x="782279" y="827777"/>
              <a:ext cx="1267628" cy="1328176"/>
            </a:xfrm>
            <a:prstGeom prst="rect">
              <a:avLst/>
            </a:prstGeom>
            <a:blipFill>
              <a:blip r:embed="rId6" cstate="print">
                <a:extLst>
                  <a:ext uri="{BEBA8EAE-BF5A-486C-A8C5-ECC9F3942E4B}">
                    <a14:imgProps xmlns:a14="http://schemas.microsoft.com/office/drawing/2010/main">
                      <a14:imgLayer r:embed="rId7">
                        <a14:imgEffect>
                          <a14:backgroundRemoval t="9830" b="100000" l="238" r="100000"/>
                        </a14:imgEffect>
                      </a14:imgLayer>
                    </a14:imgProps>
                  </a:ext>
                </a:extLst>
              </a:blip>
              <a:stretch>
                <a:fillRect/>
              </a:stretch>
            </a:blipFill>
          </p:spPr>
          <p:txBody>
            <a:bodyPr wrap="square" lIns="0" tIns="0" rIns="0" bIns="0" rtlCol="0">
              <a:noAutofit/>
            </a:bodyPr>
            <a:lstStyle/>
            <a:p>
              <a:endParaRPr dirty="0"/>
            </a:p>
          </p:txBody>
        </p:sp>
      </p:grpSp>
    </p:spTree>
    <p:extLst>
      <p:ext uri="{BB962C8B-B14F-4D97-AF65-F5344CB8AC3E}">
        <p14:creationId xmlns:p14="http://schemas.microsoft.com/office/powerpoint/2010/main" val="379702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19" name="18 Grupo"/>
          <p:cNvGrpSpPr>
            <a:grpSpLocks noChangeAspect="1"/>
          </p:cNvGrpSpPr>
          <p:nvPr/>
        </p:nvGrpSpPr>
        <p:grpSpPr>
          <a:xfrm>
            <a:off x="180644" y="468807"/>
            <a:ext cx="4860000" cy="3150000"/>
            <a:chOff x="481764" y="737791"/>
            <a:chExt cx="4289120" cy="2902706"/>
          </a:xfrm>
        </p:grpSpPr>
        <p:sp>
          <p:nvSpPr>
            <p:cNvPr id="3" name="object 2"/>
            <p:cNvSpPr/>
            <p:nvPr/>
          </p:nvSpPr>
          <p:spPr>
            <a:xfrm>
              <a:off x="3531631" y="737791"/>
              <a:ext cx="1239253" cy="1315632"/>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3"/>
            <p:cNvSpPr/>
            <p:nvPr/>
          </p:nvSpPr>
          <p:spPr>
            <a:xfrm>
              <a:off x="1077014" y="1184713"/>
              <a:ext cx="1506334" cy="1555115"/>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5"/>
            <p:cNvSpPr/>
            <p:nvPr/>
          </p:nvSpPr>
          <p:spPr>
            <a:xfrm>
              <a:off x="3871418" y="2929273"/>
              <a:ext cx="482600" cy="496571"/>
            </a:xfrm>
            <a:custGeom>
              <a:avLst/>
              <a:gdLst/>
              <a:ahLst/>
              <a:cxnLst/>
              <a:rect l="l" t="t" r="r" b="b"/>
              <a:pathLst>
                <a:path w="482600" h="496569">
                  <a:moveTo>
                    <a:pt x="368909" y="0"/>
                  </a:moveTo>
                  <a:lnTo>
                    <a:pt x="0" y="418934"/>
                  </a:lnTo>
                  <a:lnTo>
                    <a:pt x="32842" y="449706"/>
                  </a:lnTo>
                  <a:lnTo>
                    <a:pt x="75450" y="486079"/>
                  </a:lnTo>
                  <a:lnTo>
                    <a:pt x="100812" y="496564"/>
                  </a:lnTo>
                  <a:lnTo>
                    <a:pt x="121358" y="495998"/>
                  </a:lnTo>
                  <a:lnTo>
                    <a:pt x="481393" y="83235"/>
                  </a:lnTo>
                  <a:lnTo>
                    <a:pt x="482169" y="55657"/>
                  </a:lnTo>
                  <a:lnTo>
                    <a:pt x="470461" y="37472"/>
                  </a:lnTo>
                  <a:lnTo>
                    <a:pt x="435292" y="19583"/>
                  </a:lnTo>
                  <a:lnTo>
                    <a:pt x="368909" y="0"/>
                  </a:lnTo>
                  <a:close/>
                </a:path>
              </a:pathLst>
            </a:custGeom>
            <a:solidFill>
              <a:srgbClr val="E6E7E8"/>
            </a:solidFill>
          </p:spPr>
          <p:txBody>
            <a:bodyPr wrap="square" lIns="0" tIns="0" rIns="0" bIns="0" rtlCol="0">
              <a:noAutofit/>
            </a:bodyPr>
            <a:lstStyle/>
            <a:p>
              <a:endParaRPr dirty="0"/>
            </a:p>
          </p:txBody>
        </p:sp>
        <p:grpSp>
          <p:nvGrpSpPr>
            <p:cNvPr id="2" name="1 Grupo"/>
            <p:cNvGrpSpPr/>
            <p:nvPr/>
          </p:nvGrpSpPr>
          <p:grpSpPr>
            <a:xfrm>
              <a:off x="3158518" y="2276722"/>
              <a:ext cx="1457553" cy="1363775"/>
              <a:chOff x="3158518" y="2276722"/>
              <a:chExt cx="1457553" cy="1363775"/>
            </a:xfrm>
          </p:grpSpPr>
          <p:sp>
            <p:nvSpPr>
              <p:cNvPr id="5" name="object 4"/>
              <p:cNvSpPr/>
              <p:nvPr/>
            </p:nvSpPr>
            <p:spPr>
              <a:xfrm>
                <a:off x="3158518" y="2276722"/>
                <a:ext cx="1457553" cy="1363775"/>
              </a:xfrm>
              <a:prstGeom prst="rect">
                <a:avLst/>
              </a:prstGeom>
              <a:blipFill>
                <a:blip r:embed="rId4" cstate="print"/>
                <a:stretch>
                  <a:fillRect/>
                </a:stretch>
              </a:blipFill>
            </p:spPr>
            <p:txBody>
              <a:bodyPr wrap="square" lIns="0" tIns="0" rIns="0" bIns="0" rtlCol="0">
                <a:noAutofit/>
              </a:bodyPr>
              <a:lstStyle/>
              <a:p>
                <a:endParaRPr dirty="0"/>
              </a:p>
            </p:txBody>
          </p:sp>
          <p:sp>
            <p:nvSpPr>
              <p:cNvPr id="7" name="object 6"/>
              <p:cNvSpPr/>
              <p:nvPr/>
            </p:nvSpPr>
            <p:spPr>
              <a:xfrm>
                <a:off x="3871418" y="2929273"/>
                <a:ext cx="482600" cy="496571"/>
              </a:xfrm>
              <a:custGeom>
                <a:avLst/>
                <a:gdLst/>
                <a:ahLst/>
                <a:cxnLst/>
                <a:rect l="l" t="t" r="r" b="b"/>
                <a:pathLst>
                  <a:path w="482600" h="496569">
                    <a:moveTo>
                      <a:pt x="32842" y="449706"/>
                    </a:moveTo>
                    <a:lnTo>
                      <a:pt x="43493" y="458796"/>
                    </a:lnTo>
                    <a:lnTo>
                      <a:pt x="54146" y="467888"/>
                    </a:lnTo>
                    <a:lnTo>
                      <a:pt x="64799" y="476983"/>
                    </a:lnTo>
                    <a:lnTo>
                      <a:pt x="75450" y="486079"/>
                    </a:lnTo>
                    <a:lnTo>
                      <a:pt x="100812" y="496564"/>
                    </a:lnTo>
                    <a:lnTo>
                      <a:pt x="121358" y="495998"/>
                    </a:lnTo>
                    <a:lnTo>
                      <a:pt x="137469" y="487326"/>
                    </a:lnTo>
                    <a:lnTo>
                      <a:pt x="149529" y="473494"/>
                    </a:lnTo>
                    <a:lnTo>
                      <a:pt x="182714" y="434468"/>
                    </a:lnTo>
                    <a:lnTo>
                      <a:pt x="215900" y="395442"/>
                    </a:lnTo>
                    <a:lnTo>
                      <a:pt x="249085" y="356416"/>
                    </a:lnTo>
                    <a:lnTo>
                      <a:pt x="282271" y="317390"/>
                    </a:lnTo>
                    <a:lnTo>
                      <a:pt x="315456" y="278364"/>
                    </a:lnTo>
                    <a:lnTo>
                      <a:pt x="348643" y="239339"/>
                    </a:lnTo>
                    <a:lnTo>
                      <a:pt x="381829" y="200313"/>
                    </a:lnTo>
                    <a:lnTo>
                      <a:pt x="415017" y="161287"/>
                    </a:lnTo>
                    <a:lnTo>
                      <a:pt x="448204" y="122261"/>
                    </a:lnTo>
                    <a:lnTo>
                      <a:pt x="481393" y="83235"/>
                    </a:lnTo>
                    <a:lnTo>
                      <a:pt x="481964" y="71718"/>
                    </a:lnTo>
                    <a:lnTo>
                      <a:pt x="482169" y="55657"/>
                    </a:lnTo>
                    <a:lnTo>
                      <a:pt x="470461" y="37472"/>
                    </a:lnTo>
                    <a:lnTo>
                      <a:pt x="435292" y="19583"/>
                    </a:lnTo>
                    <a:lnTo>
                      <a:pt x="368909" y="0"/>
                    </a:lnTo>
                    <a:lnTo>
                      <a:pt x="0" y="418934"/>
                    </a:lnTo>
                    <a:lnTo>
                      <a:pt x="32842" y="449706"/>
                    </a:lnTo>
                    <a:close/>
                  </a:path>
                </a:pathLst>
              </a:custGeom>
              <a:ln w="3175">
                <a:solidFill>
                  <a:srgbClr val="E6E7E8"/>
                </a:solidFill>
              </a:ln>
            </p:spPr>
            <p:txBody>
              <a:bodyPr wrap="square" lIns="0" tIns="0" rIns="0" bIns="0" rtlCol="0">
                <a:noAutofit/>
              </a:bodyPr>
              <a:lstStyle/>
              <a:p>
                <a:endParaRPr dirty="0"/>
              </a:p>
            </p:txBody>
          </p:sp>
        </p:grpSp>
        <p:sp>
          <p:nvSpPr>
            <p:cNvPr id="8" name="object 7"/>
            <p:cNvSpPr txBox="1"/>
            <p:nvPr/>
          </p:nvSpPr>
          <p:spPr>
            <a:xfrm rot="18600000">
              <a:off x="3831754" y="3136879"/>
              <a:ext cx="561927" cy="89768"/>
            </a:xfrm>
            <a:prstGeom prst="rect">
              <a:avLst/>
            </a:prstGeom>
            <a:solidFill>
              <a:schemeClr val="bg1">
                <a:lumMod val="95000"/>
              </a:schemeClr>
            </a:solidFill>
          </p:spPr>
          <p:txBody>
            <a:bodyPr vert="horz" wrap="square" lIns="0" tIns="0" rIns="0" bIns="0" rtlCol="0">
              <a:noAutofit/>
            </a:bodyPr>
            <a:lstStyle/>
            <a:p>
              <a:pPr algn="ctr">
                <a:lnSpc>
                  <a:spcPts val="725"/>
                </a:lnSpc>
              </a:pPr>
              <a:r>
                <a:rPr sz="600" b="1" dirty="0">
                  <a:solidFill>
                    <a:srgbClr val="231F20"/>
                  </a:solidFill>
                  <a:latin typeface="Montserrat ExtraBold" panose="00000900000000000000" pitchFamily="2" charset="0"/>
                  <a:cs typeface="Century Gothic"/>
                </a:rPr>
                <a:t>Combustible</a:t>
              </a:r>
              <a:endParaRPr sz="600" dirty="0">
                <a:latin typeface="Montserrat ExtraBold" panose="00000900000000000000" pitchFamily="2" charset="0"/>
                <a:cs typeface="Century Gothic"/>
              </a:endParaRPr>
            </a:p>
          </p:txBody>
        </p:sp>
        <p:sp>
          <p:nvSpPr>
            <p:cNvPr id="9" name="object 8"/>
            <p:cNvSpPr/>
            <p:nvPr/>
          </p:nvSpPr>
          <p:spPr>
            <a:xfrm>
              <a:off x="3900165" y="1498094"/>
              <a:ext cx="560705" cy="233679"/>
            </a:xfrm>
            <a:custGeom>
              <a:avLst/>
              <a:gdLst/>
              <a:ahLst/>
              <a:cxnLst/>
              <a:rect l="l" t="t" r="r" b="b"/>
              <a:pathLst>
                <a:path w="560704" h="233680">
                  <a:moveTo>
                    <a:pt x="3733" y="0"/>
                  </a:moveTo>
                  <a:lnTo>
                    <a:pt x="0" y="48387"/>
                  </a:lnTo>
                  <a:lnTo>
                    <a:pt x="5851" y="87479"/>
                  </a:lnTo>
                  <a:lnTo>
                    <a:pt x="40830" y="139496"/>
                  </a:lnTo>
                  <a:lnTo>
                    <a:pt x="88603" y="158233"/>
                  </a:lnTo>
                  <a:lnTo>
                    <a:pt x="135034" y="174052"/>
                  </a:lnTo>
                  <a:lnTo>
                    <a:pt x="180764" y="187309"/>
                  </a:lnTo>
                  <a:lnTo>
                    <a:pt x="226435" y="198362"/>
                  </a:lnTo>
                  <a:lnTo>
                    <a:pt x="272686" y="207570"/>
                  </a:lnTo>
                  <a:lnTo>
                    <a:pt x="320160" y="215289"/>
                  </a:lnTo>
                  <a:lnTo>
                    <a:pt x="369497" y="221878"/>
                  </a:lnTo>
                  <a:lnTo>
                    <a:pt x="421338" y="227694"/>
                  </a:lnTo>
                  <a:lnTo>
                    <a:pt x="476325" y="233095"/>
                  </a:lnTo>
                  <a:lnTo>
                    <a:pt x="526069" y="209065"/>
                  </a:lnTo>
                  <a:lnTo>
                    <a:pt x="551703" y="179580"/>
                  </a:lnTo>
                  <a:lnTo>
                    <a:pt x="560473" y="145958"/>
                  </a:lnTo>
                  <a:lnTo>
                    <a:pt x="559623" y="109518"/>
                  </a:lnTo>
                  <a:lnTo>
                    <a:pt x="556399" y="71577"/>
                  </a:lnTo>
                  <a:lnTo>
                    <a:pt x="505314" y="64519"/>
                  </a:lnTo>
                  <a:lnTo>
                    <a:pt x="239797" y="22632"/>
                  </a:lnTo>
                  <a:lnTo>
                    <a:pt x="188208" y="15245"/>
                  </a:lnTo>
                  <a:lnTo>
                    <a:pt x="138303" y="8958"/>
                  </a:lnTo>
                  <a:lnTo>
                    <a:pt x="90585" y="4102"/>
                  </a:lnTo>
                  <a:lnTo>
                    <a:pt x="45560" y="1006"/>
                  </a:lnTo>
                  <a:lnTo>
                    <a:pt x="3733" y="0"/>
                  </a:lnTo>
                  <a:close/>
                </a:path>
              </a:pathLst>
            </a:custGeom>
            <a:solidFill>
              <a:srgbClr val="FBFBFB"/>
            </a:solidFill>
          </p:spPr>
          <p:txBody>
            <a:bodyPr wrap="square" lIns="0" tIns="0" rIns="0" bIns="0" rtlCol="0">
              <a:noAutofit/>
            </a:bodyPr>
            <a:lstStyle/>
            <a:p>
              <a:endParaRPr dirty="0"/>
            </a:p>
          </p:txBody>
        </p:sp>
        <p:sp>
          <p:nvSpPr>
            <p:cNvPr id="12" name="object 10"/>
            <p:cNvSpPr/>
            <p:nvPr/>
          </p:nvSpPr>
          <p:spPr>
            <a:xfrm>
              <a:off x="1851066" y="1951726"/>
              <a:ext cx="323850" cy="273049"/>
            </a:xfrm>
            <a:custGeom>
              <a:avLst/>
              <a:gdLst/>
              <a:ahLst/>
              <a:cxnLst/>
              <a:rect l="l" t="t" r="r" b="b"/>
              <a:pathLst>
                <a:path w="323850" h="273050">
                  <a:moveTo>
                    <a:pt x="41732" y="0"/>
                  </a:moveTo>
                  <a:lnTo>
                    <a:pt x="0" y="75996"/>
                  </a:lnTo>
                  <a:lnTo>
                    <a:pt x="83464" y="114757"/>
                  </a:lnTo>
                  <a:lnTo>
                    <a:pt x="93891" y="186296"/>
                  </a:lnTo>
                  <a:lnTo>
                    <a:pt x="120726" y="229514"/>
                  </a:lnTo>
                  <a:lnTo>
                    <a:pt x="228028" y="272745"/>
                  </a:lnTo>
                  <a:lnTo>
                    <a:pt x="323418" y="116243"/>
                  </a:lnTo>
                  <a:lnTo>
                    <a:pt x="41732" y="0"/>
                  </a:lnTo>
                  <a:close/>
                </a:path>
              </a:pathLst>
            </a:custGeom>
            <a:solidFill>
              <a:srgbClr val="EDEEEF"/>
            </a:solidFill>
          </p:spPr>
          <p:txBody>
            <a:bodyPr wrap="square" lIns="0" tIns="0" rIns="0" bIns="0" rtlCol="0">
              <a:noAutofit/>
            </a:bodyPr>
            <a:lstStyle/>
            <a:p>
              <a:endParaRPr dirty="0"/>
            </a:p>
          </p:txBody>
        </p:sp>
        <p:sp>
          <p:nvSpPr>
            <p:cNvPr id="13" name="object 11"/>
            <p:cNvSpPr/>
            <p:nvPr/>
          </p:nvSpPr>
          <p:spPr>
            <a:xfrm>
              <a:off x="1924419" y="1958576"/>
              <a:ext cx="323850" cy="273049"/>
            </a:xfrm>
            <a:custGeom>
              <a:avLst/>
              <a:gdLst/>
              <a:ahLst/>
              <a:cxnLst/>
              <a:rect l="l" t="t" r="r" b="b"/>
              <a:pathLst>
                <a:path w="323850" h="273050">
                  <a:moveTo>
                    <a:pt x="41732" y="0"/>
                  </a:moveTo>
                  <a:lnTo>
                    <a:pt x="323418" y="116243"/>
                  </a:lnTo>
                  <a:lnTo>
                    <a:pt x="228028" y="272745"/>
                  </a:lnTo>
                  <a:lnTo>
                    <a:pt x="120726" y="229514"/>
                  </a:lnTo>
                  <a:lnTo>
                    <a:pt x="93891" y="186296"/>
                  </a:lnTo>
                  <a:lnTo>
                    <a:pt x="83464" y="114757"/>
                  </a:lnTo>
                  <a:lnTo>
                    <a:pt x="0" y="75996"/>
                  </a:lnTo>
                  <a:lnTo>
                    <a:pt x="41732" y="0"/>
                  </a:lnTo>
                  <a:close/>
                </a:path>
              </a:pathLst>
            </a:custGeom>
            <a:ln w="3175">
              <a:solidFill>
                <a:srgbClr val="E6E7E8"/>
              </a:solidFill>
            </a:ln>
          </p:spPr>
          <p:txBody>
            <a:bodyPr wrap="square" lIns="0" tIns="0" rIns="0" bIns="0" rtlCol="0">
              <a:noAutofit/>
            </a:bodyPr>
            <a:lstStyle/>
            <a:p>
              <a:endParaRPr dirty="0"/>
            </a:p>
          </p:txBody>
        </p:sp>
        <p:sp>
          <p:nvSpPr>
            <p:cNvPr id="14" name="object 12"/>
            <p:cNvSpPr txBox="1"/>
            <p:nvPr/>
          </p:nvSpPr>
          <p:spPr>
            <a:xfrm>
              <a:off x="2754660" y="856676"/>
              <a:ext cx="930910" cy="430887"/>
            </a:xfrm>
            <a:prstGeom prst="rect">
              <a:avLst/>
            </a:prstGeom>
          </p:spPr>
          <p:txBody>
            <a:bodyPr vert="horz" wrap="square" lIns="0" tIns="0" rIns="0" bIns="0" rtlCol="0">
              <a:noAutofit/>
            </a:bodyPr>
            <a:lstStyle/>
            <a:p>
              <a:pPr marL="12700" marR="5080">
                <a:lnSpc>
                  <a:spcPct val="100000"/>
                </a:lnSpc>
              </a:pPr>
              <a:r>
                <a:rPr lang="es-CO" sz="800" spc="-20" dirty="0">
                  <a:solidFill>
                    <a:srgbClr val="231F20"/>
                  </a:solidFill>
                  <a:latin typeface="Montserrat" panose="00000500000000000000" pitchFamily="2" charset="0"/>
                  <a:cs typeface="Calibri"/>
                </a:rPr>
                <a:t>El </a:t>
              </a:r>
              <a:r>
                <a:rPr lang="es-CO" sz="800" spc="-40" dirty="0">
                  <a:solidFill>
                    <a:srgbClr val="231F20"/>
                  </a:solidFill>
                  <a:latin typeface="Montserrat" panose="00000500000000000000" pitchFamily="2" charset="0"/>
                  <a:cs typeface="Calibri"/>
                </a:rPr>
                <a:t>filtro </a:t>
              </a:r>
              <a:r>
                <a:rPr lang="es-CO" sz="800" spc="-50" dirty="0">
                  <a:solidFill>
                    <a:srgbClr val="231F20"/>
                  </a:solidFill>
                  <a:latin typeface="Montserrat" panose="00000500000000000000" pitchFamily="2" charset="0"/>
                  <a:cs typeface="Calibri"/>
                </a:rPr>
                <a:t>de </a:t>
              </a:r>
              <a:r>
                <a:rPr lang="es-CO" sz="800" spc="-40" dirty="0">
                  <a:solidFill>
                    <a:srgbClr val="231F20"/>
                  </a:solidFill>
                  <a:latin typeface="Montserrat" panose="00000500000000000000" pitchFamily="2" charset="0"/>
                  <a:cs typeface="Calibri"/>
                </a:rPr>
                <a:t>aire </a:t>
              </a:r>
              <a:r>
                <a:rPr lang="es-CO" sz="800" spc="-50" dirty="0">
                  <a:solidFill>
                    <a:srgbClr val="231F20"/>
                  </a:solidFill>
                  <a:latin typeface="Montserrat" panose="00000500000000000000" pitchFamily="2" charset="0"/>
                  <a:cs typeface="Calibri"/>
                </a:rPr>
                <a:t>debe </a:t>
              </a:r>
              <a:r>
                <a:rPr lang="es-CO" sz="800" spc="-20" dirty="0">
                  <a:solidFill>
                    <a:srgbClr val="231F20"/>
                  </a:solidFill>
                  <a:latin typeface="Montserrat" panose="00000500000000000000" pitchFamily="2" charset="0"/>
                  <a:cs typeface="Calibri"/>
                </a:rPr>
                <a:t>ser </a:t>
              </a:r>
              <a:r>
                <a:rPr lang="es-CO" sz="800" spc="-30" dirty="0">
                  <a:solidFill>
                    <a:srgbClr val="231F20"/>
                  </a:solidFill>
                  <a:latin typeface="Montserrat" panose="00000500000000000000" pitchFamily="2" charset="0"/>
                  <a:cs typeface="Calibri"/>
                </a:rPr>
                <a:t>cambiado </a:t>
              </a:r>
              <a:r>
                <a:rPr lang="es-CO" sz="800" spc="-50" dirty="0">
                  <a:solidFill>
                    <a:srgbClr val="231F20"/>
                  </a:solidFill>
                  <a:latin typeface="Montserrat" panose="00000500000000000000" pitchFamily="2" charset="0"/>
                  <a:cs typeface="Calibri"/>
                </a:rPr>
                <a:t>de </a:t>
              </a:r>
              <a:r>
                <a:rPr lang="es-CO" sz="800" spc="-30" dirty="0">
                  <a:solidFill>
                    <a:srgbClr val="231F20"/>
                  </a:solidFill>
                  <a:latin typeface="Montserrat" panose="00000500000000000000" pitchFamily="2" charset="0"/>
                  <a:cs typeface="Calibri"/>
                </a:rPr>
                <a:t>acuerdo </a:t>
              </a:r>
              <a:r>
                <a:rPr lang="es-CO" sz="800" spc="-20" dirty="0">
                  <a:solidFill>
                    <a:srgbClr val="231F20"/>
                  </a:solidFill>
                  <a:latin typeface="Montserrat" panose="00000500000000000000" pitchFamily="2" charset="0"/>
                  <a:cs typeface="Calibri"/>
                </a:rPr>
                <a:t>con </a:t>
              </a:r>
              <a:r>
                <a:rPr lang="es-CO" sz="800" spc="-30" dirty="0">
                  <a:solidFill>
                    <a:srgbClr val="231F20"/>
                  </a:solidFill>
                  <a:latin typeface="Montserrat" panose="00000500000000000000" pitchFamily="2" charset="0"/>
                  <a:cs typeface="Calibri"/>
                </a:rPr>
                <a:t>la </a:t>
              </a:r>
              <a:r>
                <a:rPr lang="es-CO" sz="800" spc="-45" dirty="0">
                  <a:solidFill>
                    <a:srgbClr val="231F20"/>
                  </a:solidFill>
                  <a:latin typeface="Montserrat" panose="00000500000000000000" pitchFamily="2" charset="0"/>
                  <a:cs typeface="Calibri"/>
                </a:rPr>
                <a:t>tabla </a:t>
              </a:r>
              <a:r>
                <a:rPr lang="es-CO" sz="800" spc="-50" dirty="0">
                  <a:solidFill>
                    <a:srgbClr val="231F20"/>
                  </a:solidFill>
                  <a:latin typeface="Montserrat" panose="00000500000000000000" pitchFamily="2" charset="0"/>
                  <a:cs typeface="Calibri"/>
                </a:rPr>
                <a:t>de </a:t>
              </a:r>
              <a:r>
                <a:rPr lang="es-CO" sz="800" spc="-45" dirty="0">
                  <a:solidFill>
                    <a:srgbClr val="231F20"/>
                  </a:solidFill>
                  <a:latin typeface="Montserrat" panose="00000500000000000000" pitchFamily="2" charset="0"/>
                  <a:cs typeface="Calibri"/>
                </a:rPr>
                <a:t>mantenimiento.</a:t>
              </a:r>
              <a:endParaRPr lang="es-CO" sz="800" dirty="0">
                <a:latin typeface="Montserrat" panose="00000500000000000000" pitchFamily="2" charset="0"/>
                <a:cs typeface="Calibri"/>
              </a:endParaRPr>
            </a:p>
          </p:txBody>
        </p:sp>
        <p:sp>
          <p:nvSpPr>
            <p:cNvPr id="17" name="object 12"/>
            <p:cNvSpPr txBox="1"/>
            <p:nvPr/>
          </p:nvSpPr>
          <p:spPr>
            <a:xfrm>
              <a:off x="481764" y="1837399"/>
              <a:ext cx="930910" cy="215444"/>
            </a:xfrm>
            <a:prstGeom prst="rect">
              <a:avLst/>
            </a:prstGeom>
          </p:spPr>
          <p:txBody>
            <a:bodyPr vert="horz" wrap="square" lIns="0" tIns="0" rIns="0" bIns="0" rtlCol="0">
              <a:noAutofit/>
            </a:bodyPr>
            <a:lstStyle/>
            <a:p>
              <a:pPr marL="12700" marR="5080">
                <a:lnSpc>
                  <a:spcPct val="100000"/>
                </a:lnSpc>
              </a:pPr>
              <a:r>
                <a:rPr lang="es-MX" sz="800" spc="-20" dirty="0">
                  <a:solidFill>
                    <a:srgbClr val="231F20"/>
                  </a:solidFill>
                  <a:latin typeface="Montserrat" panose="00000500000000000000" pitchFamily="2" charset="0"/>
                  <a:cs typeface="Calibri"/>
                </a:rPr>
                <a:t>No perfore la caja del filtro</a:t>
              </a:r>
              <a:r>
                <a:rPr lang="es-MX" sz="800" dirty="0">
                  <a:latin typeface="Montserrat" panose="00000500000000000000" pitchFamily="2" charset="0"/>
                  <a:cs typeface="Calibri"/>
                </a:rPr>
                <a:t> de aire</a:t>
              </a:r>
              <a:endParaRPr lang="es-MX" sz="800" spc="-20" dirty="0">
                <a:solidFill>
                  <a:srgbClr val="231F20"/>
                </a:solidFill>
                <a:latin typeface="Montserrat" panose="00000500000000000000" pitchFamily="2" charset="0"/>
                <a:cs typeface="Calibri"/>
              </a:endParaRPr>
            </a:p>
          </p:txBody>
        </p:sp>
        <p:sp>
          <p:nvSpPr>
            <p:cNvPr id="18" name="object 12"/>
            <p:cNvSpPr txBox="1"/>
            <p:nvPr/>
          </p:nvSpPr>
          <p:spPr>
            <a:xfrm>
              <a:off x="2754659" y="2132995"/>
              <a:ext cx="1396597" cy="215444"/>
            </a:xfrm>
            <a:prstGeom prst="rect">
              <a:avLst/>
            </a:prstGeom>
          </p:spPr>
          <p:txBody>
            <a:bodyPr vert="horz" wrap="square" lIns="0" tIns="0" rIns="0" bIns="0" rtlCol="0">
              <a:noAutofit/>
            </a:bodyPr>
            <a:lstStyle/>
            <a:p>
              <a:pPr marL="12700" marR="5080">
                <a:lnSpc>
                  <a:spcPct val="100000"/>
                </a:lnSpc>
              </a:pPr>
              <a:r>
                <a:rPr lang="es-MX" sz="800" spc="-20" dirty="0">
                  <a:solidFill>
                    <a:srgbClr val="231F20"/>
                  </a:solidFill>
                  <a:latin typeface="Montserrat" panose="00000500000000000000" pitchFamily="2" charset="0"/>
                  <a:cs typeface="Calibri"/>
                </a:rPr>
                <a:t>No llene demasiado el depósito de combustible</a:t>
              </a:r>
            </a:p>
          </p:txBody>
        </p:sp>
      </p:grpSp>
    </p:spTree>
    <p:extLst>
      <p:ext uri="{BB962C8B-B14F-4D97-AF65-F5344CB8AC3E}">
        <p14:creationId xmlns:p14="http://schemas.microsoft.com/office/powerpoint/2010/main" val="299595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 name="1 Grupo"/>
          <p:cNvGrpSpPr>
            <a:grpSpLocks noChangeAspect="1"/>
          </p:cNvGrpSpPr>
          <p:nvPr/>
        </p:nvGrpSpPr>
        <p:grpSpPr>
          <a:xfrm>
            <a:off x="180644" y="468111"/>
            <a:ext cx="4860000" cy="3150000"/>
            <a:chOff x="533454" y="679450"/>
            <a:chExt cx="4178415" cy="2866653"/>
          </a:xfrm>
        </p:grpSpPr>
        <p:sp>
          <p:nvSpPr>
            <p:cNvPr id="12" name="object 2"/>
            <p:cNvSpPr/>
            <p:nvPr/>
          </p:nvSpPr>
          <p:spPr>
            <a:xfrm>
              <a:off x="701190" y="679450"/>
              <a:ext cx="1420503" cy="1610366"/>
            </a:xfrm>
            <a:prstGeom prst="rect">
              <a:avLst/>
            </a:prstGeom>
            <a:blipFill>
              <a:blip r:embed="rId2" cstate="print"/>
              <a:srcRect/>
              <a:stretch>
                <a:fillRect t="-2976" r="-2820"/>
              </a:stretch>
            </a:blipFill>
          </p:spPr>
          <p:txBody>
            <a:bodyPr wrap="square" lIns="0" tIns="0" rIns="0" bIns="0" rtlCol="0">
              <a:noAutofit/>
            </a:bodyPr>
            <a:lstStyle/>
            <a:p>
              <a:endParaRPr dirty="0"/>
            </a:p>
          </p:txBody>
        </p:sp>
        <p:sp>
          <p:nvSpPr>
            <p:cNvPr id="3" name="object 2"/>
            <p:cNvSpPr/>
            <p:nvPr/>
          </p:nvSpPr>
          <p:spPr>
            <a:xfrm>
              <a:off x="701191" y="679450"/>
              <a:ext cx="1420503" cy="1610366"/>
            </a:xfrm>
            <a:prstGeom prst="rect">
              <a:avLst/>
            </a:prstGeom>
            <a:blipFill>
              <a:blip r:embed="rId2" cstate="print"/>
              <a:srcRect/>
              <a:stretch>
                <a:fillRect t="-2976" r="-2820"/>
              </a:stretch>
            </a:blipFill>
          </p:spPr>
          <p:txBody>
            <a:bodyPr wrap="square" lIns="0" tIns="0" rIns="0" bIns="0" rtlCol="0">
              <a:noAutofit/>
            </a:bodyPr>
            <a:lstStyle/>
            <a:p>
              <a:endParaRPr dirty="0"/>
            </a:p>
          </p:txBody>
        </p:sp>
        <p:sp>
          <p:nvSpPr>
            <p:cNvPr id="4" name="object 3"/>
            <p:cNvSpPr/>
            <p:nvPr/>
          </p:nvSpPr>
          <p:spPr>
            <a:xfrm>
              <a:off x="3269919" y="841784"/>
              <a:ext cx="1251281" cy="1285697"/>
            </a:xfrm>
            <a:prstGeom prst="rect">
              <a:avLst/>
            </a:prstGeom>
            <a:blipFill>
              <a:blip r:embed="rId3" cstate="print"/>
              <a:srcRect/>
              <a:stretch>
                <a:fillRect t="-4944" r="-10199"/>
              </a:stretch>
            </a:blipFill>
          </p:spPr>
          <p:txBody>
            <a:bodyPr wrap="square" lIns="0" tIns="0" rIns="0" bIns="0" rtlCol="0">
              <a:noAutofit/>
            </a:bodyPr>
            <a:lstStyle/>
            <a:p>
              <a:endParaRPr dirty="0"/>
            </a:p>
          </p:txBody>
        </p:sp>
        <p:sp>
          <p:nvSpPr>
            <p:cNvPr id="5" name="object 4"/>
            <p:cNvSpPr txBox="1"/>
            <p:nvPr/>
          </p:nvSpPr>
          <p:spPr>
            <a:xfrm>
              <a:off x="533454" y="737465"/>
              <a:ext cx="1063625" cy="215444"/>
            </a:xfrm>
            <a:prstGeom prst="rect">
              <a:avLst/>
            </a:prstGeom>
          </p:spPr>
          <p:txBody>
            <a:bodyPr vert="horz" wrap="square" lIns="0" tIns="0" rIns="0" bIns="0" rtlCol="0">
              <a:noAutofit/>
            </a:bodyPr>
            <a:lstStyle/>
            <a:p>
              <a:pPr marL="12700" marR="5080">
                <a:lnSpc>
                  <a:spcPct val="100000"/>
                </a:lnSpc>
              </a:pPr>
              <a:r>
                <a:rPr lang="es-CO" sz="800" dirty="0">
                  <a:solidFill>
                    <a:srgbClr val="231F20"/>
                  </a:solidFill>
                  <a:latin typeface="Montserrat" panose="00000500000000000000" pitchFamily="2" charset="0"/>
                  <a:cs typeface="Calibri"/>
                </a:rPr>
                <a:t>No retire las bujías con el motor caliente</a:t>
              </a:r>
              <a:r>
                <a:rPr lang="es-CO" sz="800" dirty="0">
                  <a:solidFill>
                    <a:srgbClr val="231F20"/>
                  </a:solidFill>
                  <a:latin typeface="Calibri"/>
                  <a:cs typeface="Calibri"/>
                </a:rPr>
                <a:t>.</a:t>
              </a:r>
              <a:endParaRPr lang="es-CO" sz="800" dirty="0">
                <a:latin typeface="Calibri"/>
                <a:cs typeface="Calibri"/>
              </a:endParaRPr>
            </a:p>
          </p:txBody>
        </p:sp>
        <p:sp>
          <p:nvSpPr>
            <p:cNvPr id="6" name="object 5"/>
            <p:cNvSpPr txBox="1"/>
            <p:nvPr/>
          </p:nvSpPr>
          <p:spPr>
            <a:xfrm>
              <a:off x="2610644" y="737465"/>
              <a:ext cx="1069975" cy="430887"/>
            </a:xfrm>
            <a:prstGeom prst="rect">
              <a:avLst/>
            </a:prstGeom>
          </p:spPr>
          <p:txBody>
            <a:bodyPr vert="horz" wrap="square" lIns="0" tIns="0" rIns="0" bIns="0" rtlCol="0">
              <a:noAutofit/>
            </a:bodyPr>
            <a:lstStyle/>
            <a:p>
              <a:pPr marL="12700" marR="5080" algn="just">
                <a:lnSpc>
                  <a:spcPct val="100000"/>
                </a:lnSpc>
              </a:pPr>
              <a:r>
                <a:rPr lang="es-CO" sz="800" dirty="0">
                  <a:solidFill>
                    <a:srgbClr val="231F20"/>
                  </a:solidFill>
                  <a:latin typeface="Montserrat" panose="00000500000000000000" pitchFamily="2" charset="0"/>
                  <a:cs typeface="Calibri"/>
                </a:rPr>
                <a:t>No ensaye bujías que no sean recomendadas por el fabricante, ni bujías en mal estado.</a:t>
              </a:r>
              <a:endParaRPr lang="es-CO" sz="800" dirty="0">
                <a:latin typeface="Montserrat" panose="00000500000000000000" pitchFamily="2" charset="0"/>
                <a:cs typeface="Calibri"/>
              </a:endParaRPr>
            </a:p>
          </p:txBody>
        </p:sp>
        <p:sp>
          <p:nvSpPr>
            <p:cNvPr id="7" name="object 6"/>
            <p:cNvSpPr/>
            <p:nvPr/>
          </p:nvSpPr>
          <p:spPr>
            <a:xfrm>
              <a:off x="3824635" y="2180854"/>
              <a:ext cx="887234" cy="1365249"/>
            </a:xfrm>
            <a:prstGeom prst="rect">
              <a:avLst/>
            </a:prstGeom>
            <a:blipFill>
              <a:blip r:embed="rId4" cstate="print"/>
              <a:stretch>
                <a:fillRect/>
              </a:stretch>
            </a:blipFill>
          </p:spPr>
          <p:txBody>
            <a:bodyPr wrap="square" lIns="0" tIns="0" rIns="0" bIns="0" rtlCol="0">
              <a:noAutofit/>
            </a:bodyPr>
            <a:lstStyle/>
            <a:p>
              <a:endParaRPr dirty="0"/>
            </a:p>
          </p:txBody>
        </p:sp>
        <p:sp>
          <p:nvSpPr>
            <p:cNvPr id="8" name="object 7"/>
            <p:cNvSpPr/>
            <p:nvPr/>
          </p:nvSpPr>
          <p:spPr>
            <a:xfrm>
              <a:off x="701191" y="2606039"/>
              <a:ext cx="902829" cy="940064"/>
            </a:xfrm>
            <a:prstGeom prst="rect">
              <a:avLst/>
            </a:prstGeom>
            <a:blipFill>
              <a:blip r:embed="rId5" cstate="print"/>
              <a:stretch>
                <a:fillRect/>
              </a:stretch>
            </a:blipFill>
          </p:spPr>
          <p:txBody>
            <a:bodyPr wrap="square" lIns="0" tIns="0" rIns="0" bIns="0" rtlCol="0">
              <a:noAutofit/>
            </a:bodyPr>
            <a:lstStyle/>
            <a:p>
              <a:endParaRPr dirty="0"/>
            </a:p>
          </p:txBody>
        </p:sp>
        <p:sp>
          <p:nvSpPr>
            <p:cNvPr id="9" name="object 8"/>
            <p:cNvSpPr txBox="1"/>
            <p:nvPr/>
          </p:nvSpPr>
          <p:spPr>
            <a:xfrm>
              <a:off x="533454" y="2383091"/>
              <a:ext cx="1513143" cy="107722"/>
            </a:xfrm>
            <a:prstGeom prst="rect">
              <a:avLst/>
            </a:prstGeom>
          </p:spPr>
          <p:txBody>
            <a:bodyPr vert="horz" wrap="square" lIns="0" tIns="0" rIns="0" bIns="0" rtlCol="0">
              <a:noAutofit/>
            </a:bodyPr>
            <a:lstStyle/>
            <a:p>
              <a:pPr marL="12700">
                <a:lnSpc>
                  <a:spcPct val="100000"/>
                </a:lnSpc>
              </a:pPr>
              <a:r>
                <a:rPr lang="es-CO" sz="800" dirty="0">
                  <a:solidFill>
                    <a:srgbClr val="231F20"/>
                  </a:solidFill>
                  <a:latin typeface="Montserrat" panose="00000500000000000000" pitchFamily="2" charset="0"/>
                  <a:cs typeface="Calibri"/>
                </a:rPr>
                <a:t>No tape el drenaje de la batería.</a:t>
              </a:r>
              <a:endParaRPr lang="es-CO" sz="800" dirty="0">
                <a:latin typeface="Montserrat" panose="00000500000000000000" pitchFamily="2" charset="0"/>
                <a:cs typeface="Calibri"/>
              </a:endParaRPr>
            </a:p>
          </p:txBody>
        </p:sp>
        <p:sp>
          <p:nvSpPr>
            <p:cNvPr id="11" name="object 9"/>
            <p:cNvSpPr txBox="1"/>
            <p:nvPr/>
          </p:nvSpPr>
          <p:spPr>
            <a:xfrm>
              <a:off x="2610644" y="2383091"/>
              <a:ext cx="1213991" cy="538609"/>
            </a:xfrm>
            <a:prstGeom prst="rect">
              <a:avLst/>
            </a:prstGeom>
          </p:spPr>
          <p:txBody>
            <a:bodyPr vert="horz" wrap="square" lIns="0" tIns="0" rIns="0" bIns="0" rtlCol="0">
              <a:noAutofit/>
            </a:bodyPr>
            <a:lstStyle/>
            <a:p>
              <a:pPr marL="12065" marR="5080" indent="-10160"/>
              <a:r>
                <a:rPr lang="es-CO" sz="800" dirty="0">
                  <a:solidFill>
                    <a:srgbClr val="231F20"/>
                  </a:solidFill>
                  <a:latin typeface="Montserrat" panose="00000500000000000000" pitchFamily="2" charset="0"/>
                  <a:cs typeface="Calibri"/>
                </a:rPr>
                <a:t>No sobrecargue la batería conectando demasiados accesorios o dispositivos que sean adicionales a los incluidos de fábrica.</a:t>
              </a:r>
              <a:endParaRPr lang="es-CO" sz="800" dirty="0">
                <a:latin typeface="Montserrat" panose="00000500000000000000" pitchFamily="2" charset="0"/>
                <a:cs typeface="Calibri"/>
              </a:endParaRPr>
            </a:p>
          </p:txBody>
        </p:sp>
      </p:grpSp>
    </p:spTree>
    <p:extLst>
      <p:ext uri="{BB962C8B-B14F-4D97-AF65-F5344CB8AC3E}">
        <p14:creationId xmlns:p14="http://schemas.microsoft.com/office/powerpoint/2010/main" val="2337292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6" name="25 Grupo"/>
          <p:cNvGrpSpPr>
            <a:grpSpLocks noChangeAspect="1"/>
          </p:cNvGrpSpPr>
          <p:nvPr/>
        </p:nvGrpSpPr>
        <p:grpSpPr>
          <a:xfrm>
            <a:off x="180644" y="468111"/>
            <a:ext cx="4860000" cy="3150000"/>
            <a:chOff x="460823" y="626269"/>
            <a:chExt cx="4187846" cy="2904333"/>
          </a:xfrm>
        </p:grpSpPr>
        <p:sp>
          <p:nvSpPr>
            <p:cNvPr id="5" name="object 4"/>
            <p:cNvSpPr/>
            <p:nvPr/>
          </p:nvSpPr>
          <p:spPr>
            <a:xfrm>
              <a:off x="3252685" y="2177951"/>
              <a:ext cx="1395984" cy="1352651"/>
            </a:xfrm>
            <a:prstGeom prst="rect">
              <a:avLst/>
            </a:prstGeom>
            <a:blipFill>
              <a:blip r:embed="rId2" cstate="print"/>
              <a:stretch>
                <a:fillRect/>
              </a:stretch>
            </a:blipFill>
          </p:spPr>
          <p:txBody>
            <a:bodyPr wrap="square" lIns="0" tIns="0" rIns="0" bIns="0" rtlCol="0">
              <a:noAutofit/>
            </a:bodyPr>
            <a:lstStyle/>
            <a:p>
              <a:endParaRPr dirty="0"/>
            </a:p>
          </p:txBody>
        </p:sp>
        <p:grpSp>
          <p:nvGrpSpPr>
            <p:cNvPr id="24" name="23 Grupo"/>
            <p:cNvGrpSpPr/>
            <p:nvPr/>
          </p:nvGrpSpPr>
          <p:grpSpPr>
            <a:xfrm>
              <a:off x="968082" y="1344368"/>
              <a:ext cx="1457540" cy="1717370"/>
              <a:chOff x="968082" y="1344368"/>
              <a:chExt cx="1457540" cy="1717370"/>
            </a:xfrm>
          </p:grpSpPr>
          <p:sp>
            <p:nvSpPr>
              <p:cNvPr id="3" name="object 2"/>
              <p:cNvSpPr/>
              <p:nvPr/>
            </p:nvSpPr>
            <p:spPr>
              <a:xfrm>
                <a:off x="968082" y="1344368"/>
                <a:ext cx="1457540" cy="1717370"/>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5"/>
              <p:cNvSpPr/>
              <p:nvPr/>
            </p:nvSpPr>
            <p:spPr>
              <a:xfrm>
                <a:off x="1573022" y="2438855"/>
                <a:ext cx="585470" cy="488950"/>
              </a:xfrm>
              <a:custGeom>
                <a:avLst/>
                <a:gdLst/>
                <a:ahLst/>
                <a:cxnLst/>
                <a:rect l="l" t="t" r="r" b="b"/>
                <a:pathLst>
                  <a:path w="585469" h="488950">
                    <a:moveTo>
                      <a:pt x="485127" y="0"/>
                    </a:moveTo>
                    <a:lnTo>
                      <a:pt x="0" y="442048"/>
                    </a:lnTo>
                    <a:lnTo>
                      <a:pt x="45135" y="476631"/>
                    </a:lnTo>
                    <a:lnTo>
                      <a:pt x="71000" y="483636"/>
                    </a:lnTo>
                    <a:lnTo>
                      <a:pt x="107018" y="488532"/>
                    </a:lnTo>
                    <a:lnTo>
                      <a:pt x="143714" y="487287"/>
                    </a:lnTo>
                    <a:lnTo>
                      <a:pt x="409918" y="265795"/>
                    </a:lnTo>
                    <a:lnTo>
                      <a:pt x="488230" y="195606"/>
                    </a:lnTo>
                    <a:lnTo>
                      <a:pt x="522710" y="164243"/>
                    </a:lnTo>
                    <a:lnTo>
                      <a:pt x="552749" y="136481"/>
                    </a:lnTo>
                    <a:lnTo>
                      <a:pt x="585364" y="98008"/>
                    </a:lnTo>
                    <a:lnTo>
                      <a:pt x="583777" y="83126"/>
                    </a:lnTo>
                    <a:lnTo>
                      <a:pt x="578690" y="71346"/>
                    </a:lnTo>
                    <a:lnTo>
                      <a:pt x="576199" y="65506"/>
                    </a:lnTo>
                    <a:lnTo>
                      <a:pt x="485127" y="0"/>
                    </a:lnTo>
                    <a:close/>
                  </a:path>
                </a:pathLst>
              </a:custGeom>
              <a:solidFill>
                <a:srgbClr val="E6E7E8"/>
              </a:solidFill>
            </p:spPr>
            <p:txBody>
              <a:bodyPr wrap="square" lIns="0" tIns="0" rIns="0" bIns="0" rtlCol="0">
                <a:noAutofit/>
              </a:bodyPr>
              <a:lstStyle/>
              <a:p>
                <a:endParaRPr dirty="0"/>
              </a:p>
            </p:txBody>
          </p:sp>
        </p:grpSp>
        <p:sp>
          <p:nvSpPr>
            <p:cNvPr id="7" name="object 6"/>
            <p:cNvSpPr/>
            <p:nvPr/>
          </p:nvSpPr>
          <p:spPr>
            <a:xfrm>
              <a:off x="1573022" y="2438855"/>
              <a:ext cx="585470" cy="488950"/>
            </a:xfrm>
            <a:custGeom>
              <a:avLst/>
              <a:gdLst/>
              <a:ahLst/>
              <a:cxnLst/>
              <a:rect l="l" t="t" r="r" b="b"/>
              <a:pathLst>
                <a:path w="585469" h="488950">
                  <a:moveTo>
                    <a:pt x="0" y="442048"/>
                  </a:moveTo>
                  <a:lnTo>
                    <a:pt x="485127" y="0"/>
                  </a:lnTo>
                  <a:lnTo>
                    <a:pt x="576199" y="65506"/>
                  </a:lnTo>
                  <a:lnTo>
                    <a:pt x="578690" y="71346"/>
                  </a:lnTo>
                  <a:lnTo>
                    <a:pt x="583777" y="83126"/>
                  </a:lnTo>
                  <a:lnTo>
                    <a:pt x="552749" y="136481"/>
                  </a:lnTo>
                  <a:lnTo>
                    <a:pt x="522710" y="164243"/>
                  </a:lnTo>
                  <a:lnTo>
                    <a:pt x="488230" y="195606"/>
                  </a:lnTo>
                  <a:lnTo>
                    <a:pt x="450302" y="229736"/>
                  </a:lnTo>
                  <a:lnTo>
                    <a:pt x="409918" y="265795"/>
                  </a:lnTo>
                  <a:lnTo>
                    <a:pt x="368070" y="302949"/>
                  </a:lnTo>
                  <a:lnTo>
                    <a:pt x="325751" y="340360"/>
                  </a:lnTo>
                  <a:lnTo>
                    <a:pt x="283954" y="377194"/>
                  </a:lnTo>
                  <a:lnTo>
                    <a:pt x="243670" y="412614"/>
                  </a:lnTo>
                  <a:lnTo>
                    <a:pt x="205893" y="445784"/>
                  </a:lnTo>
                  <a:lnTo>
                    <a:pt x="171615" y="475869"/>
                  </a:lnTo>
                  <a:lnTo>
                    <a:pt x="107018" y="488532"/>
                  </a:lnTo>
                  <a:lnTo>
                    <a:pt x="71000" y="483636"/>
                  </a:lnTo>
                  <a:lnTo>
                    <a:pt x="45135" y="476631"/>
                  </a:lnTo>
                  <a:lnTo>
                    <a:pt x="0" y="442048"/>
                  </a:lnTo>
                  <a:close/>
                </a:path>
              </a:pathLst>
            </a:custGeom>
            <a:ln w="3175">
              <a:solidFill>
                <a:srgbClr val="E6E7E8"/>
              </a:solidFill>
            </a:ln>
          </p:spPr>
          <p:txBody>
            <a:bodyPr wrap="square" lIns="0" tIns="0" rIns="0" bIns="0" rtlCol="0">
              <a:noAutofit/>
            </a:bodyPr>
            <a:lstStyle/>
            <a:p>
              <a:endParaRPr dirty="0"/>
            </a:p>
          </p:txBody>
        </p:sp>
        <p:grpSp>
          <p:nvGrpSpPr>
            <p:cNvPr id="25" name="24 Grupo"/>
            <p:cNvGrpSpPr/>
            <p:nvPr/>
          </p:nvGrpSpPr>
          <p:grpSpPr>
            <a:xfrm>
              <a:off x="3147542" y="626269"/>
              <a:ext cx="1417314" cy="1544490"/>
              <a:chOff x="3147542" y="626269"/>
              <a:chExt cx="1417314" cy="1544490"/>
            </a:xfrm>
          </p:grpSpPr>
          <p:sp>
            <p:nvSpPr>
              <p:cNvPr id="4" name="object 3"/>
              <p:cNvSpPr/>
              <p:nvPr/>
            </p:nvSpPr>
            <p:spPr>
              <a:xfrm>
                <a:off x="3147542" y="626269"/>
                <a:ext cx="1417314" cy="1544490"/>
              </a:xfrm>
              <a:prstGeom prst="rect">
                <a:avLst/>
              </a:prstGeom>
              <a:blipFill>
                <a:blip r:embed="rId4" cstate="print"/>
                <a:srcRect/>
                <a:stretch>
                  <a:fillRect t="-2104" r="-2142"/>
                </a:stretch>
              </a:blipFill>
            </p:spPr>
            <p:txBody>
              <a:bodyPr wrap="square" lIns="0" tIns="0" rIns="0" bIns="0" rtlCol="0">
                <a:noAutofit/>
              </a:bodyPr>
              <a:lstStyle/>
              <a:p>
                <a:endParaRPr dirty="0"/>
              </a:p>
            </p:txBody>
          </p:sp>
          <p:grpSp>
            <p:nvGrpSpPr>
              <p:cNvPr id="19" name="18 Grupo"/>
              <p:cNvGrpSpPr/>
              <p:nvPr/>
            </p:nvGrpSpPr>
            <p:grpSpPr>
              <a:xfrm>
                <a:off x="3845331" y="1551946"/>
                <a:ext cx="314960" cy="422803"/>
                <a:chOff x="3845331" y="1551946"/>
                <a:chExt cx="314960" cy="422803"/>
              </a:xfrm>
            </p:grpSpPr>
            <p:sp>
              <p:nvSpPr>
                <p:cNvPr id="9" name="object 8"/>
                <p:cNvSpPr/>
                <p:nvPr/>
              </p:nvSpPr>
              <p:spPr>
                <a:xfrm>
                  <a:off x="3845331" y="1607679"/>
                  <a:ext cx="314960" cy="302894"/>
                </a:xfrm>
                <a:custGeom>
                  <a:avLst/>
                  <a:gdLst/>
                  <a:ahLst/>
                  <a:cxnLst/>
                  <a:rect l="l" t="t" r="r" b="b"/>
                  <a:pathLst>
                    <a:path w="314960" h="302894">
                      <a:moveTo>
                        <a:pt x="0" y="208661"/>
                      </a:moveTo>
                      <a:lnTo>
                        <a:pt x="111290" y="302564"/>
                      </a:lnTo>
                      <a:lnTo>
                        <a:pt x="314718" y="59131"/>
                      </a:lnTo>
                      <a:lnTo>
                        <a:pt x="203466" y="0"/>
                      </a:lnTo>
                      <a:lnTo>
                        <a:pt x="0" y="208661"/>
                      </a:lnTo>
                      <a:close/>
                    </a:path>
                  </a:pathLst>
                </a:custGeom>
                <a:ln w="3175">
                  <a:solidFill>
                    <a:srgbClr val="E6E7E8"/>
                  </a:solidFill>
                </a:ln>
              </p:spPr>
              <p:txBody>
                <a:bodyPr wrap="square" lIns="0" tIns="0" rIns="0" bIns="0" rtlCol="0">
                  <a:noAutofit/>
                </a:bodyPr>
                <a:lstStyle/>
                <a:p>
                  <a:endParaRPr dirty="0"/>
                </a:p>
              </p:txBody>
            </p:sp>
            <p:sp>
              <p:nvSpPr>
                <p:cNvPr id="12" name="object 10"/>
                <p:cNvSpPr txBox="1"/>
                <p:nvPr/>
              </p:nvSpPr>
              <p:spPr>
                <a:xfrm rot="18780000">
                  <a:off x="3765036" y="1724876"/>
                  <a:ext cx="422803" cy="76944"/>
                </a:xfrm>
                <a:prstGeom prst="rect">
                  <a:avLst/>
                </a:prstGeom>
                <a:solidFill>
                  <a:schemeClr val="bg1">
                    <a:lumMod val="95000"/>
                  </a:schemeClr>
                </a:solidFill>
              </p:spPr>
              <p:txBody>
                <a:bodyPr vert="horz" wrap="square" lIns="0" tIns="0" rIns="0" bIns="0" rtlCol="0">
                  <a:noAutofit/>
                </a:bodyPr>
                <a:lstStyle/>
                <a:p>
                  <a:r>
                    <a:rPr lang="es-MX" sz="500" dirty="0">
                      <a:solidFill>
                        <a:srgbClr val="231F20"/>
                      </a:solidFill>
                      <a:latin typeface="Montserrat SemiBold" panose="00000700000000000000" pitchFamily="2" charset="0"/>
                      <a:cs typeface="Calibri"/>
                    </a:rPr>
                    <a:t>Combustible</a:t>
                  </a:r>
                  <a:endParaRPr sz="500" dirty="0">
                    <a:latin typeface="Montserrat SemiBold" panose="00000700000000000000" pitchFamily="2" charset="0"/>
                    <a:cs typeface="Calibri"/>
                  </a:endParaRPr>
                </a:p>
              </p:txBody>
            </p:sp>
          </p:grpSp>
        </p:grpSp>
        <p:sp>
          <p:nvSpPr>
            <p:cNvPr id="13" name="object 11"/>
            <p:cNvSpPr txBox="1"/>
            <p:nvPr/>
          </p:nvSpPr>
          <p:spPr>
            <a:xfrm>
              <a:off x="460823" y="1368283"/>
              <a:ext cx="1225742" cy="323165"/>
            </a:xfrm>
            <a:prstGeom prst="rect">
              <a:avLst/>
            </a:prstGeom>
          </p:spPr>
          <p:txBody>
            <a:bodyPr vert="horz" wrap="square" lIns="0" tIns="0" rIns="0" bIns="0" rtlCol="0">
              <a:noAutofit/>
            </a:bodyPr>
            <a:lstStyle/>
            <a:p>
              <a:pPr marL="12700" marR="5080">
                <a:lnSpc>
                  <a:spcPct val="100000"/>
                </a:lnSpc>
              </a:pPr>
              <a:r>
                <a:rPr lang="es-CO" sz="800" dirty="0">
                  <a:solidFill>
                    <a:srgbClr val="231F21"/>
                  </a:solidFill>
                  <a:latin typeface="Montserrat" panose="00000500000000000000" pitchFamily="2" charset="0"/>
                  <a:cs typeface="Calibri"/>
                </a:rPr>
                <a:t>Permita que la tapa del depósito de combustible respire siempre.</a:t>
              </a:r>
              <a:endParaRPr lang="es-CO" sz="800" dirty="0">
                <a:latin typeface="Montserrat" panose="00000500000000000000" pitchFamily="2" charset="0"/>
                <a:cs typeface="Calibri"/>
              </a:endParaRPr>
            </a:p>
          </p:txBody>
        </p:sp>
        <p:sp>
          <p:nvSpPr>
            <p:cNvPr id="14" name="object 12"/>
            <p:cNvSpPr txBox="1"/>
            <p:nvPr/>
          </p:nvSpPr>
          <p:spPr>
            <a:xfrm>
              <a:off x="2538636" y="838402"/>
              <a:ext cx="1147445" cy="215444"/>
            </a:xfrm>
            <a:prstGeom prst="rect">
              <a:avLst/>
            </a:prstGeom>
          </p:spPr>
          <p:txBody>
            <a:bodyPr vert="horz" wrap="square" lIns="0" tIns="0" rIns="0" bIns="0" rtlCol="0">
              <a:noAutofit/>
            </a:bodyPr>
            <a:lstStyle/>
            <a:p>
              <a:pPr marL="12700" marR="5080">
                <a:lnSpc>
                  <a:spcPct val="100000"/>
                </a:lnSpc>
              </a:pPr>
              <a:r>
                <a:rPr lang="es-CO" sz="800" dirty="0">
                  <a:solidFill>
                    <a:srgbClr val="231F20"/>
                  </a:solidFill>
                  <a:latin typeface="Montserrat" panose="00000500000000000000" pitchFamily="2" charset="0"/>
                  <a:cs typeface="Calibri"/>
                </a:rPr>
                <a:t>No mezcle aceite con la gasolina.</a:t>
              </a:r>
              <a:endParaRPr lang="es-CO" sz="800" dirty="0">
                <a:latin typeface="Montserrat" panose="00000500000000000000" pitchFamily="2" charset="0"/>
                <a:cs typeface="Calibri"/>
              </a:endParaRPr>
            </a:p>
          </p:txBody>
        </p:sp>
        <p:sp>
          <p:nvSpPr>
            <p:cNvPr id="15" name="object 13"/>
            <p:cNvSpPr txBox="1"/>
            <p:nvPr/>
          </p:nvSpPr>
          <p:spPr>
            <a:xfrm>
              <a:off x="2538636" y="2750237"/>
              <a:ext cx="999811" cy="323165"/>
            </a:xfrm>
            <a:prstGeom prst="rect">
              <a:avLst/>
            </a:prstGeom>
          </p:spPr>
          <p:txBody>
            <a:bodyPr vert="horz" wrap="square" lIns="0" tIns="0" rIns="0" bIns="0" rtlCol="0">
              <a:noAutofit/>
            </a:bodyPr>
            <a:lstStyle/>
            <a:p>
              <a:pPr marL="12700" marR="5080">
                <a:lnSpc>
                  <a:spcPct val="100000"/>
                </a:lnSpc>
              </a:pPr>
              <a:r>
                <a:rPr lang="es-CO" sz="800" dirty="0">
                  <a:solidFill>
                    <a:srgbClr val="231F20"/>
                  </a:solidFill>
                  <a:latin typeface="Montserrat" panose="00000500000000000000" pitchFamily="2" charset="0"/>
                  <a:cs typeface="Calibri"/>
                </a:rPr>
                <a:t>Asegúrese que el juego del acelerador sea de 2 a 3 mm.</a:t>
              </a:r>
              <a:endParaRPr lang="es-CO" sz="800" dirty="0">
                <a:latin typeface="Montserrat" panose="00000500000000000000" pitchFamily="2" charset="0"/>
                <a:cs typeface="Calibri"/>
              </a:endParaRPr>
            </a:p>
          </p:txBody>
        </p:sp>
        <p:grpSp>
          <p:nvGrpSpPr>
            <p:cNvPr id="21" name="20 Grupo"/>
            <p:cNvGrpSpPr/>
            <p:nvPr/>
          </p:nvGrpSpPr>
          <p:grpSpPr>
            <a:xfrm>
              <a:off x="1594499" y="2557281"/>
              <a:ext cx="591027" cy="302894"/>
              <a:chOff x="3712059" y="1607679"/>
              <a:chExt cx="591027" cy="302894"/>
            </a:xfrm>
          </p:grpSpPr>
          <p:sp>
            <p:nvSpPr>
              <p:cNvPr id="22" name="object 8"/>
              <p:cNvSpPr/>
              <p:nvPr/>
            </p:nvSpPr>
            <p:spPr>
              <a:xfrm>
                <a:off x="3845331" y="1607679"/>
                <a:ext cx="314960" cy="302894"/>
              </a:xfrm>
              <a:custGeom>
                <a:avLst/>
                <a:gdLst/>
                <a:ahLst/>
                <a:cxnLst/>
                <a:rect l="l" t="t" r="r" b="b"/>
                <a:pathLst>
                  <a:path w="314960" h="302894">
                    <a:moveTo>
                      <a:pt x="0" y="208661"/>
                    </a:moveTo>
                    <a:lnTo>
                      <a:pt x="111290" y="302564"/>
                    </a:lnTo>
                    <a:lnTo>
                      <a:pt x="314718" y="59131"/>
                    </a:lnTo>
                    <a:lnTo>
                      <a:pt x="203466" y="0"/>
                    </a:lnTo>
                    <a:lnTo>
                      <a:pt x="0" y="208661"/>
                    </a:lnTo>
                    <a:close/>
                  </a:path>
                </a:pathLst>
              </a:custGeom>
              <a:ln w="3175">
                <a:solidFill>
                  <a:srgbClr val="E6E7E8"/>
                </a:solidFill>
              </a:ln>
            </p:spPr>
            <p:txBody>
              <a:bodyPr wrap="square" lIns="0" tIns="0" rIns="0" bIns="0" rtlCol="0">
                <a:noAutofit/>
              </a:bodyPr>
              <a:lstStyle/>
              <a:p>
                <a:endParaRPr dirty="0"/>
              </a:p>
            </p:txBody>
          </p:sp>
          <p:sp>
            <p:nvSpPr>
              <p:cNvPr id="23" name="object 10"/>
              <p:cNvSpPr txBox="1"/>
              <p:nvPr/>
            </p:nvSpPr>
            <p:spPr>
              <a:xfrm rot="19184709">
                <a:off x="3712059" y="1688610"/>
                <a:ext cx="591027" cy="107722"/>
              </a:xfrm>
              <a:prstGeom prst="rect">
                <a:avLst/>
              </a:prstGeom>
              <a:solidFill>
                <a:srgbClr val="EAEAEA"/>
              </a:solidFill>
            </p:spPr>
            <p:txBody>
              <a:bodyPr vert="horz" wrap="square" lIns="0" tIns="0" rIns="0" bIns="0" rtlCol="0">
                <a:noAutofit/>
              </a:bodyPr>
              <a:lstStyle/>
              <a:p>
                <a:r>
                  <a:rPr lang="es-MX" sz="700" dirty="0">
                    <a:solidFill>
                      <a:srgbClr val="231F20"/>
                    </a:solidFill>
                    <a:latin typeface="Montserrat SemiBold" panose="00000700000000000000" pitchFamily="2" charset="0"/>
                    <a:cs typeface="Calibri"/>
                  </a:rPr>
                  <a:t>Combustible</a:t>
                </a:r>
                <a:endParaRPr sz="500" dirty="0">
                  <a:latin typeface="Montserrat SemiBold" panose="00000700000000000000" pitchFamily="2" charset="0"/>
                  <a:cs typeface="Calibri"/>
                </a:endParaRPr>
              </a:p>
            </p:txBody>
          </p:sp>
        </p:grpSp>
      </p:grpSp>
    </p:spTree>
    <p:extLst>
      <p:ext uri="{BB962C8B-B14F-4D97-AF65-F5344CB8AC3E}">
        <p14:creationId xmlns:p14="http://schemas.microsoft.com/office/powerpoint/2010/main" val="2771844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12" name="11 Grupo"/>
          <p:cNvGrpSpPr>
            <a:grpSpLocks noChangeAspect="1"/>
          </p:cNvGrpSpPr>
          <p:nvPr/>
        </p:nvGrpSpPr>
        <p:grpSpPr>
          <a:xfrm>
            <a:off x="180644" y="468111"/>
            <a:ext cx="4860000" cy="2944524"/>
            <a:chOff x="230161" y="672362"/>
            <a:chExt cx="4672076" cy="2724274"/>
          </a:xfrm>
        </p:grpSpPr>
        <p:sp>
          <p:nvSpPr>
            <p:cNvPr id="4" name="object 3"/>
            <p:cNvSpPr/>
            <p:nvPr/>
          </p:nvSpPr>
          <p:spPr>
            <a:xfrm>
              <a:off x="2682652" y="1854575"/>
              <a:ext cx="1578522" cy="1542061"/>
            </a:xfrm>
            <a:prstGeom prst="rect">
              <a:avLst/>
            </a:prstGeom>
            <a:blipFill>
              <a:blip r:embed="rId2" cstate="print"/>
              <a:srcRect/>
              <a:stretch>
                <a:fillRect t="-3528" r="-6288"/>
              </a:stretch>
            </a:blipFill>
          </p:spPr>
          <p:txBody>
            <a:bodyPr wrap="square" lIns="0" tIns="0" rIns="0" bIns="0" rtlCol="0">
              <a:noAutofit/>
            </a:bodyPr>
            <a:lstStyle/>
            <a:p>
              <a:endParaRPr dirty="0"/>
            </a:p>
          </p:txBody>
        </p:sp>
        <p:sp>
          <p:nvSpPr>
            <p:cNvPr id="5" name="object 4"/>
            <p:cNvSpPr txBox="1"/>
            <p:nvPr/>
          </p:nvSpPr>
          <p:spPr>
            <a:xfrm>
              <a:off x="3834780" y="2353789"/>
              <a:ext cx="1067457" cy="797312"/>
            </a:xfrm>
            <a:prstGeom prst="rect">
              <a:avLst/>
            </a:prstGeom>
          </p:spPr>
          <p:txBody>
            <a:bodyPr vert="horz" wrap="square" lIns="0" tIns="0" rIns="0" bIns="0" rtlCol="0">
              <a:spAutoFit/>
            </a:bodyPr>
            <a:lstStyle/>
            <a:p>
              <a:pPr marL="12700" marR="5080" indent="26034" algn="just">
                <a:lnSpc>
                  <a:spcPct val="100000"/>
                </a:lnSpc>
              </a:pPr>
              <a:r>
                <a:rPr lang="es-CO" sz="800" dirty="0">
                  <a:solidFill>
                    <a:srgbClr val="231F21"/>
                  </a:solidFill>
                  <a:latin typeface="Montserrat" panose="00000500000000000000" pitchFamily="2" charset="0"/>
                  <a:cs typeface="Calibri"/>
                </a:rPr>
                <a:t>Al lavar el Vehículo cuide de que no le entre agua al depósito de combustible, filtro de aire, mofle y sistema eléctrico.</a:t>
              </a:r>
              <a:endParaRPr lang="es-CO" sz="800" dirty="0">
                <a:latin typeface="Montserrat" panose="00000500000000000000" pitchFamily="2" charset="0"/>
                <a:cs typeface="Calibri"/>
              </a:endParaRPr>
            </a:p>
          </p:txBody>
        </p:sp>
        <p:grpSp>
          <p:nvGrpSpPr>
            <p:cNvPr id="2" name="1 Grupo"/>
            <p:cNvGrpSpPr/>
            <p:nvPr/>
          </p:nvGrpSpPr>
          <p:grpSpPr>
            <a:xfrm>
              <a:off x="1126208" y="672362"/>
              <a:ext cx="1546593" cy="1424246"/>
              <a:chOff x="1126208" y="672362"/>
              <a:chExt cx="1546593" cy="1424246"/>
            </a:xfrm>
          </p:grpSpPr>
          <p:sp>
            <p:nvSpPr>
              <p:cNvPr id="7" name="object 6"/>
              <p:cNvSpPr/>
              <p:nvPr/>
            </p:nvSpPr>
            <p:spPr>
              <a:xfrm>
                <a:off x="1126208" y="672362"/>
                <a:ext cx="1546593" cy="1424246"/>
              </a:xfrm>
              <a:prstGeom prst="rect">
                <a:avLst/>
              </a:prstGeom>
              <a:blipFill>
                <a:blip r:embed="rId3" cstate="print"/>
                <a:srcRect/>
                <a:stretch>
                  <a:fillRect t="-3965" b="2"/>
                </a:stretch>
              </a:blipFill>
            </p:spPr>
            <p:txBody>
              <a:bodyPr wrap="square" lIns="0" tIns="0" rIns="0" bIns="0" rtlCol="0">
                <a:noAutofit/>
              </a:bodyPr>
              <a:lstStyle/>
              <a:p>
                <a:endParaRPr dirty="0"/>
              </a:p>
            </p:txBody>
          </p:sp>
          <p:sp>
            <p:nvSpPr>
              <p:cNvPr id="8" name="object 7"/>
              <p:cNvSpPr/>
              <p:nvPr/>
            </p:nvSpPr>
            <p:spPr>
              <a:xfrm rot="327276">
                <a:off x="1780077" y="1710525"/>
                <a:ext cx="360040" cy="240378"/>
              </a:xfrm>
              <a:custGeom>
                <a:avLst/>
                <a:gdLst/>
                <a:ahLst/>
                <a:cxnLst/>
                <a:rect l="l" t="t" r="r" b="b"/>
                <a:pathLst>
                  <a:path w="467360" h="267969">
                    <a:moveTo>
                      <a:pt x="376999" y="0"/>
                    </a:moveTo>
                    <a:lnTo>
                      <a:pt x="0" y="234289"/>
                    </a:lnTo>
                    <a:lnTo>
                      <a:pt x="54610" y="267766"/>
                    </a:lnTo>
                    <a:lnTo>
                      <a:pt x="466839" y="24650"/>
                    </a:lnTo>
                    <a:lnTo>
                      <a:pt x="376999" y="0"/>
                    </a:lnTo>
                    <a:close/>
                  </a:path>
                </a:pathLst>
              </a:custGeom>
              <a:solidFill>
                <a:srgbClr val="E6E7E8"/>
              </a:solidFill>
            </p:spPr>
            <p:txBody>
              <a:bodyPr wrap="square" lIns="0" tIns="0" rIns="0" bIns="0" rtlCol="0">
                <a:noAutofit/>
              </a:bodyPr>
              <a:lstStyle/>
              <a:p>
                <a:endParaRPr dirty="0"/>
              </a:p>
            </p:txBody>
          </p:sp>
        </p:grpSp>
        <p:sp>
          <p:nvSpPr>
            <p:cNvPr id="9" name="object 8"/>
            <p:cNvSpPr/>
            <p:nvPr/>
          </p:nvSpPr>
          <p:spPr>
            <a:xfrm>
              <a:off x="1711237" y="1693957"/>
              <a:ext cx="467359" cy="267970"/>
            </a:xfrm>
            <a:custGeom>
              <a:avLst/>
              <a:gdLst/>
              <a:ahLst/>
              <a:cxnLst/>
              <a:rect l="l" t="t" r="r" b="b"/>
              <a:pathLst>
                <a:path w="467360" h="267969">
                  <a:moveTo>
                    <a:pt x="0" y="234289"/>
                  </a:moveTo>
                  <a:lnTo>
                    <a:pt x="376999" y="0"/>
                  </a:lnTo>
                  <a:lnTo>
                    <a:pt x="466839" y="24650"/>
                  </a:lnTo>
                  <a:lnTo>
                    <a:pt x="54610" y="267766"/>
                  </a:lnTo>
                  <a:lnTo>
                    <a:pt x="0" y="234289"/>
                  </a:lnTo>
                  <a:close/>
                </a:path>
              </a:pathLst>
            </a:custGeom>
            <a:ln w="3175">
              <a:solidFill>
                <a:srgbClr val="E6E7E8"/>
              </a:solidFill>
            </a:ln>
          </p:spPr>
          <p:txBody>
            <a:bodyPr wrap="square" lIns="0" tIns="0" rIns="0" bIns="0" rtlCol="0">
              <a:noAutofit/>
            </a:bodyPr>
            <a:lstStyle/>
            <a:p>
              <a:endParaRPr dirty="0"/>
            </a:p>
          </p:txBody>
        </p:sp>
        <p:sp>
          <p:nvSpPr>
            <p:cNvPr id="11" name="object 9"/>
            <p:cNvSpPr txBox="1"/>
            <p:nvPr/>
          </p:nvSpPr>
          <p:spPr>
            <a:xfrm>
              <a:off x="230161" y="848593"/>
              <a:ext cx="1000125" cy="455607"/>
            </a:xfrm>
            <a:prstGeom prst="rect">
              <a:avLst/>
            </a:prstGeom>
          </p:spPr>
          <p:txBody>
            <a:bodyPr vert="horz" wrap="square" lIns="0" tIns="0" rIns="0" bIns="0" rtlCol="0">
              <a:spAutoFit/>
            </a:bodyPr>
            <a:lstStyle/>
            <a:p>
              <a:pPr marL="12700" marR="5080" algn="just">
                <a:lnSpc>
                  <a:spcPct val="100000"/>
                </a:lnSpc>
              </a:pPr>
              <a:r>
                <a:rPr lang="es-CO" sz="800" dirty="0">
                  <a:solidFill>
                    <a:srgbClr val="231F20"/>
                  </a:solidFill>
                  <a:latin typeface="Montserrat" panose="00000500000000000000" pitchFamily="2" charset="0"/>
                  <a:cs typeface="Calibri"/>
                </a:rPr>
                <a:t>Cuide que no entre agua al momento de llenar combustible.</a:t>
              </a:r>
              <a:endParaRPr lang="es-CO" sz="800" dirty="0">
                <a:latin typeface="Montserrat" panose="00000500000000000000" pitchFamily="2" charset="0"/>
                <a:cs typeface="Calibri"/>
              </a:endParaRPr>
            </a:p>
          </p:txBody>
        </p:sp>
      </p:grpSp>
    </p:spTree>
    <p:extLst>
      <p:ext uri="{BB962C8B-B14F-4D97-AF65-F5344CB8AC3E}">
        <p14:creationId xmlns:p14="http://schemas.microsoft.com/office/powerpoint/2010/main" val="755693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 name="1 Grupo"/>
          <p:cNvGrpSpPr>
            <a:grpSpLocks noChangeAspect="1"/>
          </p:cNvGrpSpPr>
          <p:nvPr/>
        </p:nvGrpSpPr>
        <p:grpSpPr>
          <a:xfrm>
            <a:off x="180644" y="468111"/>
            <a:ext cx="4860000" cy="3150000"/>
            <a:chOff x="359981" y="765673"/>
            <a:chExt cx="4404829" cy="2780430"/>
          </a:xfrm>
        </p:grpSpPr>
        <p:sp>
          <p:nvSpPr>
            <p:cNvPr id="3" name="object 2"/>
            <p:cNvSpPr/>
            <p:nvPr/>
          </p:nvSpPr>
          <p:spPr>
            <a:xfrm>
              <a:off x="2996996" y="1123671"/>
              <a:ext cx="1767814" cy="1076388"/>
            </a:xfrm>
            <a:prstGeom prst="rect">
              <a:avLst/>
            </a:prstGeom>
            <a:blipFill>
              <a:blip r:embed="rId2" cstate="print"/>
              <a:stretch>
                <a:fillRect/>
              </a:stretch>
            </a:blipFill>
          </p:spPr>
          <p:txBody>
            <a:bodyPr wrap="square" lIns="0" tIns="0" rIns="0" bIns="0" rtlCol="0"/>
            <a:lstStyle/>
            <a:p>
              <a:endParaRPr dirty="0"/>
            </a:p>
          </p:txBody>
        </p:sp>
        <p:sp>
          <p:nvSpPr>
            <p:cNvPr id="4" name="object 3"/>
            <p:cNvSpPr/>
            <p:nvPr/>
          </p:nvSpPr>
          <p:spPr>
            <a:xfrm>
              <a:off x="1619973" y="2370820"/>
              <a:ext cx="1689138" cy="1175283"/>
            </a:xfrm>
            <a:prstGeom prst="rect">
              <a:avLst/>
            </a:prstGeom>
            <a:blipFill>
              <a:blip r:embed="rId3" cstate="print"/>
              <a:stretch>
                <a:fillRect/>
              </a:stretch>
            </a:blipFill>
          </p:spPr>
          <p:txBody>
            <a:bodyPr wrap="square" lIns="0" tIns="0" rIns="0" bIns="0" rtlCol="0"/>
            <a:lstStyle/>
            <a:p>
              <a:endParaRPr dirty="0"/>
            </a:p>
          </p:txBody>
        </p:sp>
        <p:sp>
          <p:nvSpPr>
            <p:cNvPr id="5" name="object 4"/>
            <p:cNvSpPr/>
            <p:nvPr/>
          </p:nvSpPr>
          <p:spPr>
            <a:xfrm>
              <a:off x="359981" y="778081"/>
              <a:ext cx="1149096" cy="1484363"/>
            </a:xfrm>
            <a:prstGeom prst="rect">
              <a:avLst/>
            </a:prstGeom>
            <a:blipFill>
              <a:blip r:embed="rId4" cstate="print"/>
              <a:stretch>
                <a:fillRect/>
              </a:stretch>
            </a:blipFill>
          </p:spPr>
          <p:txBody>
            <a:bodyPr wrap="square" lIns="0" tIns="0" rIns="0" bIns="0" rtlCol="0"/>
            <a:lstStyle/>
            <a:p>
              <a:endParaRPr dirty="0"/>
            </a:p>
          </p:txBody>
        </p:sp>
        <p:sp>
          <p:nvSpPr>
            <p:cNvPr id="6" name="object 5"/>
            <p:cNvSpPr txBox="1"/>
            <p:nvPr/>
          </p:nvSpPr>
          <p:spPr>
            <a:xfrm>
              <a:off x="3168395" y="2570692"/>
              <a:ext cx="1424940" cy="217333"/>
            </a:xfrm>
            <a:prstGeom prst="rect">
              <a:avLst/>
            </a:prstGeom>
          </p:spPr>
          <p:txBody>
            <a:bodyPr vert="horz" wrap="square" lIns="0" tIns="0" rIns="0" bIns="0" rtlCol="0">
              <a:spAutoFit/>
            </a:bodyPr>
            <a:lstStyle/>
            <a:p>
              <a:pPr marL="12700" marR="5080">
                <a:lnSpc>
                  <a:spcPct val="100000"/>
                </a:lnSpc>
              </a:pPr>
              <a:r>
                <a:rPr lang="es-CO" sz="800" dirty="0">
                  <a:solidFill>
                    <a:srgbClr val="231F20"/>
                  </a:solidFill>
                  <a:latin typeface="Montserrat" panose="00000500000000000000" pitchFamily="2" charset="0"/>
                  <a:cs typeface="Calibri"/>
                </a:rPr>
                <a:t>Revise siempre la presión de aire de las llantas.</a:t>
              </a:r>
              <a:endParaRPr lang="es-CO" sz="800" dirty="0">
                <a:latin typeface="Montserrat" panose="00000500000000000000" pitchFamily="2" charset="0"/>
                <a:cs typeface="Calibri"/>
              </a:endParaRPr>
            </a:p>
          </p:txBody>
        </p:sp>
        <p:sp>
          <p:nvSpPr>
            <p:cNvPr id="7" name="object 6"/>
            <p:cNvSpPr txBox="1"/>
            <p:nvPr/>
          </p:nvSpPr>
          <p:spPr>
            <a:xfrm>
              <a:off x="1444548" y="765673"/>
              <a:ext cx="2687320" cy="754053"/>
            </a:xfrm>
            <a:prstGeom prst="rect">
              <a:avLst/>
            </a:prstGeom>
          </p:spPr>
          <p:txBody>
            <a:bodyPr vert="horz" wrap="square" lIns="0" tIns="0" rIns="0" bIns="0" rtlCol="0">
              <a:spAutoFit/>
            </a:bodyPr>
            <a:lstStyle/>
            <a:p>
              <a:pPr marL="1370330" marR="5080" algn="just">
                <a:lnSpc>
                  <a:spcPct val="100000"/>
                </a:lnSpc>
              </a:pPr>
              <a:r>
                <a:rPr lang="es-CO" sz="800" dirty="0">
                  <a:solidFill>
                    <a:srgbClr val="231F21"/>
                  </a:solidFill>
                  <a:latin typeface="Montserrat" panose="00000500000000000000" pitchFamily="2" charset="0"/>
                  <a:cs typeface="Calibri"/>
                </a:rPr>
                <a:t>Utilice la dimensión de llanta recomendada de acuerdo con el rin del Vehículo.</a:t>
              </a:r>
              <a:endParaRPr lang="es-CO" sz="800" dirty="0">
                <a:latin typeface="Montserrat" panose="00000500000000000000" pitchFamily="2" charset="0"/>
                <a:cs typeface="Calibri"/>
              </a:endParaRPr>
            </a:p>
            <a:p>
              <a:pPr>
                <a:lnSpc>
                  <a:spcPct val="100000"/>
                </a:lnSpc>
                <a:spcBef>
                  <a:spcPts val="35"/>
                </a:spcBef>
              </a:pPr>
              <a:endParaRPr lang="es-CO" sz="800" dirty="0">
                <a:latin typeface="Montserrat" panose="00000500000000000000" pitchFamily="2" charset="0"/>
                <a:cs typeface="Times New Roman"/>
              </a:endParaRPr>
            </a:p>
            <a:p>
              <a:pPr marL="12700" marR="1658620" algn="just">
                <a:lnSpc>
                  <a:spcPct val="100000"/>
                </a:lnSpc>
                <a:spcBef>
                  <a:spcPts val="5"/>
                </a:spcBef>
              </a:pPr>
              <a:r>
                <a:rPr lang="es-CO" sz="800" dirty="0">
                  <a:solidFill>
                    <a:srgbClr val="231F20"/>
                  </a:solidFill>
                  <a:latin typeface="Montserrat" panose="00000500000000000000" pitchFamily="2" charset="0"/>
                  <a:cs typeface="Calibri"/>
                </a:rPr>
                <a:t>Reemplace las llantas cuando hayan llegado a su límite de servicio.</a:t>
              </a:r>
              <a:endParaRPr lang="es-CO" sz="800" dirty="0">
                <a:latin typeface="Montserrat" panose="00000500000000000000" pitchFamily="2" charset="0"/>
                <a:cs typeface="Calibri"/>
              </a:endParaRPr>
            </a:p>
          </p:txBody>
        </p:sp>
      </p:grpSp>
    </p:spTree>
    <p:extLst>
      <p:ext uri="{BB962C8B-B14F-4D97-AF65-F5344CB8AC3E}">
        <p14:creationId xmlns:p14="http://schemas.microsoft.com/office/powerpoint/2010/main" val="225238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 Y DATOS IMPORTANTES</a:t>
            </a:r>
            <a:endParaRPr dirty="0">
              <a:latin typeface="Montserrat SemiBold" panose="00000700000000000000" pitchFamily="2" charset="0"/>
            </a:endParaRPr>
          </a:p>
        </p:txBody>
      </p:sp>
      <p:grpSp>
        <p:nvGrpSpPr>
          <p:cNvPr id="2" name="1 Grupo"/>
          <p:cNvGrpSpPr/>
          <p:nvPr/>
        </p:nvGrpSpPr>
        <p:grpSpPr>
          <a:xfrm>
            <a:off x="180644" y="521767"/>
            <a:ext cx="4860000" cy="3096343"/>
            <a:chOff x="705675" y="646406"/>
            <a:chExt cx="4011049" cy="2732346"/>
          </a:xfrm>
        </p:grpSpPr>
        <p:sp>
          <p:nvSpPr>
            <p:cNvPr id="4" name="object 3"/>
            <p:cNvSpPr/>
            <p:nvPr/>
          </p:nvSpPr>
          <p:spPr>
            <a:xfrm>
              <a:off x="1428734" y="646406"/>
              <a:ext cx="1037894" cy="1434604"/>
            </a:xfrm>
            <a:prstGeom prst="rect">
              <a:avLst/>
            </a:prstGeom>
            <a:blipFill>
              <a:blip r:embed="rId2" cstate="print"/>
              <a:stretch>
                <a:fillRect/>
              </a:stretch>
            </a:blipFill>
          </p:spPr>
          <p:txBody>
            <a:bodyPr wrap="square" lIns="0" tIns="0" rIns="0" bIns="0" rtlCol="0"/>
            <a:lstStyle/>
            <a:p>
              <a:endParaRPr dirty="0"/>
            </a:p>
          </p:txBody>
        </p:sp>
        <p:sp>
          <p:nvSpPr>
            <p:cNvPr id="5" name="object 4"/>
            <p:cNvSpPr/>
            <p:nvPr/>
          </p:nvSpPr>
          <p:spPr>
            <a:xfrm>
              <a:off x="2778704" y="2254040"/>
              <a:ext cx="1642592" cy="1124712"/>
            </a:xfrm>
            <a:prstGeom prst="rect">
              <a:avLst/>
            </a:prstGeom>
            <a:blipFill>
              <a:blip r:embed="rId3" cstate="print"/>
              <a:stretch>
                <a:fillRect/>
              </a:stretch>
            </a:blipFill>
          </p:spPr>
          <p:txBody>
            <a:bodyPr wrap="square" lIns="0" tIns="0" rIns="0" bIns="0" rtlCol="0"/>
            <a:lstStyle/>
            <a:p>
              <a:endParaRPr dirty="0"/>
            </a:p>
          </p:txBody>
        </p:sp>
        <p:sp>
          <p:nvSpPr>
            <p:cNvPr id="6" name="object 5"/>
            <p:cNvSpPr txBox="1"/>
            <p:nvPr/>
          </p:nvSpPr>
          <p:spPr>
            <a:xfrm>
              <a:off x="2778704" y="1907000"/>
              <a:ext cx="1938020" cy="325914"/>
            </a:xfrm>
            <a:prstGeom prst="rect">
              <a:avLst/>
            </a:prstGeom>
          </p:spPr>
          <p:txBody>
            <a:bodyPr vert="horz" wrap="square" lIns="0" tIns="0" rIns="0" bIns="0" rtlCol="0">
              <a:spAutoFit/>
            </a:bodyPr>
            <a:lstStyle/>
            <a:p>
              <a:pPr marL="12700" marR="5080" algn="just"/>
              <a:r>
                <a:rPr lang="es-CO" sz="800" dirty="0">
                  <a:solidFill>
                    <a:srgbClr val="2A2A2A"/>
                  </a:solidFill>
                  <a:latin typeface="Montserrat" panose="00000500000000000000" pitchFamily="2" charset="0"/>
                  <a:cs typeface="Arial Narrow"/>
                </a:rPr>
                <a:t>Si no utiliza el Vehículo durante un período largo de tiempo, drene la gasolina del carburador. (Si aplica).</a:t>
              </a:r>
              <a:endParaRPr lang="es-CO" sz="800" dirty="0">
                <a:latin typeface="Montserrat" panose="00000500000000000000" pitchFamily="2" charset="0"/>
                <a:cs typeface="Arial Narrow"/>
              </a:endParaRPr>
            </a:p>
          </p:txBody>
        </p:sp>
        <p:sp>
          <p:nvSpPr>
            <p:cNvPr id="8" name="object 7"/>
            <p:cNvSpPr txBox="1"/>
            <p:nvPr/>
          </p:nvSpPr>
          <p:spPr>
            <a:xfrm>
              <a:off x="705675" y="672688"/>
              <a:ext cx="1258609" cy="430887"/>
            </a:xfrm>
            <a:prstGeom prst="rect">
              <a:avLst/>
            </a:prstGeom>
          </p:spPr>
          <p:txBody>
            <a:bodyPr vert="horz" wrap="square" lIns="0" tIns="0" rIns="0" bIns="0" rtlCol="0">
              <a:spAutoFit/>
            </a:bodyPr>
            <a:lstStyle/>
            <a:p>
              <a:pPr marL="12700" marR="5080" algn="just"/>
              <a:r>
                <a:rPr lang="es-CO" sz="800" dirty="0">
                  <a:solidFill>
                    <a:srgbClr val="2A2A2A"/>
                  </a:solidFill>
                  <a:latin typeface="Montserrat" panose="00000500000000000000" pitchFamily="2" charset="0"/>
                  <a:cs typeface="Arial Narrow"/>
                </a:rPr>
                <a:t>Si no tiene conocimientos en carburación, no varíe la graduación del carburador.</a:t>
              </a:r>
            </a:p>
            <a:p>
              <a:pPr marL="12700" marR="5080"/>
              <a:r>
                <a:rPr lang="es-CO" sz="800" dirty="0">
                  <a:solidFill>
                    <a:srgbClr val="2A2A2A"/>
                  </a:solidFill>
                  <a:latin typeface="Montserrat" panose="00000500000000000000" pitchFamily="2" charset="0"/>
                  <a:cs typeface="Arial Narrow"/>
                </a:rPr>
                <a:t>(Si aplica)</a:t>
              </a:r>
              <a:endParaRPr lang="es-CO" sz="800" dirty="0">
                <a:latin typeface="Montserrat" panose="00000500000000000000" pitchFamily="2" charset="0"/>
                <a:cs typeface="Arial Narrow"/>
              </a:endParaRPr>
            </a:p>
          </p:txBody>
        </p:sp>
      </p:grpSp>
    </p:spTree>
    <p:extLst>
      <p:ext uri="{BB962C8B-B14F-4D97-AF65-F5344CB8AC3E}">
        <p14:creationId xmlns:p14="http://schemas.microsoft.com/office/powerpoint/2010/main" val="412559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42"/>
          <a:stretch/>
        </p:blipFill>
        <p:spPr bwMode="auto">
          <a:xfrm>
            <a:off x="0" y="1"/>
            <a:ext cx="5220000"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735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ALMACENAMIENTO DEL VEHÍCULO</a:t>
            </a:r>
            <a:endParaRPr dirty="0">
              <a:latin typeface="Montserrat SemiBold" panose="00000700000000000000" pitchFamily="2" charset="0"/>
            </a:endParaRPr>
          </a:p>
        </p:txBody>
      </p:sp>
      <p:sp>
        <p:nvSpPr>
          <p:cNvPr id="3" name="2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6510" algn="just"/>
            <a:r>
              <a:rPr lang="es-MX" sz="700" b="1" dirty="0">
                <a:solidFill>
                  <a:srgbClr val="231F20"/>
                </a:solidFill>
                <a:latin typeface="Montserrat" panose="00000500000000000000" pitchFamily="2" charset="0"/>
                <a:cs typeface="Calibri"/>
              </a:rPr>
              <a:t>PREPARACIÓN PARA EL ALMACENAMIENTO:</a:t>
            </a:r>
            <a:endParaRPr lang="es-MX" sz="700" b="1" dirty="0">
              <a:latin typeface="Montserrat" panose="00000500000000000000" pitchFamily="2" charset="0"/>
              <a:cs typeface="Calibri"/>
            </a:endParaRPr>
          </a:p>
          <a:p>
            <a:pPr>
              <a:spcBef>
                <a:spcPts val="40"/>
              </a:spcBef>
            </a:pPr>
            <a:endParaRPr lang="es-MX" sz="700" dirty="0">
              <a:latin typeface="Montserrat" panose="00000500000000000000" pitchFamily="2" charset="0"/>
              <a:cs typeface="Times New Roman"/>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Limpie bien el Vehículo.</a:t>
            </a:r>
            <a:endParaRPr lang="es-MX" sz="700" dirty="0">
              <a:latin typeface="Montserrat" panose="00000500000000000000" pitchFamily="2" charset="0"/>
              <a:cs typeface="Calibri"/>
            </a:endParaRPr>
          </a:p>
          <a:p>
            <a:pPr marL="171450" indent="-171450">
              <a:spcBef>
                <a:spcPts val="40"/>
              </a:spcBef>
              <a:buFont typeface="Arial" panose="020B0604020202020204" pitchFamily="34" charset="0"/>
              <a:buChar char="•"/>
            </a:pPr>
            <a:endParaRPr lang="es-MX" sz="700" dirty="0">
              <a:latin typeface="Montserrat" panose="00000500000000000000" pitchFamily="2" charset="0"/>
              <a:cs typeface="Times New Roman"/>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Saque el combustible del depósito.</a:t>
            </a:r>
            <a:endParaRPr lang="es-MX" sz="700" dirty="0">
              <a:latin typeface="Montserrat" panose="00000500000000000000" pitchFamily="2" charset="0"/>
              <a:cs typeface="Calibri"/>
            </a:endParaRPr>
          </a:p>
          <a:p>
            <a:pPr marL="184150" marR="5080" indent="-171450" algn="just">
              <a:spcBef>
                <a:spcPts val="715"/>
              </a:spcBef>
              <a:buFont typeface="Arial" panose="020B0604020202020204" pitchFamily="34" charset="0"/>
              <a:buChar char="•"/>
            </a:pPr>
            <a:r>
              <a:rPr lang="es-MX" sz="700" dirty="0">
                <a:solidFill>
                  <a:srgbClr val="231F21"/>
                </a:solidFill>
                <a:latin typeface="Montserrat" panose="00000500000000000000" pitchFamily="2" charset="0"/>
                <a:cs typeface="Calibri"/>
              </a:rPr>
              <a:t>Retire el depósito de combustible vacío, vierta en él aproximadamente 250 ml (media pinta) de aceite para motor 2T y hágalo girar para que cubra completamente las superficies internas y finalmente deseche el aceite. sobrante.</a:t>
            </a:r>
            <a:endParaRPr lang="es-MX" sz="700" dirty="0">
              <a:latin typeface="Montserrat" panose="00000500000000000000" pitchFamily="2" charset="0"/>
              <a:cs typeface="Calibri"/>
            </a:endParaRPr>
          </a:p>
          <a:p>
            <a:pPr marL="171450" indent="-171450">
              <a:spcBef>
                <a:spcPts val="40"/>
              </a:spcBef>
              <a:buFont typeface="Arial" panose="020B0604020202020204" pitchFamily="34" charset="0"/>
              <a:buChar char="•"/>
            </a:pPr>
            <a:endParaRPr lang="es-MX" sz="700" dirty="0">
              <a:latin typeface="Montserrat" panose="00000500000000000000" pitchFamily="2" charset="0"/>
              <a:cs typeface="Times New Roman"/>
            </a:endParaRPr>
          </a:p>
          <a:p>
            <a:pPr marL="14604" marR="33655" algn="just"/>
            <a:r>
              <a:rPr lang="es-MX" sz="700" b="1" dirty="0">
                <a:solidFill>
                  <a:srgbClr val="231F20"/>
                </a:solidFill>
                <a:latin typeface="Montserrat" panose="00000500000000000000" pitchFamily="2" charset="0"/>
                <a:cs typeface="Calibri"/>
              </a:rPr>
              <a:t>ADVERTENCIA: La gasolina es supremamente inflamable y puede ser explosiva en ciertas condiciones. Ponga el interruptor de encendido en “OFF”. No fume. Asegúrese de que la zona esté bien ventilada y libre de llamas o chispas, incluyendo aparatos con llama piloto.</a:t>
            </a:r>
          </a:p>
          <a:p>
            <a:pPr marL="186054" marR="33655" indent="-171450" algn="just">
              <a:buFont typeface="Arial" panose="020B0604020202020204" pitchFamily="34" charset="0"/>
              <a:buChar char="•"/>
            </a:pPr>
            <a:endParaRPr lang="es-MX" sz="700" b="1" dirty="0">
              <a:solidFill>
                <a:srgbClr val="231F20"/>
              </a:solidFill>
              <a:latin typeface="Montserrat" panose="00000500000000000000" pitchFamily="2" charset="0"/>
              <a:cs typeface="Calibri"/>
            </a:endParaRPr>
          </a:p>
          <a:p>
            <a:pPr marL="184150" marR="34290" indent="-171450" algn="just">
              <a:spcBef>
                <a:spcPts val="440"/>
              </a:spcBef>
              <a:buFont typeface="Arial" panose="020B0604020202020204" pitchFamily="34" charset="0"/>
              <a:buChar char="•"/>
            </a:pPr>
            <a:r>
              <a:rPr lang="es-MX" sz="700" dirty="0">
                <a:solidFill>
                  <a:srgbClr val="231F20"/>
                </a:solidFill>
                <a:latin typeface="Montserrat" panose="00000500000000000000" pitchFamily="2" charset="0"/>
                <a:cs typeface="Calibri"/>
              </a:rPr>
              <a:t>Retire la bujía y aplique varias gotas de aceite de 2T en el cilindro. Gire el motor lentamente varias veces para recubrir la pared del cilindro con aceite y vuelva a instalar la bujía.</a:t>
            </a:r>
            <a:endParaRPr lang="es-MX" sz="700" dirty="0">
              <a:latin typeface="Montserrat" panose="00000500000000000000" pitchFamily="2" charset="0"/>
              <a:cs typeface="Calibri"/>
            </a:endParaRPr>
          </a:p>
          <a:p>
            <a:pPr marL="26034" marR="210185" algn="just">
              <a:tabLst>
                <a:tab pos="2091689" algn="l"/>
              </a:tabLst>
            </a:pPr>
            <a:endParaRPr lang="es-MX" sz="700" b="1" dirty="0">
              <a:solidFill>
                <a:srgbClr val="231F20"/>
              </a:solidFill>
              <a:latin typeface="Montserrat" panose="00000500000000000000" pitchFamily="2" charset="0"/>
              <a:cs typeface="Calibri"/>
            </a:endParaRPr>
          </a:p>
          <a:p>
            <a:pPr marL="186054" marR="8255" indent="-171450" algn="just">
              <a:buFont typeface="Arial" panose="020B0604020202020204" pitchFamily="34" charset="0"/>
              <a:buChar char="•"/>
            </a:pPr>
            <a:r>
              <a:rPr lang="es-MX" sz="700" dirty="0">
                <a:latin typeface="Montserrat" panose="00000500000000000000" pitchFamily="2" charset="0"/>
              </a:rPr>
              <a:t>Reduzca la presión de las llantas aproximadamente en 20%.</a:t>
            </a:r>
          </a:p>
          <a:p>
            <a:pPr marL="171450" indent="-171450">
              <a:spcBef>
                <a:spcPts val="40"/>
              </a:spcBef>
              <a:buFont typeface="Arial" panose="020B0604020202020204" pitchFamily="34" charset="0"/>
              <a:buChar char="•"/>
            </a:pPr>
            <a:endParaRPr lang="es-MX" sz="700" dirty="0">
              <a:latin typeface="Montserrat" panose="00000500000000000000" pitchFamily="2" charset="0"/>
            </a:endParaRPr>
          </a:p>
          <a:p>
            <a:pPr marL="184150" marR="8255" indent="-171450" algn="just">
              <a:buFont typeface="Arial" panose="020B0604020202020204" pitchFamily="34" charset="0"/>
              <a:buChar char="•"/>
            </a:pPr>
            <a:r>
              <a:rPr lang="es-MX" sz="700" dirty="0">
                <a:latin typeface="Montserrat" panose="00000500000000000000" pitchFamily="2" charset="0"/>
              </a:rPr>
              <a:t>Coloque el Vehículo sobre soportes, de manera que ambas ruedas queden levantadas del piso. (Si esto no es posible, coloque tablas debajo de las ruedas para mantener la humedad alejada del caucho de las llantas).</a:t>
            </a:r>
          </a:p>
          <a:p>
            <a:pPr marL="171450" indent="-171450">
              <a:spcBef>
                <a:spcPts val="30"/>
              </a:spcBef>
              <a:buFont typeface="Arial" panose="020B0604020202020204" pitchFamily="34" charset="0"/>
              <a:buChar char="•"/>
            </a:pPr>
            <a:endParaRPr lang="es-MX" sz="700" dirty="0">
              <a:latin typeface="Montserrat" panose="00000500000000000000" pitchFamily="2" charset="0"/>
              <a:cs typeface="Times New Roman"/>
            </a:endParaRPr>
          </a:p>
          <a:p>
            <a:pPr marL="188595" marR="5080" indent="-171450" algn="just">
              <a:buFont typeface="Arial" panose="020B0604020202020204" pitchFamily="34" charset="0"/>
              <a:buChar char="•"/>
            </a:pPr>
            <a:r>
              <a:rPr lang="es-MX" sz="700" dirty="0">
                <a:latin typeface="Montserrat" panose="00000500000000000000" pitchFamily="2" charset="0"/>
              </a:rPr>
              <a:t>Rocíe aceite sobre todas las superficies metálicas no pintadas para evitar el óxido. Evite untar de aceite las piezas de caucho y los frenos.</a:t>
            </a:r>
          </a:p>
          <a:p>
            <a:pPr marL="171450" indent="-171450">
              <a:spcBef>
                <a:spcPts val="40"/>
              </a:spcBef>
              <a:buFont typeface="Arial" panose="020B0604020202020204" pitchFamily="34" charset="0"/>
              <a:buChar char="•"/>
            </a:pPr>
            <a:endParaRPr lang="es-MX" sz="700" dirty="0">
              <a:latin typeface="Montserrat" panose="00000500000000000000" pitchFamily="2" charset="0"/>
            </a:endParaRPr>
          </a:p>
          <a:p>
            <a:pPr marL="187960" marR="5080" indent="-171450" algn="just">
              <a:buFont typeface="Arial" panose="020B0604020202020204" pitchFamily="34" charset="0"/>
              <a:buChar char="•"/>
            </a:pPr>
            <a:r>
              <a:rPr lang="es-MX" sz="700" dirty="0">
                <a:latin typeface="Montserrat" panose="00000500000000000000" pitchFamily="2" charset="0"/>
              </a:rPr>
              <a:t>Lubrique la cadena de la transmisión y todos los cables. (si aplica)</a:t>
            </a:r>
          </a:p>
          <a:p>
            <a:pPr marL="171450" indent="-171450">
              <a:spcBef>
                <a:spcPts val="40"/>
              </a:spcBef>
              <a:buFont typeface="Arial" panose="020B0604020202020204" pitchFamily="34" charset="0"/>
              <a:buChar char="•"/>
            </a:pPr>
            <a:endParaRPr lang="es-MX" sz="700" dirty="0">
              <a:latin typeface="Montserrat" panose="00000500000000000000" pitchFamily="2" charset="0"/>
            </a:endParaRPr>
          </a:p>
          <a:p>
            <a:pPr marL="188595" marR="26670" indent="-171450" algn="just">
              <a:buFont typeface="Arial" panose="020B0604020202020204" pitchFamily="34" charset="0"/>
              <a:buChar char="•"/>
            </a:pPr>
            <a:r>
              <a:rPr lang="es-MX" sz="700" dirty="0">
                <a:latin typeface="Montserrat" panose="00000500000000000000" pitchFamily="2" charset="0"/>
              </a:rPr>
              <a:t>Retire la batería y guárdela lejos de la luz directa del sol, de la humedad o de temperaturas de congelación.</a:t>
            </a:r>
          </a:p>
          <a:p>
            <a:pPr marL="188595" marR="26670" indent="-171450" algn="just">
              <a:buFont typeface="Arial" panose="020B0604020202020204" pitchFamily="34" charset="0"/>
              <a:buChar char="•"/>
            </a:pPr>
            <a:endParaRPr lang="es-MX" sz="700" dirty="0">
              <a:latin typeface="Montserrat" panose="00000500000000000000" pitchFamily="2" charset="0"/>
            </a:endParaRPr>
          </a:p>
          <a:p>
            <a:pPr marL="188595" marR="23495" indent="-171450" algn="just">
              <a:spcBef>
                <a:spcPts val="55"/>
              </a:spcBef>
              <a:buFont typeface="Arial" panose="020B0604020202020204" pitchFamily="34" charset="0"/>
              <a:buChar char="•"/>
            </a:pPr>
            <a:r>
              <a:rPr lang="es-MX" sz="700" dirty="0">
                <a:latin typeface="Montserrat" panose="00000500000000000000" pitchFamily="2" charset="0"/>
              </a:rPr>
              <a:t>Mientras la batería esté almacenada, debe recibir una carga lenta (un amperio o menos) una vez al mes.</a:t>
            </a:r>
          </a:p>
        </p:txBody>
      </p:sp>
    </p:spTree>
    <p:extLst>
      <p:ext uri="{BB962C8B-B14F-4D97-AF65-F5344CB8AC3E}">
        <p14:creationId xmlns:p14="http://schemas.microsoft.com/office/powerpoint/2010/main" val="1293552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ALMACENAMIENTO DEL VEHÍCULO</a:t>
            </a:r>
            <a:endParaRPr dirty="0">
              <a:latin typeface="Montserrat SemiBold" panose="00000700000000000000" pitchFamily="2" charset="0"/>
            </a:endParaRPr>
          </a:p>
        </p:txBody>
      </p:sp>
      <p:sp>
        <p:nvSpPr>
          <p:cNvPr id="3" name="2 CuadroTexto"/>
          <p:cNvSpPr txBox="1"/>
          <p:nvPr/>
        </p:nvSpPr>
        <p:spPr>
          <a:xfrm>
            <a:off x="180644" y="682913"/>
            <a:ext cx="4860000" cy="630942"/>
          </a:xfrm>
          <a:prstGeom prst="rect">
            <a:avLst/>
          </a:prstGeom>
          <a:noFill/>
        </p:spPr>
        <p:txBody>
          <a:bodyPr wrap="square" numCol="2" spcCol="180000" rtlCol="0">
            <a:spAutoFit/>
          </a:bodyPr>
          <a:lstStyle/>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Amarre una bolsa plástica del tubo de escape para impedir la entrada de humedad.</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Cubra el vehículo para que no reciba polvo o suciedad.</a:t>
            </a:r>
            <a:endParaRPr lang="es-MX" sz="700" dirty="0">
              <a:latin typeface="Montserrat" panose="00000500000000000000" pitchFamily="2" charset="0"/>
              <a:cs typeface="Calibri"/>
            </a:endParaRPr>
          </a:p>
        </p:txBody>
      </p:sp>
      <p:sp>
        <p:nvSpPr>
          <p:cNvPr id="4" name="3 CuadroTexto"/>
          <p:cNvSpPr txBox="1"/>
          <p:nvPr/>
        </p:nvSpPr>
        <p:spPr>
          <a:xfrm>
            <a:off x="180644" y="1549331"/>
            <a:ext cx="4860000" cy="1492716"/>
          </a:xfrm>
          <a:prstGeom prst="rect">
            <a:avLst/>
          </a:prstGeom>
          <a:noFill/>
        </p:spPr>
        <p:txBody>
          <a:bodyPr wrap="square" numCol="2" spcCol="180000" rtlCol="0">
            <a:spAutoFit/>
          </a:bodyPr>
          <a:lstStyle/>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Cargue la batería si es necesario e instálela en el Vehículo. Tenga cuidado que la manguera de ventilación de la batería no quede obstruida y que esté retirada de la cadena y el mofle</a:t>
            </a: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Asegúrese que la bujía esté bien apretada.</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Revise el aceite de motor.</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Llene el depósito de combustible.</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Encienda el motor durante cinco minutos aproximadamente para calentar el aceite y luego drénelo.</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Introduzca aceite nuevo en el motor.</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Revise todos los puntos que aparecen en la lista de revisiones diarias de seguridad.</a:t>
            </a:r>
          </a:p>
          <a:p>
            <a:pPr marL="184150"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4150"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Lubrique los pivotes.</a:t>
            </a:r>
            <a:endParaRPr lang="es-MX" sz="700" dirty="0">
              <a:latin typeface="Montserrat" panose="00000500000000000000" pitchFamily="2" charset="0"/>
              <a:cs typeface="Calibri"/>
            </a:endParaRPr>
          </a:p>
        </p:txBody>
      </p:sp>
      <p:sp>
        <p:nvSpPr>
          <p:cNvPr id="2" name="1 CuadroTexto"/>
          <p:cNvSpPr txBox="1"/>
          <p:nvPr/>
        </p:nvSpPr>
        <p:spPr>
          <a:xfrm>
            <a:off x="922590" y="1166097"/>
            <a:ext cx="3376108" cy="215444"/>
          </a:xfrm>
          <a:prstGeom prst="rect">
            <a:avLst/>
          </a:prstGeom>
          <a:noFill/>
        </p:spPr>
        <p:txBody>
          <a:bodyPr wrap="square" numCol="1" spcCol="180000" rtlCol="0">
            <a:spAutoFit/>
          </a:bodyPr>
          <a:lstStyle/>
          <a:p>
            <a:pPr marL="14604" algn="just"/>
            <a:r>
              <a:rPr lang="es-MX" sz="800" b="1" dirty="0">
                <a:solidFill>
                  <a:srgbClr val="231F20"/>
                </a:solidFill>
                <a:latin typeface="Montserrat" panose="00000500000000000000" pitchFamily="2" charset="0"/>
                <a:cs typeface="Calibri"/>
              </a:rPr>
              <a:t>PREPARACIONES PARA DESPUÉS DEL ALMACENAMIENTO:</a:t>
            </a:r>
            <a:endParaRPr lang="es-CO" sz="800" b="1" dirty="0">
              <a:solidFill>
                <a:srgbClr val="231F20"/>
              </a:solidFill>
              <a:latin typeface="Montserrat" panose="00000500000000000000" pitchFamily="2" charset="0"/>
              <a:cs typeface="Calibri"/>
            </a:endParaRPr>
          </a:p>
        </p:txBody>
      </p:sp>
    </p:spTree>
    <p:extLst>
      <p:ext uri="{BB962C8B-B14F-4D97-AF65-F5344CB8AC3E}">
        <p14:creationId xmlns:p14="http://schemas.microsoft.com/office/powerpoint/2010/main" val="4064799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CENTROS DE SERVICIO AUTORIZADO (CSA)</a:t>
            </a:r>
            <a:endParaRPr dirty="0">
              <a:latin typeface="Montserrat SemiBold" panose="00000700000000000000" pitchFamily="2" charset="0"/>
            </a:endParaRPr>
          </a:p>
        </p:txBody>
      </p:sp>
      <p:sp>
        <p:nvSpPr>
          <p:cNvPr id="52" name="object 57"/>
          <p:cNvSpPr txBox="1"/>
          <p:nvPr/>
        </p:nvSpPr>
        <p:spPr>
          <a:xfrm>
            <a:off x="934956" y="574030"/>
            <a:ext cx="3351376" cy="323165"/>
          </a:xfrm>
          <a:prstGeom prst="rect">
            <a:avLst/>
          </a:prstGeom>
        </p:spPr>
        <p:txBody>
          <a:bodyPr vert="horz" wrap="square" lIns="0" tIns="0" rIns="0" bIns="0" rtlCol="0">
            <a:spAutoFit/>
          </a:bodyPr>
          <a:lstStyle/>
          <a:p>
            <a:pPr marR="12065" algn="ctr">
              <a:lnSpc>
                <a:spcPct val="100000"/>
              </a:lnSpc>
            </a:pPr>
            <a:r>
              <a:rPr sz="1050" spc="-5" dirty="0">
                <a:latin typeface="Montserrat Black" panose="00000A00000000000000" pitchFamily="2" charset="0"/>
                <a:cs typeface="Impact"/>
              </a:rPr>
              <a:t>RECONOZCA LOS</a:t>
            </a:r>
            <a:r>
              <a:rPr sz="1050" spc="-25" dirty="0">
                <a:latin typeface="Montserrat Black" panose="00000A00000000000000" pitchFamily="2" charset="0"/>
                <a:cs typeface="Impact"/>
              </a:rPr>
              <a:t> </a:t>
            </a:r>
            <a:r>
              <a:rPr sz="1050" spc="-5" dirty="0">
                <a:latin typeface="Montserrat Black" panose="00000A00000000000000" pitchFamily="2" charset="0"/>
                <a:cs typeface="Impact"/>
              </a:rPr>
              <a:t>CENTROS</a:t>
            </a:r>
            <a:endParaRPr sz="1050" dirty="0">
              <a:latin typeface="Montserrat Black" panose="00000A00000000000000" pitchFamily="2" charset="0"/>
              <a:cs typeface="Impact"/>
            </a:endParaRPr>
          </a:p>
          <a:p>
            <a:pPr algn="ctr">
              <a:lnSpc>
                <a:spcPct val="100000"/>
              </a:lnSpc>
              <a:spcBef>
                <a:spcPts val="15"/>
              </a:spcBef>
            </a:pPr>
            <a:r>
              <a:rPr sz="1050" spc="-5" dirty="0">
                <a:latin typeface="Montserrat Black" panose="00000A00000000000000" pitchFamily="2" charset="0"/>
                <a:cs typeface="Impact"/>
              </a:rPr>
              <a:t>DE SERVICIO AUTORIZADO EN TODO EL</a:t>
            </a:r>
            <a:r>
              <a:rPr sz="1050" spc="35" dirty="0">
                <a:latin typeface="Montserrat Black" panose="00000A00000000000000" pitchFamily="2" charset="0"/>
                <a:cs typeface="Impact"/>
              </a:rPr>
              <a:t> </a:t>
            </a:r>
            <a:r>
              <a:rPr sz="1050" spc="-5" dirty="0">
                <a:latin typeface="Montserrat Black" panose="00000A00000000000000" pitchFamily="2" charset="0"/>
                <a:cs typeface="Impact"/>
              </a:rPr>
              <a:t>PAÍS</a:t>
            </a:r>
            <a:endParaRPr sz="1050" dirty="0">
              <a:latin typeface="Montserrat Black" panose="00000A00000000000000" pitchFamily="2" charset="0"/>
              <a:cs typeface="Impact"/>
            </a:endParaRPr>
          </a:p>
        </p:txBody>
      </p:sp>
      <p:grpSp>
        <p:nvGrpSpPr>
          <p:cNvPr id="53" name="52 Grupo"/>
          <p:cNvGrpSpPr/>
          <p:nvPr/>
        </p:nvGrpSpPr>
        <p:grpSpPr>
          <a:xfrm>
            <a:off x="1180795" y="1041490"/>
            <a:ext cx="2858770" cy="543066"/>
            <a:chOff x="1180795" y="1090118"/>
            <a:chExt cx="2858770" cy="543066"/>
          </a:xfrm>
        </p:grpSpPr>
        <p:sp>
          <p:nvSpPr>
            <p:cNvPr id="30" name="object 34"/>
            <p:cNvSpPr/>
            <p:nvPr/>
          </p:nvSpPr>
          <p:spPr>
            <a:xfrm>
              <a:off x="1180795" y="1090258"/>
              <a:ext cx="2858770" cy="542926"/>
            </a:xfrm>
            <a:custGeom>
              <a:avLst/>
              <a:gdLst/>
              <a:ahLst/>
              <a:cxnLst/>
              <a:rect l="l" t="t" r="r" b="b"/>
              <a:pathLst>
                <a:path w="2858770" h="542925">
                  <a:moveTo>
                    <a:pt x="2858350" y="542569"/>
                  </a:moveTo>
                  <a:lnTo>
                    <a:pt x="0" y="542569"/>
                  </a:lnTo>
                  <a:lnTo>
                    <a:pt x="0" y="0"/>
                  </a:lnTo>
                  <a:lnTo>
                    <a:pt x="2858350" y="0"/>
                  </a:lnTo>
                  <a:lnTo>
                    <a:pt x="2858350" y="542569"/>
                  </a:lnTo>
                  <a:close/>
                </a:path>
              </a:pathLst>
            </a:custGeom>
            <a:solidFill>
              <a:schemeClr val="tx1"/>
            </a:solidFill>
          </p:spPr>
          <p:txBody>
            <a:bodyPr wrap="square" lIns="0" tIns="0" rIns="0" bIns="0" rtlCol="0"/>
            <a:lstStyle/>
            <a:p>
              <a:endParaRPr dirty="0"/>
            </a:p>
          </p:txBody>
        </p:sp>
        <p:sp>
          <p:nvSpPr>
            <p:cNvPr id="31" name="object 35"/>
            <p:cNvSpPr/>
            <p:nvPr/>
          </p:nvSpPr>
          <p:spPr>
            <a:xfrm>
              <a:off x="1180797" y="1090118"/>
              <a:ext cx="947991" cy="542708"/>
            </a:xfrm>
            <a:prstGeom prst="rect">
              <a:avLst/>
            </a:prstGeom>
            <a:blipFill>
              <a:blip r:embed="rId2" cstate="print"/>
              <a:stretch>
                <a:fillRect/>
              </a:stretch>
            </a:blipFill>
          </p:spPr>
          <p:txBody>
            <a:bodyPr wrap="square" lIns="0" tIns="0" rIns="0" bIns="0" rtlCol="0"/>
            <a:lstStyle/>
            <a:p>
              <a:endParaRPr dirty="0"/>
            </a:p>
          </p:txBody>
        </p:sp>
        <p:sp>
          <p:nvSpPr>
            <p:cNvPr id="32" name="object 36"/>
            <p:cNvSpPr/>
            <p:nvPr/>
          </p:nvSpPr>
          <p:spPr>
            <a:xfrm>
              <a:off x="2347956" y="1321169"/>
              <a:ext cx="0" cy="69850"/>
            </a:xfrm>
            <a:custGeom>
              <a:avLst/>
              <a:gdLst/>
              <a:ahLst/>
              <a:cxnLst/>
              <a:rect l="l" t="t" r="r" b="b"/>
              <a:pathLst>
                <a:path h="69850">
                  <a:moveTo>
                    <a:pt x="0" y="0"/>
                  </a:moveTo>
                  <a:lnTo>
                    <a:pt x="0" y="69380"/>
                  </a:lnTo>
                </a:path>
              </a:pathLst>
            </a:custGeom>
            <a:ln w="28460">
              <a:solidFill>
                <a:srgbClr val="FFFFFF"/>
              </a:solidFill>
            </a:ln>
          </p:spPr>
          <p:txBody>
            <a:bodyPr wrap="square" lIns="0" tIns="0" rIns="0" bIns="0" rtlCol="0"/>
            <a:lstStyle/>
            <a:p>
              <a:endParaRPr dirty="0"/>
            </a:p>
          </p:txBody>
        </p:sp>
        <p:sp>
          <p:nvSpPr>
            <p:cNvPr id="33" name="object 37"/>
            <p:cNvSpPr/>
            <p:nvPr/>
          </p:nvSpPr>
          <p:spPr>
            <a:xfrm>
              <a:off x="2304696" y="1309796"/>
              <a:ext cx="86995" cy="0"/>
            </a:xfrm>
            <a:custGeom>
              <a:avLst/>
              <a:gdLst/>
              <a:ahLst/>
              <a:cxnLst/>
              <a:rect l="l" t="t" r="r" b="b"/>
              <a:pathLst>
                <a:path w="86994">
                  <a:moveTo>
                    <a:pt x="0" y="0"/>
                  </a:moveTo>
                  <a:lnTo>
                    <a:pt x="86525" y="0"/>
                  </a:lnTo>
                </a:path>
              </a:pathLst>
            </a:custGeom>
            <a:ln w="22745">
              <a:solidFill>
                <a:srgbClr val="FFFFFF"/>
              </a:solidFill>
            </a:ln>
          </p:spPr>
          <p:txBody>
            <a:bodyPr wrap="square" lIns="0" tIns="0" rIns="0" bIns="0" rtlCol="0"/>
            <a:lstStyle/>
            <a:p>
              <a:endParaRPr dirty="0"/>
            </a:p>
          </p:txBody>
        </p:sp>
        <p:sp>
          <p:nvSpPr>
            <p:cNvPr id="34" name="object 38"/>
            <p:cNvSpPr/>
            <p:nvPr/>
          </p:nvSpPr>
          <p:spPr>
            <a:xfrm>
              <a:off x="2386139" y="1298422"/>
              <a:ext cx="100330" cy="92710"/>
            </a:xfrm>
            <a:custGeom>
              <a:avLst/>
              <a:gdLst/>
              <a:ahLst/>
              <a:cxnLst/>
              <a:rect l="l" t="t" r="r" b="b"/>
              <a:pathLst>
                <a:path w="100330" h="92709">
                  <a:moveTo>
                    <a:pt x="65671" y="0"/>
                  </a:moveTo>
                  <a:lnTo>
                    <a:pt x="34620" y="0"/>
                  </a:lnTo>
                  <a:lnTo>
                    <a:pt x="0" y="92125"/>
                  </a:lnTo>
                  <a:lnTo>
                    <a:pt x="29057" y="92125"/>
                  </a:lnTo>
                  <a:lnTo>
                    <a:pt x="33553" y="76923"/>
                  </a:lnTo>
                  <a:lnTo>
                    <a:pt x="94579" y="76923"/>
                  </a:lnTo>
                  <a:lnTo>
                    <a:pt x="87090" y="56997"/>
                  </a:lnTo>
                  <a:lnTo>
                    <a:pt x="39738" y="56997"/>
                  </a:lnTo>
                  <a:lnTo>
                    <a:pt x="49796" y="23875"/>
                  </a:lnTo>
                  <a:lnTo>
                    <a:pt x="74644" y="23875"/>
                  </a:lnTo>
                  <a:lnTo>
                    <a:pt x="65671" y="0"/>
                  </a:lnTo>
                  <a:close/>
                </a:path>
                <a:path w="100330" h="92709">
                  <a:moveTo>
                    <a:pt x="94579" y="76923"/>
                  </a:moveTo>
                  <a:lnTo>
                    <a:pt x="65874" y="76923"/>
                  </a:lnTo>
                  <a:lnTo>
                    <a:pt x="70485" y="92125"/>
                  </a:lnTo>
                  <a:lnTo>
                    <a:pt x="100291" y="92125"/>
                  </a:lnTo>
                  <a:lnTo>
                    <a:pt x="94579" y="76923"/>
                  </a:lnTo>
                  <a:close/>
                </a:path>
                <a:path w="100330" h="92709">
                  <a:moveTo>
                    <a:pt x="74644" y="23875"/>
                  </a:moveTo>
                  <a:lnTo>
                    <a:pt x="49796" y="23875"/>
                  </a:lnTo>
                  <a:lnTo>
                    <a:pt x="59969" y="56997"/>
                  </a:lnTo>
                  <a:lnTo>
                    <a:pt x="87090" y="56997"/>
                  </a:lnTo>
                  <a:lnTo>
                    <a:pt x="74644" y="23875"/>
                  </a:lnTo>
                  <a:close/>
                </a:path>
              </a:pathLst>
            </a:custGeom>
            <a:solidFill>
              <a:srgbClr val="FFFFFF"/>
            </a:solidFill>
          </p:spPr>
          <p:txBody>
            <a:bodyPr wrap="square" lIns="0" tIns="0" rIns="0" bIns="0" rtlCol="0"/>
            <a:lstStyle/>
            <a:p>
              <a:endParaRPr dirty="0"/>
            </a:p>
          </p:txBody>
        </p:sp>
        <p:sp>
          <p:nvSpPr>
            <p:cNvPr id="35" name="object 39"/>
            <p:cNvSpPr/>
            <p:nvPr/>
          </p:nvSpPr>
          <p:spPr>
            <a:xfrm>
              <a:off x="2495475" y="1298422"/>
              <a:ext cx="73025" cy="92710"/>
            </a:xfrm>
            <a:custGeom>
              <a:avLst/>
              <a:gdLst/>
              <a:ahLst/>
              <a:cxnLst/>
              <a:rect l="l" t="t" r="r" b="b"/>
              <a:pathLst>
                <a:path w="73025" h="92709">
                  <a:moveTo>
                    <a:pt x="28473" y="0"/>
                  </a:moveTo>
                  <a:lnTo>
                    <a:pt x="0" y="0"/>
                  </a:lnTo>
                  <a:lnTo>
                    <a:pt x="0" y="92125"/>
                  </a:lnTo>
                  <a:lnTo>
                    <a:pt x="72898" y="92125"/>
                  </a:lnTo>
                  <a:lnTo>
                    <a:pt x="72898" y="69443"/>
                  </a:lnTo>
                  <a:lnTo>
                    <a:pt x="28473" y="69443"/>
                  </a:lnTo>
                  <a:lnTo>
                    <a:pt x="28473" y="0"/>
                  </a:lnTo>
                  <a:close/>
                </a:path>
              </a:pathLst>
            </a:custGeom>
            <a:solidFill>
              <a:srgbClr val="FFFFFF"/>
            </a:solidFill>
          </p:spPr>
          <p:txBody>
            <a:bodyPr wrap="square" lIns="0" tIns="0" rIns="0" bIns="0" rtlCol="0"/>
            <a:lstStyle/>
            <a:p>
              <a:endParaRPr dirty="0"/>
            </a:p>
          </p:txBody>
        </p:sp>
        <p:sp>
          <p:nvSpPr>
            <p:cNvPr id="36" name="object 40"/>
            <p:cNvSpPr/>
            <p:nvPr/>
          </p:nvSpPr>
          <p:spPr>
            <a:xfrm>
              <a:off x="2581315" y="1298422"/>
              <a:ext cx="73025" cy="92710"/>
            </a:xfrm>
            <a:custGeom>
              <a:avLst/>
              <a:gdLst/>
              <a:ahLst/>
              <a:cxnLst/>
              <a:rect l="l" t="t" r="r" b="b"/>
              <a:pathLst>
                <a:path w="73025" h="92709">
                  <a:moveTo>
                    <a:pt x="28473" y="0"/>
                  </a:moveTo>
                  <a:lnTo>
                    <a:pt x="0" y="0"/>
                  </a:lnTo>
                  <a:lnTo>
                    <a:pt x="0" y="92125"/>
                  </a:lnTo>
                  <a:lnTo>
                    <a:pt x="72898" y="92125"/>
                  </a:lnTo>
                  <a:lnTo>
                    <a:pt x="72898" y="69443"/>
                  </a:lnTo>
                  <a:lnTo>
                    <a:pt x="28473" y="69443"/>
                  </a:lnTo>
                  <a:lnTo>
                    <a:pt x="28473" y="0"/>
                  </a:lnTo>
                  <a:close/>
                </a:path>
              </a:pathLst>
            </a:custGeom>
            <a:solidFill>
              <a:srgbClr val="FFFFFF"/>
            </a:solidFill>
          </p:spPr>
          <p:txBody>
            <a:bodyPr wrap="square" lIns="0" tIns="0" rIns="0" bIns="0" rtlCol="0"/>
            <a:lstStyle/>
            <a:p>
              <a:endParaRPr dirty="0"/>
            </a:p>
          </p:txBody>
        </p:sp>
        <p:sp>
          <p:nvSpPr>
            <p:cNvPr id="37" name="object 41"/>
            <p:cNvSpPr/>
            <p:nvPr/>
          </p:nvSpPr>
          <p:spPr>
            <a:xfrm>
              <a:off x="2667103" y="1298422"/>
              <a:ext cx="78105" cy="92710"/>
            </a:xfrm>
            <a:custGeom>
              <a:avLst/>
              <a:gdLst/>
              <a:ahLst/>
              <a:cxnLst/>
              <a:rect l="l" t="t" r="r" b="b"/>
              <a:pathLst>
                <a:path w="78105" h="92709">
                  <a:moveTo>
                    <a:pt x="76288" y="0"/>
                  </a:moveTo>
                  <a:lnTo>
                    <a:pt x="0" y="0"/>
                  </a:lnTo>
                  <a:lnTo>
                    <a:pt x="0" y="92125"/>
                  </a:lnTo>
                  <a:lnTo>
                    <a:pt x="77673" y="92125"/>
                  </a:lnTo>
                  <a:lnTo>
                    <a:pt x="77673" y="71259"/>
                  </a:lnTo>
                  <a:lnTo>
                    <a:pt x="28524" y="71259"/>
                  </a:lnTo>
                  <a:lnTo>
                    <a:pt x="28524" y="53098"/>
                  </a:lnTo>
                  <a:lnTo>
                    <a:pt x="72834" y="53098"/>
                  </a:lnTo>
                  <a:lnTo>
                    <a:pt x="72834" y="34315"/>
                  </a:lnTo>
                  <a:lnTo>
                    <a:pt x="28524" y="34315"/>
                  </a:lnTo>
                  <a:lnTo>
                    <a:pt x="28524" y="19672"/>
                  </a:lnTo>
                  <a:lnTo>
                    <a:pt x="76288" y="19672"/>
                  </a:lnTo>
                  <a:lnTo>
                    <a:pt x="76288" y="0"/>
                  </a:lnTo>
                  <a:close/>
                </a:path>
              </a:pathLst>
            </a:custGeom>
            <a:solidFill>
              <a:srgbClr val="FFFFFF"/>
            </a:solidFill>
          </p:spPr>
          <p:txBody>
            <a:bodyPr wrap="square" lIns="0" tIns="0" rIns="0" bIns="0" rtlCol="0"/>
            <a:lstStyle/>
            <a:p>
              <a:endParaRPr dirty="0"/>
            </a:p>
          </p:txBody>
        </p:sp>
        <p:sp>
          <p:nvSpPr>
            <p:cNvPr id="38" name="object 42"/>
            <p:cNvSpPr/>
            <p:nvPr/>
          </p:nvSpPr>
          <p:spPr>
            <a:xfrm>
              <a:off x="2760474" y="1298422"/>
              <a:ext cx="90805" cy="92710"/>
            </a:xfrm>
            <a:custGeom>
              <a:avLst/>
              <a:gdLst/>
              <a:ahLst/>
              <a:cxnLst/>
              <a:rect l="l" t="t" r="r" b="b"/>
              <a:pathLst>
                <a:path w="90805" h="92709">
                  <a:moveTo>
                    <a:pt x="56248" y="0"/>
                  </a:moveTo>
                  <a:lnTo>
                    <a:pt x="0" y="0"/>
                  </a:lnTo>
                  <a:lnTo>
                    <a:pt x="0" y="92125"/>
                  </a:lnTo>
                  <a:lnTo>
                    <a:pt x="28600" y="92125"/>
                  </a:lnTo>
                  <a:lnTo>
                    <a:pt x="28600" y="54736"/>
                  </a:lnTo>
                  <a:lnTo>
                    <a:pt x="68134" y="54736"/>
                  </a:lnTo>
                  <a:lnTo>
                    <a:pt x="66751" y="53733"/>
                  </a:lnTo>
                  <a:lnTo>
                    <a:pt x="64274" y="52603"/>
                  </a:lnTo>
                  <a:lnTo>
                    <a:pt x="60883" y="51460"/>
                  </a:lnTo>
                  <a:lnTo>
                    <a:pt x="65112" y="50507"/>
                  </a:lnTo>
                  <a:lnTo>
                    <a:pt x="68453" y="49288"/>
                  </a:lnTo>
                  <a:lnTo>
                    <a:pt x="74701" y="45516"/>
                  </a:lnTo>
                  <a:lnTo>
                    <a:pt x="77698" y="42506"/>
                  </a:lnTo>
                  <a:lnTo>
                    <a:pt x="80741" y="37325"/>
                  </a:lnTo>
                  <a:lnTo>
                    <a:pt x="28600" y="37325"/>
                  </a:lnTo>
                  <a:lnTo>
                    <a:pt x="28600" y="18605"/>
                  </a:lnTo>
                  <a:lnTo>
                    <a:pt x="82831" y="18605"/>
                  </a:lnTo>
                  <a:lnTo>
                    <a:pt x="81724" y="14731"/>
                  </a:lnTo>
                  <a:lnTo>
                    <a:pt x="76022" y="6565"/>
                  </a:lnTo>
                  <a:lnTo>
                    <a:pt x="72275" y="3771"/>
                  </a:lnTo>
                  <a:lnTo>
                    <a:pt x="62979" y="749"/>
                  </a:lnTo>
                  <a:lnTo>
                    <a:pt x="56248" y="0"/>
                  </a:lnTo>
                  <a:close/>
                </a:path>
                <a:path w="90805" h="92709">
                  <a:moveTo>
                    <a:pt x="68134" y="54736"/>
                  </a:moveTo>
                  <a:lnTo>
                    <a:pt x="33705" y="54736"/>
                  </a:lnTo>
                  <a:lnTo>
                    <a:pt x="36029" y="55448"/>
                  </a:lnTo>
                  <a:lnTo>
                    <a:pt x="38087" y="56870"/>
                  </a:lnTo>
                  <a:lnTo>
                    <a:pt x="39598" y="57962"/>
                  </a:lnTo>
                  <a:lnTo>
                    <a:pt x="41313" y="60324"/>
                  </a:lnTo>
                  <a:lnTo>
                    <a:pt x="43305" y="64084"/>
                  </a:lnTo>
                  <a:lnTo>
                    <a:pt x="58458" y="92125"/>
                  </a:lnTo>
                  <a:lnTo>
                    <a:pt x="90627" y="92125"/>
                  </a:lnTo>
                  <a:lnTo>
                    <a:pt x="76835" y="65430"/>
                  </a:lnTo>
                  <a:lnTo>
                    <a:pt x="76161" y="64084"/>
                  </a:lnTo>
                  <a:lnTo>
                    <a:pt x="74841" y="62179"/>
                  </a:lnTo>
                  <a:lnTo>
                    <a:pt x="70853" y="57226"/>
                  </a:lnTo>
                  <a:lnTo>
                    <a:pt x="69342" y="55613"/>
                  </a:lnTo>
                  <a:lnTo>
                    <a:pt x="68134" y="54736"/>
                  </a:lnTo>
                  <a:close/>
                </a:path>
                <a:path w="90805" h="92709">
                  <a:moveTo>
                    <a:pt x="82831" y="18605"/>
                  </a:moveTo>
                  <a:lnTo>
                    <a:pt x="46304" y="18605"/>
                  </a:lnTo>
                  <a:lnTo>
                    <a:pt x="49834" y="19392"/>
                  </a:lnTo>
                  <a:lnTo>
                    <a:pt x="53606" y="22580"/>
                  </a:lnTo>
                  <a:lnTo>
                    <a:pt x="54546" y="24866"/>
                  </a:lnTo>
                  <a:lnTo>
                    <a:pt x="54546" y="29844"/>
                  </a:lnTo>
                  <a:lnTo>
                    <a:pt x="48145" y="36067"/>
                  </a:lnTo>
                  <a:lnTo>
                    <a:pt x="44411" y="36906"/>
                  </a:lnTo>
                  <a:lnTo>
                    <a:pt x="41897" y="37325"/>
                  </a:lnTo>
                  <a:lnTo>
                    <a:pt x="80741" y="37325"/>
                  </a:lnTo>
                  <a:lnTo>
                    <a:pt x="82054" y="35090"/>
                  </a:lnTo>
                  <a:lnTo>
                    <a:pt x="83146" y="30683"/>
                  </a:lnTo>
                  <a:lnTo>
                    <a:pt x="83056" y="19392"/>
                  </a:lnTo>
                  <a:lnTo>
                    <a:pt x="82831" y="18605"/>
                  </a:lnTo>
                  <a:close/>
                </a:path>
              </a:pathLst>
            </a:custGeom>
            <a:solidFill>
              <a:srgbClr val="FFFFFF"/>
            </a:solidFill>
          </p:spPr>
          <p:txBody>
            <a:bodyPr wrap="square" lIns="0" tIns="0" rIns="0" bIns="0" rtlCol="0"/>
            <a:lstStyle/>
            <a:p>
              <a:endParaRPr dirty="0"/>
            </a:p>
          </p:txBody>
        </p:sp>
        <p:sp>
          <p:nvSpPr>
            <p:cNvPr id="39" name="object 43"/>
            <p:cNvSpPr/>
            <p:nvPr/>
          </p:nvSpPr>
          <p:spPr>
            <a:xfrm>
              <a:off x="2893898" y="1298422"/>
              <a:ext cx="100330" cy="92710"/>
            </a:xfrm>
            <a:custGeom>
              <a:avLst/>
              <a:gdLst/>
              <a:ahLst/>
              <a:cxnLst/>
              <a:rect l="l" t="t" r="r" b="b"/>
              <a:pathLst>
                <a:path w="100330" h="92709">
                  <a:moveTo>
                    <a:pt x="65671" y="0"/>
                  </a:moveTo>
                  <a:lnTo>
                    <a:pt x="34620" y="0"/>
                  </a:lnTo>
                  <a:lnTo>
                    <a:pt x="0" y="92125"/>
                  </a:lnTo>
                  <a:lnTo>
                    <a:pt x="29070" y="92125"/>
                  </a:lnTo>
                  <a:lnTo>
                    <a:pt x="33553" y="76923"/>
                  </a:lnTo>
                  <a:lnTo>
                    <a:pt x="94579" y="76923"/>
                  </a:lnTo>
                  <a:lnTo>
                    <a:pt x="87090" y="56997"/>
                  </a:lnTo>
                  <a:lnTo>
                    <a:pt x="39738" y="56997"/>
                  </a:lnTo>
                  <a:lnTo>
                    <a:pt x="49796" y="23875"/>
                  </a:lnTo>
                  <a:lnTo>
                    <a:pt x="74644" y="23875"/>
                  </a:lnTo>
                  <a:lnTo>
                    <a:pt x="65671" y="0"/>
                  </a:lnTo>
                  <a:close/>
                </a:path>
                <a:path w="100330" h="92709">
                  <a:moveTo>
                    <a:pt x="94579" y="76923"/>
                  </a:moveTo>
                  <a:lnTo>
                    <a:pt x="65874" y="76923"/>
                  </a:lnTo>
                  <a:lnTo>
                    <a:pt x="70485" y="92125"/>
                  </a:lnTo>
                  <a:lnTo>
                    <a:pt x="100291" y="92125"/>
                  </a:lnTo>
                  <a:lnTo>
                    <a:pt x="94579" y="76923"/>
                  </a:lnTo>
                  <a:close/>
                </a:path>
                <a:path w="100330" h="92709">
                  <a:moveTo>
                    <a:pt x="74644" y="23875"/>
                  </a:moveTo>
                  <a:lnTo>
                    <a:pt x="49796" y="23875"/>
                  </a:lnTo>
                  <a:lnTo>
                    <a:pt x="59969" y="56997"/>
                  </a:lnTo>
                  <a:lnTo>
                    <a:pt x="87090" y="56997"/>
                  </a:lnTo>
                  <a:lnTo>
                    <a:pt x="74644" y="23875"/>
                  </a:lnTo>
                  <a:close/>
                </a:path>
              </a:pathLst>
            </a:custGeom>
            <a:solidFill>
              <a:srgbClr val="FFFFFF"/>
            </a:solidFill>
          </p:spPr>
          <p:txBody>
            <a:bodyPr wrap="square" lIns="0" tIns="0" rIns="0" bIns="0" rtlCol="0"/>
            <a:lstStyle/>
            <a:p>
              <a:endParaRPr dirty="0"/>
            </a:p>
          </p:txBody>
        </p:sp>
        <p:sp>
          <p:nvSpPr>
            <p:cNvPr id="40" name="object 44"/>
            <p:cNvSpPr/>
            <p:nvPr/>
          </p:nvSpPr>
          <p:spPr>
            <a:xfrm>
              <a:off x="2998901" y="1298423"/>
              <a:ext cx="88900" cy="93980"/>
            </a:xfrm>
            <a:custGeom>
              <a:avLst/>
              <a:gdLst/>
              <a:ahLst/>
              <a:cxnLst/>
              <a:rect l="l" t="t" r="r" b="b"/>
              <a:pathLst>
                <a:path w="88900" h="93980">
                  <a:moveTo>
                    <a:pt x="28397" y="0"/>
                  </a:moveTo>
                  <a:lnTo>
                    <a:pt x="0" y="0"/>
                  </a:lnTo>
                  <a:lnTo>
                    <a:pt x="0" y="59410"/>
                  </a:lnTo>
                  <a:lnTo>
                    <a:pt x="22034" y="90881"/>
                  </a:lnTo>
                  <a:lnTo>
                    <a:pt x="41948" y="93700"/>
                  </a:lnTo>
                  <a:lnTo>
                    <a:pt x="54178" y="93700"/>
                  </a:lnTo>
                  <a:lnTo>
                    <a:pt x="85076" y="72212"/>
                  </a:lnTo>
                  <a:lnTo>
                    <a:pt x="39230" y="72212"/>
                  </a:lnTo>
                  <a:lnTo>
                    <a:pt x="35356" y="70789"/>
                  </a:lnTo>
                  <a:lnTo>
                    <a:pt x="29794" y="65138"/>
                  </a:lnTo>
                  <a:lnTo>
                    <a:pt x="28428" y="61302"/>
                  </a:lnTo>
                  <a:lnTo>
                    <a:pt x="28397" y="0"/>
                  </a:lnTo>
                  <a:close/>
                </a:path>
                <a:path w="88900" h="93980">
                  <a:moveTo>
                    <a:pt x="88290" y="0"/>
                  </a:moveTo>
                  <a:lnTo>
                    <a:pt x="59880" y="0"/>
                  </a:lnTo>
                  <a:lnTo>
                    <a:pt x="59880" y="61302"/>
                  </a:lnTo>
                  <a:lnTo>
                    <a:pt x="58483" y="65252"/>
                  </a:lnTo>
                  <a:lnTo>
                    <a:pt x="52920" y="70815"/>
                  </a:lnTo>
                  <a:lnTo>
                    <a:pt x="49072" y="72212"/>
                  </a:lnTo>
                  <a:lnTo>
                    <a:pt x="85076" y="72212"/>
                  </a:lnTo>
                  <a:lnTo>
                    <a:pt x="87439" y="65468"/>
                  </a:lnTo>
                  <a:lnTo>
                    <a:pt x="88290" y="60337"/>
                  </a:lnTo>
                  <a:lnTo>
                    <a:pt x="88290" y="0"/>
                  </a:lnTo>
                  <a:close/>
                </a:path>
              </a:pathLst>
            </a:custGeom>
            <a:solidFill>
              <a:srgbClr val="FFFFFF"/>
            </a:solidFill>
          </p:spPr>
          <p:txBody>
            <a:bodyPr wrap="square" lIns="0" tIns="0" rIns="0" bIns="0" rtlCol="0"/>
            <a:lstStyle/>
            <a:p>
              <a:endParaRPr dirty="0"/>
            </a:p>
          </p:txBody>
        </p:sp>
        <p:sp>
          <p:nvSpPr>
            <p:cNvPr id="41" name="object 45"/>
            <p:cNvSpPr/>
            <p:nvPr/>
          </p:nvSpPr>
          <p:spPr>
            <a:xfrm>
              <a:off x="3142837" y="1321169"/>
              <a:ext cx="0" cy="69850"/>
            </a:xfrm>
            <a:custGeom>
              <a:avLst/>
              <a:gdLst/>
              <a:ahLst/>
              <a:cxnLst/>
              <a:rect l="l" t="t" r="r" b="b"/>
              <a:pathLst>
                <a:path h="69850">
                  <a:moveTo>
                    <a:pt x="0" y="0"/>
                  </a:moveTo>
                  <a:lnTo>
                    <a:pt x="0" y="69380"/>
                  </a:lnTo>
                </a:path>
              </a:pathLst>
            </a:custGeom>
            <a:ln w="28460">
              <a:solidFill>
                <a:srgbClr val="FFFFFF"/>
              </a:solidFill>
            </a:ln>
          </p:spPr>
          <p:txBody>
            <a:bodyPr wrap="square" lIns="0" tIns="0" rIns="0" bIns="0" rtlCol="0"/>
            <a:lstStyle/>
            <a:p>
              <a:endParaRPr dirty="0"/>
            </a:p>
          </p:txBody>
        </p:sp>
        <p:sp>
          <p:nvSpPr>
            <p:cNvPr id="42" name="object 46"/>
            <p:cNvSpPr/>
            <p:nvPr/>
          </p:nvSpPr>
          <p:spPr>
            <a:xfrm>
              <a:off x="3099575" y="1309796"/>
              <a:ext cx="86995" cy="0"/>
            </a:xfrm>
            <a:custGeom>
              <a:avLst/>
              <a:gdLst/>
              <a:ahLst/>
              <a:cxnLst/>
              <a:rect l="l" t="t" r="r" b="b"/>
              <a:pathLst>
                <a:path w="86994">
                  <a:moveTo>
                    <a:pt x="0" y="0"/>
                  </a:moveTo>
                  <a:lnTo>
                    <a:pt x="86525" y="0"/>
                  </a:lnTo>
                </a:path>
              </a:pathLst>
            </a:custGeom>
            <a:ln w="22745">
              <a:solidFill>
                <a:srgbClr val="FFFFFF"/>
              </a:solidFill>
            </a:ln>
          </p:spPr>
          <p:txBody>
            <a:bodyPr wrap="square" lIns="0" tIns="0" rIns="0" bIns="0" rtlCol="0"/>
            <a:lstStyle/>
            <a:p>
              <a:endParaRPr dirty="0"/>
            </a:p>
          </p:txBody>
        </p:sp>
        <p:sp>
          <p:nvSpPr>
            <p:cNvPr id="43" name="object 47"/>
            <p:cNvSpPr/>
            <p:nvPr/>
          </p:nvSpPr>
          <p:spPr>
            <a:xfrm>
              <a:off x="3191010" y="1296848"/>
              <a:ext cx="95885" cy="95886"/>
            </a:xfrm>
            <a:custGeom>
              <a:avLst/>
              <a:gdLst/>
              <a:ahLst/>
              <a:cxnLst/>
              <a:rect l="l" t="t" r="r" b="b"/>
              <a:pathLst>
                <a:path w="95885" h="95884">
                  <a:moveTo>
                    <a:pt x="47567" y="0"/>
                  </a:moveTo>
                  <a:lnTo>
                    <a:pt x="7065" y="19483"/>
                  </a:lnTo>
                  <a:lnTo>
                    <a:pt x="0" y="47828"/>
                  </a:lnTo>
                  <a:lnTo>
                    <a:pt x="390" y="55440"/>
                  </a:lnTo>
                  <a:lnTo>
                    <a:pt x="22904" y="90309"/>
                  </a:lnTo>
                  <a:lnTo>
                    <a:pt x="48697" y="95275"/>
                  </a:lnTo>
                  <a:lnTo>
                    <a:pt x="56049" y="94915"/>
                  </a:lnTo>
                  <a:lnTo>
                    <a:pt x="89731" y="73964"/>
                  </a:lnTo>
                  <a:lnTo>
                    <a:pt x="41814" y="73964"/>
                  </a:lnTo>
                  <a:lnTo>
                    <a:pt x="37102" y="71932"/>
                  </a:lnTo>
                  <a:lnTo>
                    <a:pt x="30194" y="63817"/>
                  </a:lnTo>
                  <a:lnTo>
                    <a:pt x="28466" y="57124"/>
                  </a:lnTo>
                  <a:lnTo>
                    <a:pt x="28466" y="38442"/>
                  </a:lnTo>
                  <a:lnTo>
                    <a:pt x="30206" y="31724"/>
                  </a:lnTo>
                  <a:lnTo>
                    <a:pt x="37153" y="23596"/>
                  </a:lnTo>
                  <a:lnTo>
                    <a:pt x="41763" y="21564"/>
                  </a:lnTo>
                  <a:lnTo>
                    <a:pt x="89627" y="21564"/>
                  </a:lnTo>
                  <a:lnTo>
                    <a:pt x="88456" y="19148"/>
                  </a:lnTo>
                  <a:lnTo>
                    <a:pt x="83013" y="12357"/>
                  </a:lnTo>
                  <a:lnTo>
                    <a:pt x="76133" y="6954"/>
                  </a:lnTo>
                  <a:lnTo>
                    <a:pt x="67933" y="3092"/>
                  </a:lnTo>
                  <a:lnTo>
                    <a:pt x="58412" y="773"/>
                  </a:lnTo>
                  <a:lnTo>
                    <a:pt x="47567" y="0"/>
                  </a:lnTo>
                  <a:close/>
                </a:path>
                <a:path w="95885" h="95884">
                  <a:moveTo>
                    <a:pt x="89627" y="21564"/>
                  </a:moveTo>
                  <a:lnTo>
                    <a:pt x="53498" y="21564"/>
                  </a:lnTo>
                  <a:lnTo>
                    <a:pt x="58235" y="23558"/>
                  </a:lnTo>
                  <a:lnTo>
                    <a:pt x="65233" y="31559"/>
                  </a:lnTo>
                  <a:lnTo>
                    <a:pt x="66985" y="37896"/>
                  </a:lnTo>
                  <a:lnTo>
                    <a:pt x="66926" y="57124"/>
                  </a:lnTo>
                  <a:lnTo>
                    <a:pt x="65309" y="64020"/>
                  </a:lnTo>
                  <a:lnTo>
                    <a:pt x="58603" y="71983"/>
                  </a:lnTo>
                  <a:lnTo>
                    <a:pt x="53879" y="73964"/>
                  </a:lnTo>
                  <a:lnTo>
                    <a:pt x="89731" y="73964"/>
                  </a:lnTo>
                  <a:lnTo>
                    <a:pt x="95459" y="46951"/>
                  </a:lnTo>
                  <a:lnTo>
                    <a:pt x="94680" y="36445"/>
                  </a:lnTo>
                  <a:lnTo>
                    <a:pt x="92346" y="27177"/>
                  </a:lnTo>
                  <a:lnTo>
                    <a:pt x="89627" y="21564"/>
                  </a:lnTo>
                  <a:close/>
                </a:path>
              </a:pathLst>
            </a:custGeom>
            <a:solidFill>
              <a:srgbClr val="FFFFFF"/>
            </a:solidFill>
          </p:spPr>
          <p:txBody>
            <a:bodyPr wrap="square" lIns="0" tIns="0" rIns="0" bIns="0" rtlCol="0"/>
            <a:lstStyle/>
            <a:p>
              <a:endParaRPr dirty="0"/>
            </a:p>
          </p:txBody>
        </p:sp>
        <p:sp>
          <p:nvSpPr>
            <p:cNvPr id="44" name="object 48"/>
            <p:cNvSpPr/>
            <p:nvPr/>
          </p:nvSpPr>
          <p:spPr>
            <a:xfrm>
              <a:off x="3302167" y="1298422"/>
              <a:ext cx="90805" cy="92710"/>
            </a:xfrm>
            <a:custGeom>
              <a:avLst/>
              <a:gdLst/>
              <a:ahLst/>
              <a:cxnLst/>
              <a:rect l="l" t="t" r="r" b="b"/>
              <a:pathLst>
                <a:path w="90804" h="92709">
                  <a:moveTo>
                    <a:pt x="56248" y="0"/>
                  </a:moveTo>
                  <a:lnTo>
                    <a:pt x="0" y="0"/>
                  </a:lnTo>
                  <a:lnTo>
                    <a:pt x="0" y="92125"/>
                  </a:lnTo>
                  <a:lnTo>
                    <a:pt x="28600" y="92125"/>
                  </a:lnTo>
                  <a:lnTo>
                    <a:pt x="28600" y="54736"/>
                  </a:lnTo>
                  <a:lnTo>
                    <a:pt x="68134" y="54736"/>
                  </a:lnTo>
                  <a:lnTo>
                    <a:pt x="66751" y="53733"/>
                  </a:lnTo>
                  <a:lnTo>
                    <a:pt x="64274" y="52603"/>
                  </a:lnTo>
                  <a:lnTo>
                    <a:pt x="60883" y="51460"/>
                  </a:lnTo>
                  <a:lnTo>
                    <a:pt x="65112" y="50507"/>
                  </a:lnTo>
                  <a:lnTo>
                    <a:pt x="68453" y="49288"/>
                  </a:lnTo>
                  <a:lnTo>
                    <a:pt x="74701" y="45516"/>
                  </a:lnTo>
                  <a:lnTo>
                    <a:pt x="77698" y="42506"/>
                  </a:lnTo>
                  <a:lnTo>
                    <a:pt x="80741" y="37325"/>
                  </a:lnTo>
                  <a:lnTo>
                    <a:pt x="28600" y="37325"/>
                  </a:lnTo>
                  <a:lnTo>
                    <a:pt x="28600" y="18605"/>
                  </a:lnTo>
                  <a:lnTo>
                    <a:pt x="82831" y="18605"/>
                  </a:lnTo>
                  <a:lnTo>
                    <a:pt x="81724" y="14731"/>
                  </a:lnTo>
                  <a:lnTo>
                    <a:pt x="76022" y="6565"/>
                  </a:lnTo>
                  <a:lnTo>
                    <a:pt x="72275" y="3771"/>
                  </a:lnTo>
                  <a:lnTo>
                    <a:pt x="62979" y="749"/>
                  </a:lnTo>
                  <a:lnTo>
                    <a:pt x="56248" y="0"/>
                  </a:lnTo>
                  <a:close/>
                </a:path>
                <a:path w="90804" h="92709">
                  <a:moveTo>
                    <a:pt x="68134" y="54736"/>
                  </a:moveTo>
                  <a:lnTo>
                    <a:pt x="33705" y="54736"/>
                  </a:lnTo>
                  <a:lnTo>
                    <a:pt x="36029" y="55448"/>
                  </a:lnTo>
                  <a:lnTo>
                    <a:pt x="38087" y="56870"/>
                  </a:lnTo>
                  <a:lnTo>
                    <a:pt x="39598" y="57962"/>
                  </a:lnTo>
                  <a:lnTo>
                    <a:pt x="41313" y="60324"/>
                  </a:lnTo>
                  <a:lnTo>
                    <a:pt x="43305" y="64084"/>
                  </a:lnTo>
                  <a:lnTo>
                    <a:pt x="58458" y="92125"/>
                  </a:lnTo>
                  <a:lnTo>
                    <a:pt x="90627" y="92125"/>
                  </a:lnTo>
                  <a:lnTo>
                    <a:pt x="76835" y="65430"/>
                  </a:lnTo>
                  <a:lnTo>
                    <a:pt x="76161" y="64084"/>
                  </a:lnTo>
                  <a:lnTo>
                    <a:pt x="74841" y="62179"/>
                  </a:lnTo>
                  <a:lnTo>
                    <a:pt x="70853" y="57226"/>
                  </a:lnTo>
                  <a:lnTo>
                    <a:pt x="69342" y="55613"/>
                  </a:lnTo>
                  <a:lnTo>
                    <a:pt x="68134" y="54736"/>
                  </a:lnTo>
                  <a:close/>
                </a:path>
                <a:path w="90804" h="92709">
                  <a:moveTo>
                    <a:pt x="82831" y="18605"/>
                  </a:moveTo>
                  <a:lnTo>
                    <a:pt x="46304" y="18605"/>
                  </a:lnTo>
                  <a:lnTo>
                    <a:pt x="49834" y="19392"/>
                  </a:lnTo>
                  <a:lnTo>
                    <a:pt x="53606" y="22580"/>
                  </a:lnTo>
                  <a:lnTo>
                    <a:pt x="54546" y="24866"/>
                  </a:lnTo>
                  <a:lnTo>
                    <a:pt x="54546" y="29844"/>
                  </a:lnTo>
                  <a:lnTo>
                    <a:pt x="48145" y="36067"/>
                  </a:lnTo>
                  <a:lnTo>
                    <a:pt x="44411" y="36906"/>
                  </a:lnTo>
                  <a:lnTo>
                    <a:pt x="41897" y="37325"/>
                  </a:lnTo>
                  <a:lnTo>
                    <a:pt x="80741" y="37325"/>
                  </a:lnTo>
                  <a:lnTo>
                    <a:pt x="82054" y="35090"/>
                  </a:lnTo>
                  <a:lnTo>
                    <a:pt x="83146" y="30683"/>
                  </a:lnTo>
                  <a:lnTo>
                    <a:pt x="83056" y="19392"/>
                  </a:lnTo>
                  <a:lnTo>
                    <a:pt x="82831" y="18605"/>
                  </a:lnTo>
                  <a:close/>
                </a:path>
              </a:pathLst>
            </a:custGeom>
            <a:solidFill>
              <a:srgbClr val="FFFFFF"/>
            </a:solidFill>
          </p:spPr>
          <p:txBody>
            <a:bodyPr wrap="square" lIns="0" tIns="0" rIns="0" bIns="0" rtlCol="0"/>
            <a:lstStyle/>
            <a:p>
              <a:endParaRPr dirty="0"/>
            </a:p>
          </p:txBody>
        </p:sp>
        <p:sp>
          <p:nvSpPr>
            <p:cNvPr id="45" name="object 49"/>
            <p:cNvSpPr/>
            <p:nvPr/>
          </p:nvSpPr>
          <p:spPr>
            <a:xfrm>
              <a:off x="3417296" y="1298422"/>
              <a:ext cx="0" cy="92710"/>
            </a:xfrm>
            <a:custGeom>
              <a:avLst/>
              <a:gdLst/>
              <a:ahLst/>
              <a:cxnLst/>
              <a:rect l="l" t="t" r="r" b="b"/>
              <a:pathLst>
                <a:path h="92709">
                  <a:moveTo>
                    <a:pt x="0" y="0"/>
                  </a:moveTo>
                  <a:lnTo>
                    <a:pt x="0" y="92125"/>
                  </a:lnTo>
                </a:path>
              </a:pathLst>
            </a:custGeom>
            <a:ln w="28537">
              <a:solidFill>
                <a:srgbClr val="FFFFFF"/>
              </a:solidFill>
            </a:ln>
          </p:spPr>
          <p:txBody>
            <a:bodyPr wrap="square" lIns="0" tIns="0" rIns="0" bIns="0" rtlCol="0"/>
            <a:lstStyle/>
            <a:p>
              <a:endParaRPr dirty="0"/>
            </a:p>
          </p:txBody>
        </p:sp>
        <p:sp>
          <p:nvSpPr>
            <p:cNvPr id="46" name="object 50"/>
            <p:cNvSpPr/>
            <p:nvPr/>
          </p:nvSpPr>
          <p:spPr>
            <a:xfrm>
              <a:off x="3444697" y="1298422"/>
              <a:ext cx="87630" cy="92710"/>
            </a:xfrm>
            <a:custGeom>
              <a:avLst/>
              <a:gdLst/>
              <a:ahLst/>
              <a:cxnLst/>
              <a:rect l="l" t="t" r="r" b="b"/>
              <a:pathLst>
                <a:path w="87629" h="92709">
                  <a:moveTo>
                    <a:pt x="85534" y="0"/>
                  </a:moveTo>
                  <a:lnTo>
                    <a:pt x="4965" y="0"/>
                  </a:lnTo>
                  <a:lnTo>
                    <a:pt x="4965" y="19672"/>
                  </a:lnTo>
                  <a:lnTo>
                    <a:pt x="51181" y="19672"/>
                  </a:lnTo>
                  <a:lnTo>
                    <a:pt x="0" y="73025"/>
                  </a:lnTo>
                  <a:lnTo>
                    <a:pt x="0" y="92125"/>
                  </a:lnTo>
                  <a:lnTo>
                    <a:pt x="87414" y="92125"/>
                  </a:lnTo>
                  <a:lnTo>
                    <a:pt x="87414" y="72326"/>
                  </a:lnTo>
                  <a:lnTo>
                    <a:pt x="33820" y="72326"/>
                  </a:lnTo>
                  <a:lnTo>
                    <a:pt x="85534" y="18415"/>
                  </a:lnTo>
                  <a:lnTo>
                    <a:pt x="85534" y="0"/>
                  </a:lnTo>
                  <a:close/>
                </a:path>
              </a:pathLst>
            </a:custGeom>
            <a:solidFill>
              <a:srgbClr val="FFFFFF"/>
            </a:solidFill>
          </p:spPr>
          <p:txBody>
            <a:bodyPr wrap="square" lIns="0" tIns="0" rIns="0" bIns="0" rtlCol="0"/>
            <a:lstStyle/>
            <a:p>
              <a:endParaRPr dirty="0"/>
            </a:p>
          </p:txBody>
        </p:sp>
        <p:sp>
          <p:nvSpPr>
            <p:cNvPr id="47" name="object 51"/>
            <p:cNvSpPr/>
            <p:nvPr/>
          </p:nvSpPr>
          <p:spPr>
            <a:xfrm>
              <a:off x="3535692" y="1298422"/>
              <a:ext cx="100330" cy="92710"/>
            </a:xfrm>
            <a:custGeom>
              <a:avLst/>
              <a:gdLst/>
              <a:ahLst/>
              <a:cxnLst/>
              <a:rect l="l" t="t" r="r" b="b"/>
              <a:pathLst>
                <a:path w="100329" h="92709">
                  <a:moveTo>
                    <a:pt x="65671" y="0"/>
                  </a:moveTo>
                  <a:lnTo>
                    <a:pt x="34620" y="0"/>
                  </a:lnTo>
                  <a:lnTo>
                    <a:pt x="0" y="92125"/>
                  </a:lnTo>
                  <a:lnTo>
                    <a:pt x="29057" y="92125"/>
                  </a:lnTo>
                  <a:lnTo>
                    <a:pt x="33553" y="76923"/>
                  </a:lnTo>
                  <a:lnTo>
                    <a:pt x="94579" y="76923"/>
                  </a:lnTo>
                  <a:lnTo>
                    <a:pt x="87090" y="56997"/>
                  </a:lnTo>
                  <a:lnTo>
                    <a:pt x="39738" y="56997"/>
                  </a:lnTo>
                  <a:lnTo>
                    <a:pt x="49796" y="23875"/>
                  </a:lnTo>
                  <a:lnTo>
                    <a:pt x="74644" y="23875"/>
                  </a:lnTo>
                  <a:lnTo>
                    <a:pt x="65671" y="0"/>
                  </a:lnTo>
                  <a:close/>
                </a:path>
                <a:path w="100329" h="92709">
                  <a:moveTo>
                    <a:pt x="94579" y="76923"/>
                  </a:moveTo>
                  <a:lnTo>
                    <a:pt x="65874" y="76923"/>
                  </a:lnTo>
                  <a:lnTo>
                    <a:pt x="70484" y="92125"/>
                  </a:lnTo>
                  <a:lnTo>
                    <a:pt x="100291" y="92125"/>
                  </a:lnTo>
                  <a:lnTo>
                    <a:pt x="94579" y="76923"/>
                  </a:lnTo>
                  <a:close/>
                </a:path>
                <a:path w="100329" h="92709">
                  <a:moveTo>
                    <a:pt x="74644" y="23875"/>
                  </a:moveTo>
                  <a:lnTo>
                    <a:pt x="49796" y="23875"/>
                  </a:lnTo>
                  <a:lnTo>
                    <a:pt x="59969" y="56997"/>
                  </a:lnTo>
                  <a:lnTo>
                    <a:pt x="87090" y="56997"/>
                  </a:lnTo>
                  <a:lnTo>
                    <a:pt x="74644" y="23875"/>
                  </a:lnTo>
                  <a:close/>
                </a:path>
              </a:pathLst>
            </a:custGeom>
            <a:solidFill>
              <a:srgbClr val="FFFFFF"/>
            </a:solidFill>
          </p:spPr>
          <p:txBody>
            <a:bodyPr wrap="square" lIns="0" tIns="0" rIns="0" bIns="0" rtlCol="0"/>
            <a:lstStyle/>
            <a:p>
              <a:endParaRPr dirty="0"/>
            </a:p>
          </p:txBody>
        </p:sp>
        <p:sp>
          <p:nvSpPr>
            <p:cNvPr id="48" name="object 52"/>
            <p:cNvSpPr/>
            <p:nvPr/>
          </p:nvSpPr>
          <p:spPr>
            <a:xfrm>
              <a:off x="3645408" y="1298410"/>
              <a:ext cx="85090" cy="92710"/>
            </a:xfrm>
            <a:custGeom>
              <a:avLst/>
              <a:gdLst/>
              <a:ahLst/>
              <a:cxnLst/>
              <a:rect l="l" t="t" r="r" b="b"/>
              <a:pathLst>
                <a:path w="85089" h="92709">
                  <a:moveTo>
                    <a:pt x="50634" y="0"/>
                  </a:moveTo>
                  <a:lnTo>
                    <a:pt x="0" y="0"/>
                  </a:lnTo>
                  <a:lnTo>
                    <a:pt x="0" y="92125"/>
                  </a:lnTo>
                  <a:lnTo>
                    <a:pt x="47371" y="92125"/>
                  </a:lnTo>
                  <a:lnTo>
                    <a:pt x="53022" y="91287"/>
                  </a:lnTo>
                  <a:lnTo>
                    <a:pt x="80362" y="71208"/>
                  </a:lnTo>
                  <a:lnTo>
                    <a:pt x="28473" y="71208"/>
                  </a:lnTo>
                  <a:lnTo>
                    <a:pt x="28473" y="20866"/>
                  </a:lnTo>
                  <a:lnTo>
                    <a:pt x="80307" y="20866"/>
                  </a:lnTo>
                  <a:lnTo>
                    <a:pt x="78574" y="17373"/>
                  </a:lnTo>
                  <a:lnTo>
                    <a:pt x="71869" y="8902"/>
                  </a:lnTo>
                  <a:lnTo>
                    <a:pt x="67627" y="5664"/>
                  </a:lnTo>
                  <a:lnTo>
                    <a:pt x="57365" y="1130"/>
                  </a:lnTo>
                  <a:lnTo>
                    <a:pt x="50634" y="0"/>
                  </a:lnTo>
                  <a:close/>
                </a:path>
                <a:path w="85089" h="92709">
                  <a:moveTo>
                    <a:pt x="80307" y="20866"/>
                  </a:moveTo>
                  <a:lnTo>
                    <a:pt x="42951" y="20866"/>
                  </a:lnTo>
                  <a:lnTo>
                    <a:pt x="48221" y="22669"/>
                  </a:lnTo>
                  <a:lnTo>
                    <a:pt x="54597" y="29870"/>
                  </a:lnTo>
                  <a:lnTo>
                    <a:pt x="56184" y="36563"/>
                  </a:lnTo>
                  <a:lnTo>
                    <a:pt x="56184" y="53695"/>
                  </a:lnTo>
                  <a:lnTo>
                    <a:pt x="41402" y="71208"/>
                  </a:lnTo>
                  <a:lnTo>
                    <a:pt x="80362" y="71208"/>
                  </a:lnTo>
                  <a:lnTo>
                    <a:pt x="83654" y="63233"/>
                  </a:lnTo>
                  <a:lnTo>
                    <a:pt x="84785" y="55600"/>
                  </a:lnTo>
                  <a:lnTo>
                    <a:pt x="84785" y="39471"/>
                  </a:lnTo>
                  <a:lnTo>
                    <a:pt x="84023" y="33515"/>
                  </a:lnTo>
                  <a:lnTo>
                    <a:pt x="81013" y="22288"/>
                  </a:lnTo>
                  <a:lnTo>
                    <a:pt x="80307" y="20866"/>
                  </a:lnTo>
                  <a:close/>
                </a:path>
              </a:pathLst>
            </a:custGeom>
            <a:solidFill>
              <a:srgbClr val="FFFFFF"/>
            </a:solidFill>
          </p:spPr>
          <p:txBody>
            <a:bodyPr wrap="square" lIns="0" tIns="0" rIns="0" bIns="0" rtlCol="0"/>
            <a:lstStyle/>
            <a:p>
              <a:endParaRPr dirty="0"/>
            </a:p>
          </p:txBody>
        </p:sp>
        <p:sp>
          <p:nvSpPr>
            <p:cNvPr id="49" name="object 53"/>
            <p:cNvSpPr/>
            <p:nvPr/>
          </p:nvSpPr>
          <p:spPr>
            <a:xfrm>
              <a:off x="3741567" y="1296848"/>
              <a:ext cx="95885" cy="95886"/>
            </a:xfrm>
            <a:custGeom>
              <a:avLst/>
              <a:gdLst/>
              <a:ahLst/>
              <a:cxnLst/>
              <a:rect l="l" t="t" r="r" b="b"/>
              <a:pathLst>
                <a:path w="95885" h="95884">
                  <a:moveTo>
                    <a:pt x="47567" y="0"/>
                  </a:moveTo>
                  <a:lnTo>
                    <a:pt x="7065" y="19483"/>
                  </a:lnTo>
                  <a:lnTo>
                    <a:pt x="0" y="47828"/>
                  </a:lnTo>
                  <a:lnTo>
                    <a:pt x="390" y="55440"/>
                  </a:lnTo>
                  <a:lnTo>
                    <a:pt x="22904" y="90309"/>
                  </a:lnTo>
                  <a:lnTo>
                    <a:pt x="48697" y="95275"/>
                  </a:lnTo>
                  <a:lnTo>
                    <a:pt x="56049" y="94915"/>
                  </a:lnTo>
                  <a:lnTo>
                    <a:pt x="89731" y="73964"/>
                  </a:lnTo>
                  <a:lnTo>
                    <a:pt x="41814" y="73964"/>
                  </a:lnTo>
                  <a:lnTo>
                    <a:pt x="37102" y="71932"/>
                  </a:lnTo>
                  <a:lnTo>
                    <a:pt x="30194" y="63817"/>
                  </a:lnTo>
                  <a:lnTo>
                    <a:pt x="28466" y="57124"/>
                  </a:lnTo>
                  <a:lnTo>
                    <a:pt x="28466" y="38442"/>
                  </a:lnTo>
                  <a:lnTo>
                    <a:pt x="30206" y="31724"/>
                  </a:lnTo>
                  <a:lnTo>
                    <a:pt x="37153" y="23596"/>
                  </a:lnTo>
                  <a:lnTo>
                    <a:pt x="41763" y="21564"/>
                  </a:lnTo>
                  <a:lnTo>
                    <a:pt x="89627" y="21564"/>
                  </a:lnTo>
                  <a:lnTo>
                    <a:pt x="88456" y="19148"/>
                  </a:lnTo>
                  <a:lnTo>
                    <a:pt x="83013" y="12357"/>
                  </a:lnTo>
                  <a:lnTo>
                    <a:pt x="76133" y="6954"/>
                  </a:lnTo>
                  <a:lnTo>
                    <a:pt x="67933" y="3092"/>
                  </a:lnTo>
                  <a:lnTo>
                    <a:pt x="58412" y="773"/>
                  </a:lnTo>
                  <a:lnTo>
                    <a:pt x="47567" y="0"/>
                  </a:lnTo>
                  <a:close/>
                </a:path>
                <a:path w="95885" h="95884">
                  <a:moveTo>
                    <a:pt x="89627" y="21564"/>
                  </a:moveTo>
                  <a:lnTo>
                    <a:pt x="53498" y="21564"/>
                  </a:lnTo>
                  <a:lnTo>
                    <a:pt x="58235" y="23558"/>
                  </a:lnTo>
                  <a:lnTo>
                    <a:pt x="65233" y="31559"/>
                  </a:lnTo>
                  <a:lnTo>
                    <a:pt x="66985" y="37896"/>
                  </a:lnTo>
                  <a:lnTo>
                    <a:pt x="66926" y="57124"/>
                  </a:lnTo>
                  <a:lnTo>
                    <a:pt x="65309" y="64020"/>
                  </a:lnTo>
                  <a:lnTo>
                    <a:pt x="58603" y="71983"/>
                  </a:lnTo>
                  <a:lnTo>
                    <a:pt x="53879" y="73964"/>
                  </a:lnTo>
                  <a:lnTo>
                    <a:pt x="89731" y="73964"/>
                  </a:lnTo>
                  <a:lnTo>
                    <a:pt x="95459" y="46951"/>
                  </a:lnTo>
                  <a:lnTo>
                    <a:pt x="94680" y="36445"/>
                  </a:lnTo>
                  <a:lnTo>
                    <a:pt x="92346" y="27177"/>
                  </a:lnTo>
                  <a:lnTo>
                    <a:pt x="89627" y="21564"/>
                  </a:lnTo>
                  <a:close/>
                </a:path>
              </a:pathLst>
            </a:custGeom>
            <a:solidFill>
              <a:srgbClr val="FFFFFF"/>
            </a:solidFill>
          </p:spPr>
          <p:txBody>
            <a:bodyPr wrap="square" lIns="0" tIns="0" rIns="0" bIns="0" rtlCol="0"/>
            <a:lstStyle/>
            <a:p>
              <a:endParaRPr dirty="0"/>
            </a:p>
          </p:txBody>
        </p:sp>
        <p:sp>
          <p:nvSpPr>
            <p:cNvPr id="50" name="object 54"/>
            <p:cNvSpPr/>
            <p:nvPr/>
          </p:nvSpPr>
          <p:spPr>
            <a:xfrm>
              <a:off x="1180795" y="1090258"/>
              <a:ext cx="2858770" cy="542926"/>
            </a:xfrm>
            <a:custGeom>
              <a:avLst/>
              <a:gdLst/>
              <a:ahLst/>
              <a:cxnLst/>
              <a:rect l="l" t="t" r="r" b="b"/>
              <a:pathLst>
                <a:path w="2858770" h="542925">
                  <a:moveTo>
                    <a:pt x="2858350" y="542569"/>
                  </a:moveTo>
                  <a:lnTo>
                    <a:pt x="0" y="542569"/>
                  </a:lnTo>
                  <a:lnTo>
                    <a:pt x="0" y="0"/>
                  </a:lnTo>
                  <a:lnTo>
                    <a:pt x="2858350" y="0"/>
                  </a:lnTo>
                  <a:lnTo>
                    <a:pt x="2858350" y="542569"/>
                  </a:lnTo>
                  <a:close/>
                </a:path>
              </a:pathLst>
            </a:custGeom>
            <a:ln w="12699">
              <a:solidFill>
                <a:srgbClr val="231F20"/>
              </a:solidFill>
            </a:ln>
          </p:spPr>
          <p:txBody>
            <a:bodyPr wrap="square" lIns="0" tIns="0" rIns="0" bIns="0" rtlCol="0"/>
            <a:lstStyle/>
            <a:p>
              <a:endParaRPr dirty="0"/>
            </a:p>
          </p:txBody>
        </p:sp>
        <p:sp>
          <p:nvSpPr>
            <p:cNvPr id="5" name="4 CuadroTexto"/>
            <p:cNvSpPr txBox="1"/>
            <p:nvPr/>
          </p:nvSpPr>
          <p:spPr>
            <a:xfrm>
              <a:off x="2106588" y="1215539"/>
              <a:ext cx="1927547" cy="261610"/>
            </a:xfrm>
            <a:prstGeom prst="rect">
              <a:avLst/>
            </a:prstGeom>
            <a:solidFill>
              <a:schemeClr val="tx1"/>
            </a:solidFill>
            <a:ln>
              <a:solidFill>
                <a:schemeClr val="tx1"/>
              </a:solidFill>
            </a:ln>
          </p:spPr>
          <p:txBody>
            <a:bodyPr wrap="square" numCol="1" spcCol="180000" rtlCol="0">
              <a:spAutoFit/>
            </a:bodyPr>
            <a:lstStyle/>
            <a:p>
              <a:pPr marL="14604" algn="just"/>
              <a:r>
                <a:rPr lang="es-MX" sz="1100" b="1" dirty="0">
                  <a:solidFill>
                    <a:schemeClr val="bg1"/>
                  </a:solidFill>
                  <a:latin typeface="Montserrat Black" panose="00000A00000000000000" pitchFamily="2" charset="0"/>
                  <a:cs typeface="Calibri"/>
                </a:rPr>
                <a:t>TALLER AUTORIZADO</a:t>
              </a:r>
              <a:endParaRPr lang="es-CO" sz="1100" b="1" dirty="0">
                <a:solidFill>
                  <a:schemeClr val="bg1"/>
                </a:solidFill>
                <a:latin typeface="Montserrat Black" panose="00000A00000000000000" pitchFamily="2" charset="0"/>
                <a:cs typeface="Calibri"/>
              </a:endParaRPr>
            </a:p>
          </p:txBody>
        </p:sp>
      </p:grpSp>
      <p:pic>
        <p:nvPicPr>
          <p:cNvPr id="3075" name="Picture 3" descr="C:\Users\jsgomez\Downloads\pngocean.co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2008291" y="1673975"/>
            <a:ext cx="1204706" cy="720000"/>
          </a:xfrm>
          <a:prstGeom prst="rect">
            <a:avLst/>
          </a:prstGeom>
          <a:noFill/>
          <a:extLst>
            <a:ext uri="{909E8E84-426E-40DD-AFC4-6F175D3DCCD1}">
              <a14:hiddenFill xmlns:a14="http://schemas.microsoft.com/office/drawing/2010/main">
                <a:solidFill>
                  <a:srgbClr val="FFFFFF"/>
                </a:solidFill>
              </a14:hiddenFill>
            </a:ext>
          </a:extLst>
        </p:spPr>
      </p:pic>
      <p:sp>
        <p:nvSpPr>
          <p:cNvPr id="82" name="object 10"/>
          <p:cNvSpPr txBox="1"/>
          <p:nvPr/>
        </p:nvSpPr>
        <p:spPr>
          <a:xfrm>
            <a:off x="180644" y="2520658"/>
            <a:ext cx="4860000" cy="830997"/>
          </a:xfrm>
          <a:prstGeom prst="rect">
            <a:avLst/>
          </a:prstGeom>
        </p:spPr>
        <p:txBody>
          <a:bodyPr vert="horz" wrap="square" lIns="0" tIns="0" rIns="0" bIns="0" rtlCol="0">
            <a:spAutoFit/>
          </a:bodyPr>
          <a:lstStyle/>
          <a:p>
            <a:pPr marL="31750" marR="33655" indent="-19685" algn="r">
              <a:lnSpc>
                <a:spcPct val="100000"/>
              </a:lnSpc>
            </a:pPr>
            <a:r>
              <a:rPr lang="es-CO" sz="900" spc="35" dirty="0">
                <a:solidFill>
                  <a:srgbClr val="231F21"/>
                </a:solidFill>
                <a:latin typeface="Montserrat" panose="00000500000000000000" pitchFamily="2" charset="0"/>
                <a:cs typeface="Arial Narrow"/>
              </a:rPr>
              <a:t>Para </a:t>
            </a:r>
            <a:r>
              <a:rPr lang="es-CO" sz="900" spc="-5" dirty="0">
                <a:solidFill>
                  <a:srgbClr val="231F21"/>
                </a:solidFill>
                <a:latin typeface="Montserrat" panose="00000500000000000000" pitchFamily="2" charset="0"/>
                <a:cs typeface="Arial Narrow"/>
              </a:rPr>
              <a:t>un </a:t>
            </a:r>
            <a:r>
              <a:rPr lang="es-CO" sz="900" spc="10" dirty="0">
                <a:solidFill>
                  <a:srgbClr val="231F21"/>
                </a:solidFill>
                <a:latin typeface="Montserrat" panose="00000500000000000000" pitchFamily="2" charset="0"/>
                <a:cs typeface="Arial Narrow"/>
              </a:rPr>
              <a:t>buen </a:t>
            </a:r>
            <a:r>
              <a:rPr lang="es-CO" sz="900" spc="20" dirty="0">
                <a:solidFill>
                  <a:srgbClr val="231F21"/>
                </a:solidFill>
                <a:latin typeface="Montserrat" panose="00000500000000000000" pitchFamily="2" charset="0"/>
                <a:cs typeface="Arial Narrow"/>
              </a:rPr>
              <a:t>funcionamiento </a:t>
            </a:r>
            <a:r>
              <a:rPr lang="es-CO" sz="900" spc="10" dirty="0">
                <a:solidFill>
                  <a:srgbClr val="231F21"/>
                </a:solidFill>
                <a:latin typeface="Montserrat" panose="00000500000000000000" pitchFamily="2" charset="0"/>
                <a:cs typeface="Arial Narrow"/>
              </a:rPr>
              <a:t>de </a:t>
            </a:r>
            <a:r>
              <a:rPr lang="es-CO" sz="900" spc="-5" dirty="0">
                <a:solidFill>
                  <a:srgbClr val="231F21"/>
                </a:solidFill>
                <a:latin typeface="Montserrat" panose="00000500000000000000" pitchFamily="2" charset="0"/>
                <a:cs typeface="Arial Narrow"/>
              </a:rPr>
              <a:t>su </a:t>
            </a:r>
            <a:r>
              <a:rPr lang="es-CO" sz="900" spc="15" dirty="0">
                <a:solidFill>
                  <a:srgbClr val="231F21"/>
                </a:solidFill>
                <a:latin typeface="Montserrat" panose="00000500000000000000" pitchFamily="2" charset="0"/>
                <a:cs typeface="Arial Narrow"/>
              </a:rPr>
              <a:t>Vehículo </a:t>
            </a:r>
            <a:r>
              <a:rPr lang="es-CO" sz="900" spc="-15" dirty="0">
                <a:solidFill>
                  <a:srgbClr val="231F21"/>
                </a:solidFill>
                <a:latin typeface="Montserrat" panose="00000500000000000000" pitchFamily="2" charset="0"/>
                <a:cs typeface="Arial Narrow"/>
              </a:rPr>
              <a:t>y </a:t>
            </a:r>
            <a:r>
              <a:rPr lang="es-CO" sz="900" spc="30" dirty="0">
                <a:solidFill>
                  <a:srgbClr val="231F21"/>
                </a:solidFill>
                <a:latin typeface="Montserrat" panose="00000500000000000000" pitchFamily="2" charset="0"/>
                <a:cs typeface="Arial Narrow"/>
              </a:rPr>
              <a:t>para mantener </a:t>
            </a:r>
            <a:r>
              <a:rPr lang="es-CO" sz="900" spc="25" dirty="0">
                <a:solidFill>
                  <a:srgbClr val="231F21"/>
                </a:solidFill>
                <a:latin typeface="Montserrat" panose="00000500000000000000" pitchFamily="2" charset="0"/>
                <a:cs typeface="Arial Narrow"/>
              </a:rPr>
              <a:t>la</a:t>
            </a:r>
            <a:r>
              <a:rPr lang="es-CO" sz="900" spc="185" dirty="0">
                <a:solidFill>
                  <a:srgbClr val="231F21"/>
                </a:solidFill>
                <a:latin typeface="Montserrat" panose="00000500000000000000" pitchFamily="2" charset="0"/>
                <a:cs typeface="Arial Narrow"/>
              </a:rPr>
              <a:t> </a:t>
            </a:r>
            <a:r>
              <a:rPr lang="es-CO" sz="900" spc="20" dirty="0">
                <a:solidFill>
                  <a:srgbClr val="231F21"/>
                </a:solidFill>
                <a:latin typeface="Montserrat" panose="00000500000000000000" pitchFamily="2" charset="0"/>
                <a:cs typeface="Arial Narrow"/>
              </a:rPr>
              <a:t>validez</a:t>
            </a:r>
            <a:r>
              <a:rPr lang="es-CO" sz="900" spc="70" dirty="0">
                <a:solidFill>
                  <a:srgbClr val="231F21"/>
                </a:solidFill>
                <a:latin typeface="Montserrat" panose="00000500000000000000" pitchFamily="2" charset="0"/>
                <a:cs typeface="Arial Narrow"/>
              </a:rPr>
              <a:t> </a:t>
            </a:r>
            <a:r>
              <a:rPr lang="es-CO" sz="900" spc="10" dirty="0">
                <a:solidFill>
                  <a:srgbClr val="231F21"/>
                </a:solidFill>
                <a:latin typeface="Montserrat" panose="00000500000000000000" pitchFamily="2" charset="0"/>
                <a:cs typeface="Arial Narrow"/>
              </a:rPr>
              <a:t>de </a:t>
            </a:r>
            <a:r>
              <a:rPr lang="es-CO" sz="900" spc="25" dirty="0">
                <a:solidFill>
                  <a:srgbClr val="231F21"/>
                </a:solidFill>
                <a:latin typeface="Montserrat" panose="00000500000000000000" pitchFamily="2" charset="0"/>
                <a:cs typeface="Arial Narrow"/>
              </a:rPr>
              <a:t>la </a:t>
            </a:r>
            <a:r>
              <a:rPr lang="es-CO" sz="900" spc="30" dirty="0">
                <a:solidFill>
                  <a:srgbClr val="231F21"/>
                </a:solidFill>
                <a:latin typeface="Montserrat" panose="00000500000000000000" pitchFamily="2" charset="0"/>
                <a:cs typeface="Arial Narrow"/>
              </a:rPr>
              <a:t>garantía </a:t>
            </a:r>
            <a:r>
              <a:rPr lang="es-CO" sz="900" spc="20" dirty="0">
                <a:solidFill>
                  <a:srgbClr val="231F21"/>
                </a:solidFill>
                <a:latin typeface="Montserrat" panose="00000500000000000000" pitchFamily="2" charset="0"/>
                <a:cs typeface="Arial Narrow"/>
              </a:rPr>
              <a:t>correspondiente, utilice </a:t>
            </a:r>
            <a:r>
              <a:rPr lang="es-CO" sz="900" spc="25" dirty="0">
                <a:solidFill>
                  <a:srgbClr val="231F21"/>
                </a:solidFill>
                <a:latin typeface="Montserrat" panose="00000500000000000000" pitchFamily="2" charset="0"/>
                <a:cs typeface="Arial Narrow"/>
              </a:rPr>
              <a:t>únicamente partes </a:t>
            </a:r>
            <a:r>
              <a:rPr lang="es-CO" sz="900" spc="20" dirty="0">
                <a:solidFill>
                  <a:srgbClr val="231F21"/>
                </a:solidFill>
                <a:latin typeface="Montserrat" panose="00000500000000000000" pitchFamily="2" charset="0"/>
                <a:cs typeface="Arial Narrow"/>
              </a:rPr>
              <a:t>originales</a:t>
            </a:r>
            <a:r>
              <a:rPr lang="es-CO" sz="900" spc="114" dirty="0">
                <a:solidFill>
                  <a:srgbClr val="231F21"/>
                </a:solidFill>
                <a:latin typeface="Montserrat" panose="00000500000000000000" pitchFamily="2" charset="0"/>
                <a:cs typeface="Arial Narrow"/>
              </a:rPr>
              <a:t> </a:t>
            </a:r>
            <a:r>
              <a:rPr lang="es-CO" sz="900" spc="-15" dirty="0">
                <a:solidFill>
                  <a:srgbClr val="231F21"/>
                </a:solidFill>
                <a:latin typeface="Montserrat" panose="00000500000000000000" pitchFamily="2" charset="0"/>
                <a:cs typeface="Arial Narrow"/>
              </a:rPr>
              <a:t>y </a:t>
            </a:r>
            <a:r>
              <a:rPr lang="es-CO" sz="900" spc="30" dirty="0">
                <a:solidFill>
                  <a:srgbClr val="231F21"/>
                </a:solidFill>
                <a:latin typeface="Montserrat" panose="00000500000000000000" pitchFamily="2" charset="0"/>
                <a:cs typeface="Arial Narrow"/>
              </a:rPr>
              <a:t>llévela </a:t>
            </a:r>
            <a:r>
              <a:rPr lang="es-CO" sz="900" spc="25" dirty="0">
                <a:solidFill>
                  <a:srgbClr val="231F21"/>
                </a:solidFill>
                <a:latin typeface="Montserrat" panose="00000500000000000000" pitchFamily="2" charset="0"/>
                <a:cs typeface="Arial Narrow"/>
              </a:rPr>
              <a:t>exclusivamente a </a:t>
            </a:r>
            <a:r>
              <a:rPr lang="es-CO" sz="900" spc="5" dirty="0">
                <a:solidFill>
                  <a:srgbClr val="231F21"/>
                </a:solidFill>
                <a:latin typeface="Montserrat" panose="00000500000000000000" pitchFamily="2" charset="0"/>
                <a:cs typeface="Arial Narrow"/>
              </a:rPr>
              <a:t>los </a:t>
            </a:r>
            <a:r>
              <a:rPr lang="es-CO" sz="900" spc="10" dirty="0">
                <a:solidFill>
                  <a:srgbClr val="231F21"/>
                </a:solidFill>
                <a:latin typeface="Montserrat" panose="00000500000000000000" pitchFamily="2" charset="0"/>
                <a:cs typeface="Arial Narrow"/>
              </a:rPr>
              <a:t>Centros de </a:t>
            </a:r>
            <a:r>
              <a:rPr lang="es-CO" sz="900" spc="20" dirty="0">
                <a:solidFill>
                  <a:srgbClr val="231F21"/>
                </a:solidFill>
                <a:latin typeface="Montserrat" panose="00000500000000000000" pitchFamily="2" charset="0"/>
                <a:cs typeface="Arial Narrow"/>
              </a:rPr>
              <a:t>Servicio </a:t>
            </a:r>
            <a:r>
              <a:rPr lang="es-CO" sz="900" spc="10" dirty="0">
                <a:solidFill>
                  <a:srgbClr val="231F21"/>
                </a:solidFill>
                <a:latin typeface="Montserrat" panose="00000500000000000000" pitchFamily="2" charset="0"/>
                <a:cs typeface="Arial Narrow"/>
              </a:rPr>
              <a:t>Autorizados </a:t>
            </a:r>
            <a:r>
              <a:rPr lang="es-CO" sz="900" spc="20" dirty="0">
                <a:solidFill>
                  <a:srgbClr val="231F21"/>
                </a:solidFill>
                <a:latin typeface="Montserrat" panose="00000500000000000000" pitchFamily="2" charset="0"/>
                <a:cs typeface="Arial Narrow"/>
              </a:rPr>
              <a:t>(CSA) </a:t>
            </a:r>
            <a:r>
              <a:rPr lang="es-CO" sz="900" spc="15" dirty="0">
                <a:solidFill>
                  <a:srgbClr val="231F21"/>
                </a:solidFill>
                <a:latin typeface="Montserrat" panose="00000500000000000000" pitchFamily="2" charset="0"/>
                <a:cs typeface="Arial Narrow"/>
              </a:rPr>
              <a:t>Auteco.</a:t>
            </a:r>
          </a:p>
          <a:p>
            <a:pPr marL="31750" marR="33655" indent="-19685" algn="r">
              <a:lnSpc>
                <a:spcPct val="100000"/>
              </a:lnSpc>
            </a:pPr>
            <a:r>
              <a:rPr lang="es-CO" sz="900" spc="20" dirty="0">
                <a:solidFill>
                  <a:srgbClr val="231F21"/>
                </a:solidFill>
                <a:latin typeface="Montserrat" panose="00000500000000000000" pitchFamily="2" charset="0"/>
                <a:cs typeface="Arial Narrow"/>
              </a:rPr>
              <a:t>Podrá consultar </a:t>
            </a:r>
            <a:r>
              <a:rPr lang="es-CO" sz="900" spc="25" dirty="0">
                <a:solidFill>
                  <a:srgbClr val="231F21"/>
                </a:solidFill>
                <a:latin typeface="Montserrat" panose="00000500000000000000" pitchFamily="2" charset="0"/>
                <a:cs typeface="Arial Narrow"/>
              </a:rPr>
              <a:t>la lista </a:t>
            </a:r>
            <a:r>
              <a:rPr lang="es-CO" sz="900" spc="10" dirty="0">
                <a:solidFill>
                  <a:srgbClr val="231F21"/>
                </a:solidFill>
                <a:latin typeface="Montserrat" panose="00000500000000000000" pitchFamily="2" charset="0"/>
                <a:cs typeface="Arial Narrow"/>
              </a:rPr>
              <a:t>de Centros de </a:t>
            </a:r>
            <a:r>
              <a:rPr lang="es-CO" sz="900" spc="20" dirty="0">
                <a:solidFill>
                  <a:srgbClr val="231F21"/>
                </a:solidFill>
                <a:latin typeface="Montserrat" panose="00000500000000000000" pitchFamily="2" charset="0"/>
                <a:cs typeface="Arial Narrow"/>
              </a:rPr>
              <a:t>Servicio </a:t>
            </a:r>
            <a:r>
              <a:rPr lang="es-CO" sz="900" spc="10" dirty="0">
                <a:solidFill>
                  <a:srgbClr val="231F21"/>
                </a:solidFill>
                <a:latin typeface="Montserrat" panose="00000500000000000000" pitchFamily="2" charset="0"/>
                <a:cs typeface="Arial Narrow"/>
              </a:rPr>
              <a:t>Autorizados </a:t>
            </a:r>
            <a:r>
              <a:rPr lang="es-CO" sz="900" spc="20" dirty="0">
                <a:solidFill>
                  <a:srgbClr val="231F21"/>
                </a:solidFill>
                <a:latin typeface="Montserrat" panose="00000500000000000000" pitchFamily="2" charset="0"/>
                <a:cs typeface="Arial Narrow"/>
              </a:rPr>
              <a:t>(CSA) </a:t>
            </a:r>
            <a:r>
              <a:rPr lang="es-CO" sz="900" spc="25" dirty="0">
                <a:solidFill>
                  <a:srgbClr val="231F21"/>
                </a:solidFill>
                <a:latin typeface="Montserrat" panose="00000500000000000000" pitchFamily="2" charset="0"/>
                <a:cs typeface="Arial Narrow"/>
              </a:rPr>
              <a:t>actualizada, </a:t>
            </a:r>
            <a:r>
              <a:rPr lang="es-CO" sz="900" spc="20" dirty="0">
                <a:solidFill>
                  <a:srgbClr val="231F21"/>
                </a:solidFill>
                <a:latin typeface="Montserrat" panose="00000500000000000000" pitchFamily="2" charset="0"/>
                <a:cs typeface="Arial Narrow"/>
              </a:rPr>
              <a:t>ingresando </a:t>
            </a:r>
            <a:r>
              <a:rPr lang="es-CO" sz="900" spc="30" dirty="0">
                <a:solidFill>
                  <a:srgbClr val="231F21"/>
                </a:solidFill>
                <a:latin typeface="Montserrat" panose="00000500000000000000" pitchFamily="2" charset="0"/>
                <a:cs typeface="Arial Narrow"/>
              </a:rPr>
              <a:t>al</a:t>
            </a:r>
            <a:r>
              <a:rPr lang="es-CO" sz="900" spc="20" dirty="0">
                <a:solidFill>
                  <a:srgbClr val="231F21"/>
                </a:solidFill>
                <a:latin typeface="Montserrat" panose="00000500000000000000" pitchFamily="2" charset="0"/>
                <a:cs typeface="Arial Narrow"/>
              </a:rPr>
              <a:t> siguiente</a:t>
            </a:r>
            <a:r>
              <a:rPr lang="es-CO" sz="900" spc="40" dirty="0">
                <a:solidFill>
                  <a:srgbClr val="231F21"/>
                </a:solidFill>
                <a:latin typeface="Montserrat" panose="00000500000000000000" pitchFamily="2" charset="0"/>
                <a:cs typeface="Arial Narrow"/>
              </a:rPr>
              <a:t> </a:t>
            </a:r>
            <a:r>
              <a:rPr lang="es-CO" sz="900" spc="10" dirty="0">
                <a:solidFill>
                  <a:srgbClr val="231F21"/>
                </a:solidFill>
                <a:latin typeface="Montserrat" panose="00000500000000000000" pitchFamily="2" charset="0"/>
                <a:cs typeface="Arial Narrow"/>
              </a:rPr>
              <a:t>link:</a:t>
            </a:r>
          </a:p>
          <a:p>
            <a:pPr marL="31750" marR="33655" indent="-19685" algn="r">
              <a:lnSpc>
                <a:spcPct val="100000"/>
              </a:lnSpc>
            </a:pPr>
            <a:r>
              <a:rPr lang="es-CO" sz="900" spc="15" dirty="0">
                <a:solidFill>
                  <a:srgbClr val="231F21"/>
                </a:solidFill>
                <a:latin typeface="Montserrat" panose="00000500000000000000" pitchFamily="2" charset="0"/>
                <a:cs typeface="Arial Narrow"/>
                <a:hlinkClick r:id="rId4"/>
              </a:rPr>
              <a:t>https://www.auteco.com.co/donde-estamos/</a:t>
            </a:r>
            <a:r>
              <a:rPr lang="es-CO" sz="900" spc="15" dirty="0">
                <a:solidFill>
                  <a:srgbClr val="231F21"/>
                </a:solidFill>
                <a:latin typeface="Montserrat" panose="00000500000000000000" pitchFamily="2" charset="0"/>
                <a:cs typeface="Arial Narrow"/>
              </a:rPr>
              <a:t> </a:t>
            </a:r>
            <a:endParaRPr lang="es-CO" sz="900" dirty="0">
              <a:latin typeface="Montserrat" panose="00000500000000000000" pitchFamily="2" charset="0"/>
              <a:cs typeface="Arial Narrow"/>
            </a:endParaRPr>
          </a:p>
        </p:txBody>
      </p:sp>
    </p:spTree>
    <p:extLst>
      <p:ext uri="{BB962C8B-B14F-4D97-AF65-F5344CB8AC3E}">
        <p14:creationId xmlns:p14="http://schemas.microsoft.com/office/powerpoint/2010/main" val="717696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0"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PÁGINA WEB REPUESTOS</a:t>
            </a:r>
            <a:endParaRPr dirty="0">
              <a:latin typeface="Montserrat SemiBold" panose="00000700000000000000" pitchFamily="2" charset="0"/>
            </a:endParaRPr>
          </a:p>
        </p:txBody>
      </p:sp>
      <p:sp>
        <p:nvSpPr>
          <p:cNvPr id="91" name="object 16"/>
          <p:cNvSpPr/>
          <p:nvPr/>
        </p:nvSpPr>
        <p:spPr>
          <a:xfrm>
            <a:off x="894942" y="521767"/>
            <a:ext cx="3431405" cy="1721521"/>
          </a:xfrm>
          <a:prstGeom prst="rect">
            <a:avLst/>
          </a:prstGeom>
          <a:blipFill>
            <a:blip r:embed="rId2" cstate="print"/>
            <a:stretch>
              <a:fillRect/>
            </a:stretch>
          </a:blipFill>
        </p:spPr>
        <p:txBody>
          <a:bodyPr wrap="square" lIns="0" tIns="0" rIns="0" bIns="0" rtlCol="0"/>
          <a:lstStyle/>
          <a:p>
            <a:endParaRPr dirty="0"/>
          </a:p>
        </p:txBody>
      </p:sp>
      <p:sp>
        <p:nvSpPr>
          <p:cNvPr id="3" name="2 CuadroTexto"/>
          <p:cNvSpPr txBox="1"/>
          <p:nvPr/>
        </p:nvSpPr>
        <p:spPr>
          <a:xfrm>
            <a:off x="180644" y="2448560"/>
            <a:ext cx="4860000" cy="1169551"/>
          </a:xfrm>
          <a:prstGeom prst="rect">
            <a:avLst/>
          </a:prstGeom>
          <a:noFill/>
        </p:spPr>
        <p:txBody>
          <a:bodyPr wrap="square" numCol="2" spcCol="180000" rtlCol="0">
            <a:spAutoFit/>
          </a:bodyPr>
          <a:lstStyle/>
          <a:p>
            <a:pPr marL="12700" marR="5080" algn="just">
              <a:lnSpc>
                <a:spcPct val="100000"/>
              </a:lnSpc>
            </a:pPr>
            <a:r>
              <a:rPr lang="es-MX" sz="700" dirty="0">
                <a:solidFill>
                  <a:srgbClr val="231F21"/>
                </a:solidFill>
                <a:latin typeface="Montserrat" panose="00000500000000000000" pitchFamily="2" charset="0"/>
                <a:cs typeface="Calibri"/>
              </a:rPr>
              <a:t>Encuentre en la página web de Auteco una amplia y útil sección con toda la información relacionada con los repuestos y accesorios para todos los productos de las marcas Auteco.</a:t>
            </a:r>
          </a:p>
          <a:p>
            <a:pPr marL="12700" marR="5080" algn="just">
              <a:lnSpc>
                <a:spcPct val="100000"/>
              </a:lnSpc>
            </a:pPr>
            <a:r>
              <a:rPr lang="es-MX" sz="700" dirty="0">
                <a:solidFill>
                  <a:srgbClr val="231F21"/>
                </a:solidFill>
                <a:latin typeface="Montserrat" panose="00000500000000000000" pitchFamily="2" charset="0"/>
                <a:cs typeface="Calibri"/>
              </a:rPr>
              <a:t>Ingrese al sitio web de Auteco, donde podrá encontrar repuestos y accesorios en el menú ubicado en la parte superior de la página </a:t>
            </a:r>
            <a:r>
              <a:rPr lang="es-MX" sz="700" b="1" dirty="0">
                <a:solidFill>
                  <a:srgbClr val="231F21"/>
                </a:solidFill>
                <a:latin typeface="Montserrat" panose="00000500000000000000" pitchFamily="2" charset="0"/>
                <a:cs typeface="Calibri"/>
                <a:hlinkClick r:id="rId3"/>
              </a:rPr>
              <a:t>https://www.auteco.com.co/repuestos-originales-para-motos/</a:t>
            </a:r>
            <a:endParaRPr lang="es-MX" sz="700" dirty="0">
              <a:latin typeface="Montserrat" panose="00000500000000000000" pitchFamily="2" charset="0"/>
              <a:cs typeface="Calibri"/>
            </a:endParaRPr>
          </a:p>
          <a:p>
            <a:pPr marL="12700" marR="5080" algn="just">
              <a:lnSpc>
                <a:spcPct val="100000"/>
              </a:lnSpc>
            </a:pPr>
            <a:endParaRPr lang="es-MX" sz="700" dirty="0">
              <a:latin typeface="Montserrat" panose="00000500000000000000" pitchFamily="2" charset="0"/>
              <a:cs typeface="Arial Narrow"/>
            </a:endParaRPr>
          </a:p>
          <a:p>
            <a:pPr marL="14604" algn="just"/>
            <a:r>
              <a:rPr lang="es-MX" sz="700" b="1" dirty="0">
                <a:solidFill>
                  <a:srgbClr val="231F21"/>
                </a:solidFill>
                <a:latin typeface="Montserrat" panose="00000500000000000000" pitchFamily="2" charset="0"/>
                <a:cs typeface="Calibri"/>
              </a:rPr>
              <a:t>PARA ENCONTRAR LOS SIGUIENTES SERVICIOS:</a:t>
            </a:r>
          </a:p>
          <a:p>
            <a:pPr marL="14604" algn="just"/>
            <a:endParaRPr lang="es-CO" sz="700" dirty="0">
              <a:solidFill>
                <a:srgbClr val="231F21"/>
              </a:solidFill>
              <a:latin typeface="Montserrat" panose="00000500000000000000" pitchFamily="2" charset="0"/>
              <a:cs typeface="Calibri"/>
            </a:endParaRPr>
          </a:p>
          <a:p>
            <a:pPr marL="186054"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Descargar los catálogos de partes con el despiece de los vehículos y los códigos de las partes.</a:t>
            </a:r>
          </a:p>
          <a:p>
            <a:pPr marL="186054" indent="-171450" algn="just">
              <a:buFont typeface="Arial" panose="020B0604020202020204" pitchFamily="34" charset="0"/>
              <a:buChar char="•"/>
            </a:pPr>
            <a:endParaRPr lang="es-MX" sz="700" dirty="0">
              <a:solidFill>
                <a:srgbClr val="231F21"/>
              </a:solidFill>
              <a:latin typeface="Montserrat" panose="00000500000000000000" pitchFamily="2" charset="0"/>
              <a:cs typeface="Calibri"/>
            </a:endParaRPr>
          </a:p>
          <a:p>
            <a:pPr marL="186054" indent="-171450" algn="just">
              <a:buFont typeface="Arial" panose="020B0604020202020204" pitchFamily="34" charset="0"/>
              <a:buChar char="•"/>
            </a:pPr>
            <a:r>
              <a:rPr lang="es-MX" sz="700" dirty="0">
                <a:solidFill>
                  <a:srgbClr val="231F21"/>
                </a:solidFill>
                <a:latin typeface="Montserrat" panose="00000500000000000000" pitchFamily="2" charset="0"/>
                <a:cs typeface="Calibri"/>
              </a:rPr>
              <a:t>Actualizaciones técnicas y cambios en las partes.</a:t>
            </a:r>
          </a:p>
        </p:txBody>
      </p:sp>
    </p:spTree>
    <p:extLst>
      <p:ext uri="{BB962C8B-B14F-4D97-AF65-F5344CB8AC3E}">
        <p14:creationId xmlns:p14="http://schemas.microsoft.com/office/powerpoint/2010/main" val="696725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endParaRPr dirty="0">
              <a:latin typeface="Montserrat SemiBold" panose="00000700000000000000" pitchFamily="2" charset="0"/>
            </a:endParaRPr>
          </a:p>
        </p:txBody>
      </p:sp>
      <p:sp>
        <p:nvSpPr>
          <p:cNvPr id="2" name="1 CuadroTexto"/>
          <p:cNvSpPr txBox="1">
            <a:spLocks noChangeAspect="1"/>
          </p:cNvSpPr>
          <p:nvPr/>
        </p:nvSpPr>
        <p:spPr>
          <a:xfrm>
            <a:off x="180644" y="449759"/>
            <a:ext cx="4860000" cy="3150000"/>
          </a:xfrm>
          <a:prstGeom prst="rect">
            <a:avLst/>
          </a:prstGeom>
          <a:noFill/>
        </p:spPr>
        <p:txBody>
          <a:bodyPr wrap="square" lIns="91440" tIns="45720" rIns="91440" bIns="45720" numCol="2" spcCol="144000" rtlCol="0" anchor="t">
            <a:noAutofit/>
          </a:bodyPr>
          <a:lstStyle/>
          <a:p>
            <a:pPr marL="12700" marR="8890" algn="just">
              <a:lnSpc>
                <a:spcPct val="100000"/>
              </a:lnSpc>
            </a:pPr>
            <a:r>
              <a:rPr lang="es-MX" sz="700" dirty="0">
                <a:solidFill>
                  <a:srgbClr val="231F20"/>
                </a:solidFill>
                <a:latin typeface="Montserrat" panose="00000500000000000000" pitchFamily="2" charset="0"/>
                <a:cs typeface="Calibri"/>
              </a:rPr>
              <a:t>Apreciado cliente, nos es grato comunicarle que su Vehículo disfruta no sólo de la Garantía Legal, sino también de una Garantía Suplementaria ofrecida por Auteco, las cuales, a continuación, pasamos a explicarle.</a:t>
            </a:r>
            <a:endParaRPr lang="es-MX" sz="700" dirty="0">
              <a:latin typeface="Montserrat" panose="00000500000000000000" pitchFamily="2" charset="0"/>
              <a:cs typeface="Calibri"/>
            </a:endParaRPr>
          </a:p>
          <a:p>
            <a:pPr>
              <a:spcBef>
                <a:spcPts val="20"/>
              </a:spcBef>
            </a:pPr>
            <a:endParaRPr lang="es-MX" sz="700" dirty="0">
              <a:latin typeface="Montserrat" panose="00000500000000000000" pitchFamily="2" charset="0"/>
              <a:cs typeface="Times New Roman"/>
            </a:endParaRPr>
          </a:p>
          <a:p>
            <a:pPr marL="12700" algn="just">
              <a:lnSpc>
                <a:spcPct val="100000"/>
              </a:lnSpc>
            </a:pPr>
            <a:r>
              <a:rPr lang="es-MX" sz="800" b="1" dirty="0">
                <a:solidFill>
                  <a:srgbClr val="231F20"/>
                </a:solidFill>
                <a:latin typeface="Montserrat" panose="00000500000000000000" pitchFamily="2" charset="0"/>
                <a:cs typeface="Arial Narrow"/>
              </a:rPr>
              <a:t>GARANTÍA LEGAL</a:t>
            </a:r>
            <a:endParaRPr lang="es-MX" sz="800" dirty="0">
              <a:latin typeface="Montserrat" panose="00000500000000000000" pitchFamily="2" charset="0"/>
              <a:cs typeface="Arial Narrow"/>
            </a:endParaRPr>
          </a:p>
          <a:p>
            <a:pPr marL="12700" marR="43815" algn="just">
              <a:lnSpc>
                <a:spcPct val="100000"/>
              </a:lnSpc>
            </a:pPr>
            <a:r>
              <a:rPr lang="es-MX" sz="700" dirty="0">
                <a:solidFill>
                  <a:srgbClr val="231F20"/>
                </a:solidFill>
                <a:latin typeface="Montserrat"/>
                <a:cs typeface="Calibri"/>
              </a:rPr>
              <a:t>La Garantía Legal cubre los primeros seis (6) meses o seis mil (6.000) kilómetros, lo que primero se cumpla, contados a partir de la entrega del Vehículo al primer usuario que la hubiere comprado a un distribuidor autorizado de Auteco; la garantía es la que ampara su Vehículo contra cualquier defecto de fabricación de las piezas o de montaje de las mismas, y es brindada por Auteco mediante la red de Centros de Servicio Autorizados (CSA) del país.</a:t>
            </a:r>
            <a:endParaRPr lang="es-MX" sz="700" dirty="0">
              <a:latin typeface="Montserrat"/>
              <a:cs typeface="Calibri"/>
            </a:endParaRPr>
          </a:p>
          <a:p>
            <a:pPr>
              <a:lnSpc>
                <a:spcPct val="100000"/>
              </a:lnSpc>
              <a:spcBef>
                <a:spcPts val="20"/>
              </a:spcBef>
            </a:pPr>
            <a:endParaRPr lang="es-MX" sz="700" dirty="0">
              <a:latin typeface="Montserrat" panose="00000500000000000000" pitchFamily="2" charset="0"/>
              <a:cs typeface="Times New Roman"/>
            </a:endParaRPr>
          </a:p>
          <a:p>
            <a:pPr marL="12700" algn="just">
              <a:lnSpc>
                <a:spcPct val="100000"/>
              </a:lnSpc>
            </a:pPr>
            <a:r>
              <a:rPr lang="es-MX" sz="800" b="1" dirty="0">
                <a:solidFill>
                  <a:srgbClr val="231F20"/>
                </a:solidFill>
                <a:latin typeface="Montserrat" panose="00000500000000000000" pitchFamily="2" charset="0"/>
                <a:cs typeface="Arial Narrow"/>
              </a:rPr>
              <a:t>GARANTÍA SUPLEMENTARIA</a:t>
            </a:r>
            <a:endParaRPr lang="es-MX" sz="800" dirty="0">
              <a:latin typeface="Montserrat" panose="00000500000000000000" pitchFamily="2" charset="0"/>
              <a:cs typeface="Arial Narrow"/>
            </a:endParaRPr>
          </a:p>
          <a:p>
            <a:pPr marL="12700" algn="just">
              <a:lnSpc>
                <a:spcPct val="100000"/>
              </a:lnSpc>
              <a:spcBef>
                <a:spcPts val="20"/>
              </a:spcBef>
            </a:pPr>
            <a:r>
              <a:rPr lang="es-MX" sz="700" dirty="0">
                <a:solidFill>
                  <a:srgbClr val="231F20"/>
                </a:solidFill>
                <a:latin typeface="Montserrat" panose="00000500000000000000" pitchFamily="2" charset="0"/>
                <a:cs typeface="Calibri"/>
              </a:rPr>
              <a:t>La Garantía Suplementaria, es un período adicional de garantía ofrecido por Auteco, con características, cobertura y duración especiales y distintas al periodo de garantía legal de seis (6) meses o seis mil (6.000) kilómetros. Esta garantía suplementaria de dieciocho (18) meses más o dieciocho mil (18.000) kilómetros más, lo que primero se cumpla, comenzará a correr al día siguiente al </a:t>
            </a:r>
            <a:r>
              <a:rPr lang="es-MX" sz="700" dirty="0">
                <a:solidFill>
                  <a:srgbClr val="231F21"/>
                </a:solidFill>
                <a:latin typeface="Montserrat" panose="00000500000000000000" pitchFamily="2" charset="0"/>
                <a:cs typeface="Calibri"/>
              </a:rPr>
              <a:t>de la expiración del término de la Garantía Legal.</a:t>
            </a:r>
            <a:endParaRPr lang="es-MX" sz="700" dirty="0">
              <a:latin typeface="Montserrat" panose="00000500000000000000" pitchFamily="2" charset="0"/>
              <a:cs typeface="Calibri"/>
            </a:endParaRPr>
          </a:p>
          <a:p>
            <a:pPr marL="12700" marR="5080" algn="just">
              <a:lnSpc>
                <a:spcPct val="100000"/>
              </a:lnSpc>
            </a:pPr>
            <a:r>
              <a:rPr lang="es-MX" sz="700" dirty="0">
                <a:solidFill>
                  <a:srgbClr val="231F21"/>
                </a:solidFill>
                <a:latin typeface="Montserrat" panose="00000500000000000000" pitchFamily="2" charset="0"/>
                <a:cs typeface="Calibri"/>
              </a:rPr>
              <a:t>Lo anterior significa que, al comprar su Vehículo nuevo en Auteco, éste contaría con una Garantía Legal y una Garantía Suplementaria, por lo que usted disfrutará del servicio de Auteco durante un lapso total de veinticuatro (24) meses o veinticuatro mil (24.000) kilómetros, lo que primero se cumpla, en las condiciones anotadas en este Manual.</a:t>
            </a:r>
            <a:endParaRPr lang="es-MX" sz="700" dirty="0">
              <a:latin typeface="Montserrat" panose="00000500000000000000" pitchFamily="2" charset="0"/>
              <a:cs typeface="Calibri"/>
            </a:endParaRPr>
          </a:p>
          <a:p>
            <a:pPr>
              <a:lnSpc>
                <a:spcPct val="100000"/>
              </a:lnSpc>
              <a:spcBef>
                <a:spcPts val="40"/>
              </a:spcBef>
            </a:pPr>
            <a:endParaRPr lang="es-MX" sz="700" dirty="0">
              <a:latin typeface="Montserrat" panose="00000500000000000000" pitchFamily="2" charset="0"/>
              <a:cs typeface="Times New Roman"/>
            </a:endParaRPr>
          </a:p>
          <a:p>
            <a:pPr marL="12700" marR="13335" algn="just"/>
            <a:r>
              <a:rPr lang="es-MX" sz="700" dirty="0">
                <a:solidFill>
                  <a:srgbClr val="231F21"/>
                </a:solidFill>
                <a:latin typeface="Montserrat"/>
                <a:cs typeface="Calibri"/>
              </a:rPr>
              <a:t>La Garantía Suplementaria otorgada gratuitamente luego de la terminación de la Garantía Legal, comprende exclusivamente el cambio o reparación, sin costo, de las piezas afectadas, así como el trabajo requerido para efectuar la reparación, todo ello de acuerdo con el concepto técnico mecánico emitido por el personal de la ensambladora o su delegado, en el que se diagnostique un defecto de fabricación de la pieza o de montaje de la misma, que tenga que ver con la calidad e idoneidad del Vehículo. </a:t>
            </a:r>
            <a:endParaRPr lang="es-MX" sz="700" dirty="0">
              <a:solidFill>
                <a:srgbClr val="231F21"/>
              </a:solidFill>
              <a:latin typeface="Montserrat" panose="00000500000000000000" pitchFamily="2" charset="0"/>
              <a:ea typeface="Calibri"/>
              <a:cs typeface="Calibri"/>
            </a:endParaRPr>
          </a:p>
          <a:p>
            <a:pPr marL="12700" marR="13335" algn="just"/>
            <a:r>
              <a:rPr lang="es-MX" sz="650" dirty="0">
                <a:solidFill>
                  <a:srgbClr val="231F21"/>
                </a:solidFill>
                <a:latin typeface="Montserrat"/>
                <a:cs typeface="Calibri"/>
              </a:rPr>
              <a:t>Por lo tanto, esta Garantía Suplementaria gratuita se </a:t>
            </a:r>
            <a:r>
              <a:rPr lang="es-MX" sz="650" dirty="0">
                <a:latin typeface="Montserrat"/>
                <a:cs typeface="Calibri"/>
              </a:rPr>
              <a:t>circunscribe a lo aquí contemplado exclusivamente </a:t>
            </a:r>
            <a:r>
              <a:rPr lang="es-MX" sz="650" dirty="0">
                <a:latin typeface="Montserrat"/>
                <a:ea typeface="+mn-lt"/>
                <a:cs typeface="+mn-lt"/>
              </a:rPr>
              <a:t>y no implica una extensión de lo establecido en los numerales 1 y 2 del artículo 11 de la Ley 1480 de 2011.</a:t>
            </a:r>
          </a:p>
          <a:p>
            <a:pPr marL="12700" marR="13335" algn="just">
              <a:lnSpc>
                <a:spcPct val="100000"/>
              </a:lnSpc>
            </a:pPr>
            <a:endParaRPr lang="es-MX" sz="680" dirty="0">
              <a:solidFill>
                <a:srgbClr val="231F21"/>
              </a:solidFill>
              <a:latin typeface="Montserrat" panose="00000500000000000000" pitchFamily="2" charset="0"/>
              <a:cs typeface="Calibri"/>
            </a:endParaRPr>
          </a:p>
        </p:txBody>
      </p:sp>
    </p:spTree>
    <p:extLst>
      <p:ext uri="{BB962C8B-B14F-4D97-AF65-F5344CB8AC3E}">
        <p14:creationId xmlns:p14="http://schemas.microsoft.com/office/powerpoint/2010/main" val="3298740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endParaRPr dirty="0">
              <a:latin typeface="Montserrat SemiBold" panose="00000700000000000000" pitchFamily="2" charset="0"/>
            </a:endParaRPr>
          </a:p>
        </p:txBody>
      </p:sp>
      <p:sp>
        <p:nvSpPr>
          <p:cNvPr id="2" name="1 CuadroTexto"/>
          <p:cNvSpPr txBox="1">
            <a:spLocks noChangeAspect="1"/>
          </p:cNvSpPr>
          <p:nvPr/>
        </p:nvSpPr>
        <p:spPr>
          <a:xfrm>
            <a:off x="180644" y="449759"/>
            <a:ext cx="4860000" cy="3150000"/>
          </a:xfrm>
          <a:prstGeom prst="rect">
            <a:avLst/>
          </a:prstGeom>
          <a:noFill/>
        </p:spPr>
        <p:txBody>
          <a:bodyPr wrap="square" numCol="2" spcCol="144000" rtlCol="0">
            <a:noAutofit/>
          </a:bodyPr>
          <a:lstStyle/>
          <a:p>
            <a:pPr marL="12700" marR="8890" algn="just"/>
            <a:r>
              <a:rPr lang="es-MX" sz="700" dirty="0">
                <a:solidFill>
                  <a:srgbClr val="231F21"/>
                </a:solidFill>
                <a:latin typeface="Montserrat" panose="00000500000000000000" pitchFamily="2" charset="0"/>
                <a:cs typeface="Calibri"/>
              </a:rPr>
              <a:t>Para hacer efectiva la Garantía Suplementaria, el Vehículo deberá haber asistido oportunamente a todas las revisiones técnicas obligatorias estipuladas en este Manual.</a:t>
            </a: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En las revisiones técnicas obligatorias usted, como usuario, solo tiene que asumir el costo de las partes que por su uso sufren un desgaste natural, tal como se detallan expresamente en el título de EXCLUSIONES, y los costos de la mano de obra, necesaria para efectuar la reparación o cambio de dichas piezas, a excepción de las revisiones que en los cupones del presente Manual se establezcan como gratuitas. </a:t>
            </a:r>
            <a:r>
              <a:rPr lang="es-ES" sz="700" dirty="0">
                <a:solidFill>
                  <a:srgbClr val="231F21"/>
                </a:solidFill>
                <a:latin typeface="Montserrat" panose="00000500000000000000" pitchFamily="2" charset="0"/>
                <a:cs typeface="Calibri"/>
              </a:rPr>
              <a:t>Tenga en cuenta que, en la cuarta revisión la mano de obra es gratuita, siempre y cuando el Vehículo hubiere asistido oportunamente a todas las revisiones técnicas obligatorias anteriores, estipuladas en este Manual.</a:t>
            </a:r>
          </a:p>
          <a:p>
            <a:pPr marL="12700" marR="8890" algn="just"/>
            <a:endParaRPr lang="es-MX" sz="700" dirty="0">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Tanto la Garantía Legal como la Garantía Suplementaria, son válidas en el territorio Nacional, es decir, que todo usuario tiene derecho a exigir la aplicación de la garantía en cualquiera de los Centros de Servicio Autorizados (CSA) por Auteco en Colombia, sin importar el lugar en donde hubiere adquirido el Vehículo.</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Si durante el período de la Garantía Legal o de la Garantía Suplementaria, el propietario del Vehículo cambia de ciudad de residencia en Colombia, seguirá teniendo los mismos derechos que hubiere adquirido con el agente comercial o concesionario de Auteco que le hubiere vendido el Vehículo.</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Le bastará con </a:t>
            </a:r>
            <a:r>
              <a:rPr lang="es-MX" sz="700" dirty="0">
                <a:latin typeface="Montserrat" panose="00000500000000000000" pitchFamily="2" charset="0"/>
                <a:cs typeface="Calibri"/>
              </a:rPr>
              <a:t>presentar la matrícula</a:t>
            </a:r>
            <a:r>
              <a:rPr lang="es-MX" sz="700" dirty="0">
                <a:solidFill>
                  <a:srgbClr val="FF0000"/>
                </a:solidFill>
                <a:latin typeface="Montserrat" panose="00000500000000000000" pitchFamily="2" charset="0"/>
                <a:cs typeface="Calibri"/>
              </a:rPr>
              <a:t> </a:t>
            </a:r>
            <a:r>
              <a:rPr lang="es-MX" sz="700" dirty="0">
                <a:solidFill>
                  <a:srgbClr val="231F21"/>
                </a:solidFill>
                <a:latin typeface="Montserrat" panose="00000500000000000000" pitchFamily="2" charset="0"/>
                <a:cs typeface="Calibri"/>
              </a:rPr>
              <a:t>para tener derecho a la misma. Esta garantía, demuestra la confianza y respaldo que la ensambladora genera para sus productos.</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El Centro de Servicio Autorizado (CSA) podrá verificar en el sistema de Auteco, con base en la matrícula del Vehículo y el recorrido que marque el velocímetro u otras características de las partes del Vehículo que pueden evidenciar los datos relativos al recorrido, si el Vehículo aún se encuentra dentro del periodo de garantía</a:t>
            </a:r>
            <a:r>
              <a:rPr lang="es-MX" sz="700" spc="-30" dirty="0">
                <a:solidFill>
                  <a:srgbClr val="231F21"/>
                </a:solidFill>
                <a:latin typeface="Montserrat" panose="00000500000000000000" pitchFamily="2" charset="0"/>
                <a:cs typeface="Calibri"/>
              </a:rPr>
              <a:t>.</a:t>
            </a: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114451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p:nvPr/>
        </p:nvSpPr>
        <p:spPr>
          <a:xfrm>
            <a:off x="180644" y="449759"/>
            <a:ext cx="4860000" cy="3150000"/>
          </a:xfrm>
          <a:prstGeom prst="rect">
            <a:avLst/>
          </a:prstGeom>
          <a:noFill/>
        </p:spPr>
        <p:txBody>
          <a:bodyPr wrap="square" lIns="91440" tIns="45720" rIns="91440" bIns="45720" numCol="2" spcCol="144000" rtlCol="0" anchor="t">
            <a:noAutofit/>
          </a:bodyPr>
          <a:lstStyle/>
          <a:p>
            <a:pPr marL="12700" marR="153035"/>
            <a:r>
              <a:rPr lang="es-MX" sz="800" b="1" dirty="0">
                <a:solidFill>
                  <a:srgbClr val="231F20"/>
                </a:solidFill>
                <a:latin typeface="Montserrat" panose="00000500000000000000" pitchFamily="2" charset="0"/>
                <a:cs typeface="Arial Narrow"/>
              </a:rPr>
              <a:t>REQUISITOS PARA QUE LAS GARANTÍAS LEGAL Y SUPLEMENTARIA SEAN EFECTIVAS:</a:t>
            </a:r>
            <a:endParaRPr lang="es-MX" sz="800" b="1" dirty="0">
              <a:latin typeface="Montserrat" panose="00000500000000000000" pitchFamily="2" charset="0"/>
              <a:cs typeface="Arial Narrow"/>
            </a:endParaRPr>
          </a:p>
          <a:p>
            <a:pPr marL="247650" marR="5080" indent="-228600" algn="just">
              <a:spcBef>
                <a:spcPts val="760"/>
              </a:spcBef>
              <a:buFont typeface="+mj-lt"/>
              <a:buAutoNum type="arabicPeriod"/>
            </a:pPr>
            <a:r>
              <a:rPr lang="es-MX" sz="700" dirty="0">
                <a:solidFill>
                  <a:srgbClr val="231F20"/>
                </a:solidFill>
                <a:latin typeface="Montserrat"/>
                <a:cs typeface="Calibri"/>
              </a:rPr>
              <a:t>Dar aviso inmediato sobre la falla detectada a un Centro de Servicio Autorizado (CSA) y poner a disposición de este, en el menor tiempo posible, el Vehículo para la revisión y reparación del mismo.</a:t>
            </a:r>
          </a:p>
          <a:p>
            <a:pPr marL="247650" marR="5080" indent="-228600" algn="just">
              <a:spcBef>
                <a:spcPts val="760"/>
              </a:spcBef>
              <a:buFont typeface="+mj-lt"/>
              <a:buAutoNum type="arabicPeriod"/>
            </a:pPr>
            <a:endParaRPr lang="es-MX" sz="700" dirty="0">
              <a:solidFill>
                <a:srgbClr val="231F20"/>
              </a:solidFill>
              <a:latin typeface="Montserrat" panose="00000500000000000000" pitchFamily="2" charset="0"/>
              <a:cs typeface="Calibri"/>
            </a:endParaRPr>
          </a:p>
          <a:p>
            <a:pPr marL="240665" marR="5080" indent="-228600" algn="just">
              <a:buFont typeface="Calibri"/>
              <a:buAutoNum type="arabicPeriod"/>
            </a:pPr>
            <a:r>
              <a:rPr lang="es-MX" sz="700" dirty="0">
                <a:solidFill>
                  <a:srgbClr val="231F20"/>
                </a:solidFill>
                <a:latin typeface="Montserrat"/>
                <a:cs typeface="Calibri"/>
              </a:rPr>
              <a:t>Presentar oportunamente el Vehículo para que le sean efectuadas correctamente todas las revisiones técnicas obligatorias correspondientes a los kilometrajes establecidos en este Manual. Se debe tener en cuenta que se permite un margen </a:t>
            </a:r>
            <a:r>
              <a:rPr lang="es-MX" sz="700" dirty="0">
                <a:latin typeface="Montserrat"/>
                <a:ea typeface="+mn-lt"/>
                <a:cs typeface="+mn-lt"/>
              </a:rPr>
              <a:t>que no sobrepase los </a:t>
            </a:r>
            <a:r>
              <a:rPr lang="es-MX" sz="700" dirty="0">
                <a:latin typeface="Montserrat"/>
                <a:cs typeface="Calibri"/>
              </a:rPr>
              <a:t>doscientos cincuenta (250) kilómetros para asistir a cada revisión, a excepción de la primera, en la cual se permite un margen </a:t>
            </a:r>
            <a:r>
              <a:rPr lang="es-MX" sz="700" dirty="0">
                <a:latin typeface="Montserrat"/>
                <a:ea typeface="+mn-lt"/>
                <a:cs typeface="+mn-lt"/>
              </a:rPr>
              <a:t>que no sobrepase</a:t>
            </a:r>
            <a:r>
              <a:rPr lang="es-MX" sz="700" dirty="0">
                <a:latin typeface="Montserrat"/>
                <a:cs typeface="Calibri"/>
              </a:rPr>
              <a:t> cien (100) kilómetros.</a:t>
            </a:r>
          </a:p>
          <a:p>
            <a:pPr marL="240665" marR="5080" indent="-228600" algn="just">
              <a:buFont typeface="+mj-lt"/>
              <a:buAutoNum type="arabicPeriod"/>
            </a:pPr>
            <a:endParaRPr lang="es-MX" sz="700" dirty="0">
              <a:latin typeface="Montserrat" panose="00000500000000000000" pitchFamily="2" charset="0"/>
              <a:cs typeface="Calibri"/>
            </a:endParaRPr>
          </a:p>
          <a:p>
            <a:pPr marL="240665" marR="5080" indent="-228600" algn="just">
              <a:buFont typeface="+mj-lt"/>
              <a:buAutoNum type="arabicPeriod"/>
            </a:pPr>
            <a:r>
              <a:rPr lang="es-MX" sz="700" dirty="0">
                <a:solidFill>
                  <a:srgbClr val="231F20"/>
                </a:solidFill>
                <a:latin typeface="Montserrat" panose="00000500000000000000" pitchFamily="2" charset="0"/>
                <a:cs typeface="Calibri"/>
              </a:rPr>
              <a:t>Conocer y seguir al pie de la letra todas las recomendaciones contenidas en el Manual, para el buen uso del Vehículo.</a:t>
            </a:r>
          </a:p>
          <a:p>
            <a:pPr marL="12065" marR="5080" algn="just"/>
            <a:endParaRPr lang="es-MX" sz="700" dirty="0">
              <a:solidFill>
                <a:srgbClr val="231F20"/>
              </a:solidFill>
              <a:latin typeface="Montserrat" panose="00000500000000000000" pitchFamily="2" charset="0"/>
              <a:cs typeface="Calibri"/>
            </a:endParaRPr>
          </a:p>
        </p:txBody>
      </p:sp>
    </p:spTree>
    <p:extLst>
      <p:ext uri="{BB962C8B-B14F-4D97-AF65-F5344CB8AC3E}">
        <p14:creationId xmlns:p14="http://schemas.microsoft.com/office/powerpoint/2010/main" val="16837433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75460-CA00-5F0C-C40F-015D6FD80859}"/>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6990FB3E-5C75-8D03-2B16-7AD7237B42F7}"/>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a:extLst>
              <a:ext uri="{FF2B5EF4-FFF2-40B4-BE49-F238E27FC236}">
                <a16:creationId xmlns:a16="http://schemas.microsoft.com/office/drawing/2014/main" id="{2020FDD5-C8AC-7D31-F64E-E0E213482BEC}"/>
              </a:ext>
            </a:extLst>
          </p:cNvPr>
          <p:cNvSpPr txBox="1"/>
          <p:nvPr/>
        </p:nvSpPr>
        <p:spPr>
          <a:xfrm>
            <a:off x="180644" y="449759"/>
            <a:ext cx="4860000" cy="3150000"/>
          </a:xfrm>
          <a:prstGeom prst="rect">
            <a:avLst/>
          </a:prstGeom>
          <a:noFill/>
        </p:spPr>
        <p:txBody>
          <a:bodyPr wrap="square" lIns="91440" tIns="45720" rIns="91440" bIns="45720" numCol="2" spcCol="144000" rtlCol="0" anchor="t">
            <a:noAutofit/>
          </a:bodyPr>
          <a:lstStyle/>
          <a:p>
            <a:pPr marL="19050" marR="5080" algn="just">
              <a:spcBef>
                <a:spcPts val="760"/>
              </a:spcBef>
            </a:pPr>
            <a:r>
              <a:rPr lang="es-MX" sz="800" b="1" dirty="0">
                <a:solidFill>
                  <a:srgbClr val="231F20"/>
                </a:solidFill>
                <a:latin typeface="Montserrat" panose="00000500000000000000" pitchFamily="2" charset="0"/>
                <a:cs typeface="Calibri"/>
              </a:rPr>
              <a:t>EXCEPCIONES A LAS GARANTÍAS LEGAL Y SUPLEMENTARIA:</a:t>
            </a:r>
          </a:p>
          <a:p>
            <a:pPr marL="19050" marR="5080" algn="just">
              <a:spcBef>
                <a:spcPts val="760"/>
              </a:spcBef>
            </a:pPr>
            <a:r>
              <a:rPr lang="es-MX" sz="700" dirty="0">
                <a:solidFill>
                  <a:srgbClr val="231F20"/>
                </a:solidFill>
                <a:latin typeface="Montserrat" panose="00000500000000000000" pitchFamily="2" charset="0"/>
                <a:cs typeface="Calibri"/>
              </a:rPr>
              <a:t>Tanto la ensambladora como los agentes comerciales y/o los concesionarios y los Centros de Servicio Autorizados (CSA) Auteco, quedarán libres de toda responsabilidad y exentos de la aplicación de las Garantías Legal y Suplementaria, cuando:</a:t>
            </a:r>
            <a:endParaRPr lang="es-MX" sz="700" dirty="0">
              <a:latin typeface="Montserrat" panose="00000500000000000000" pitchFamily="2" charset="0"/>
              <a:cs typeface="Calibri"/>
            </a:endParaRPr>
          </a:p>
          <a:p>
            <a:pPr marL="241300" marR="6985" indent="-228600" algn="just">
              <a:spcBef>
                <a:spcPts val="615"/>
              </a:spcBef>
              <a:buAutoNum type="arabicPeriod"/>
              <a:tabLst>
                <a:tab pos="127000" algn="l"/>
              </a:tabLst>
            </a:pPr>
            <a:r>
              <a:rPr lang="es-MX" sz="700" dirty="0">
                <a:latin typeface="Montserrat"/>
                <a:ea typeface="+mn-lt"/>
                <a:cs typeface="+mn-lt"/>
              </a:rPr>
              <a:t>El Vehículo haya sido intervenido  por fuera de la red autorizada por AUTECO mecánicamente o eléctricamente o cualquier intervención que pueda relacionarse con la falla objeto de garantía o cuando hayan sido cambiadas las piezas originales del Vehículo por otras no genuinas; esto es, no producidas por el fabricante original del Vehículo.</a:t>
            </a:r>
            <a:endParaRPr lang="es-MX" sz="700" dirty="0">
              <a:latin typeface="Montserrat" panose="00000500000000000000" pitchFamily="2" charset="0"/>
              <a:cs typeface="Calibri"/>
            </a:endParaRPr>
          </a:p>
          <a:p>
            <a:pPr marL="241300" marR="7620" indent="-228600" algn="just">
              <a:spcBef>
                <a:spcPts val="5"/>
              </a:spcBef>
              <a:buAutoNum type="arabicPeriod"/>
              <a:tabLst>
                <a:tab pos="127000" algn="l"/>
              </a:tabLst>
            </a:pPr>
            <a:endParaRPr lang="es-MX" sz="700" dirty="0">
              <a:latin typeface="Montserrat"/>
              <a:ea typeface="+mn-lt"/>
              <a:cs typeface="+mn-lt"/>
            </a:endParaRPr>
          </a:p>
          <a:p>
            <a:pPr marL="241300" marR="7620" indent="-228600" algn="just">
              <a:spcBef>
                <a:spcPts val="5"/>
              </a:spcBef>
              <a:buAutoNum type="arabicPeriod"/>
              <a:tabLst>
                <a:tab pos="127000" algn="l"/>
              </a:tabLst>
            </a:pPr>
            <a:r>
              <a:rPr lang="es-MX" sz="700" dirty="0">
                <a:latin typeface="Montserrat"/>
                <a:ea typeface="+mn-lt"/>
                <a:cs typeface="+mn-lt"/>
              </a:rPr>
              <a:t>Cuando el Vehículo no haya asistido  o realizado     todos los cambios de aceite y mantenimientos preventivos obligatorios. Lo anterior debido a que las revisiones preventivas tienen como objetivo detectar y corregir fallas incipientes, garantizar el buen estado del producto y prevenir daños mayores. La omisión de estas revisiones puede agravar defectos menores o generar fallas que no son atribuibles a defectos de fabricación, sino al uso inadecuado o falta de mantenimiento, lo cual puede eximir al proveedor de responsabilidad bajo la garantía.</a:t>
            </a:r>
          </a:p>
          <a:p>
            <a:pPr marL="241300" marR="7620" indent="-228600" algn="just">
              <a:spcBef>
                <a:spcPts val="5"/>
              </a:spcBef>
              <a:buAutoNum type="arabicPeriod"/>
              <a:tabLst>
                <a:tab pos="127000" algn="l"/>
              </a:tabLst>
            </a:pPr>
            <a:endParaRPr lang="es-MX" sz="700" dirty="0">
              <a:latin typeface="Montserrat"/>
              <a:ea typeface="+mn-lt"/>
              <a:cs typeface="+mn-lt"/>
            </a:endParaRPr>
          </a:p>
          <a:p>
            <a:pPr marL="241300" marR="7620" indent="-228600" algn="just">
              <a:spcBef>
                <a:spcPts val="5"/>
              </a:spcBef>
              <a:buFont typeface="+mj-lt"/>
              <a:buAutoNum type="arabicPeriod"/>
              <a:tabLst>
                <a:tab pos="127000" algn="l"/>
              </a:tabLst>
            </a:pPr>
            <a:r>
              <a:rPr lang="es-MX" sz="700" dirty="0">
                <a:latin typeface="Montserrat" panose="00000500000000000000" pitchFamily="2" charset="0"/>
                <a:cs typeface="Calibri"/>
              </a:rPr>
              <a:t>Cuando el Vehículo haya sido usado sin seguir las recomendaciones para su despegue y uso dadas en este Manual.</a:t>
            </a:r>
          </a:p>
          <a:p>
            <a:pPr marL="241300" marR="7620" indent="-228600" algn="just">
              <a:spcBef>
                <a:spcPts val="5"/>
              </a:spcBef>
              <a:buFont typeface="+mj-lt"/>
              <a:buAutoNum type="arabicPeriod"/>
              <a:tabLst>
                <a:tab pos="127000" algn="l"/>
              </a:tabLst>
            </a:pPr>
            <a:endParaRPr lang="es-MX" sz="700" dirty="0">
              <a:latin typeface="Montserrat" panose="00000500000000000000" pitchFamily="2" charset="0"/>
              <a:cs typeface="Calibri"/>
            </a:endParaRPr>
          </a:p>
          <a:p>
            <a:pPr marL="241300" marR="7620" indent="-228600" algn="just">
              <a:spcBef>
                <a:spcPts val="5"/>
              </a:spcBef>
              <a:buFont typeface="+mj-lt"/>
              <a:buAutoNum type="arabicPeriod"/>
              <a:tabLst>
                <a:tab pos="127000" algn="l"/>
              </a:tabLst>
            </a:pPr>
            <a:r>
              <a:rPr lang="es-MX" sz="700" dirty="0">
                <a:latin typeface="Montserrat" panose="00000500000000000000" pitchFamily="2" charset="0"/>
                <a:cs typeface="Calibri"/>
              </a:rPr>
              <a:t>Cuando la avería se haya producido por maniobras incorrectas o accidentes causados por su propietario, piloto o por </a:t>
            </a:r>
            <a:r>
              <a:rPr lang="es-MX" sz="700" dirty="0">
                <a:solidFill>
                  <a:srgbClr val="231F20"/>
                </a:solidFill>
                <a:latin typeface="Montserrat" panose="00000500000000000000" pitchFamily="2" charset="0"/>
                <a:cs typeface="Calibri"/>
              </a:rPr>
              <a:t>terceros.</a:t>
            </a:r>
            <a:r>
              <a:rPr lang="es-MX" sz="700" dirty="0">
                <a:solidFill>
                  <a:srgbClr val="FF0000"/>
                </a:solidFill>
                <a:latin typeface="Montserrat"/>
                <a:ea typeface="+mn-lt"/>
                <a:cs typeface="+mn-lt"/>
              </a:rPr>
              <a:t> </a:t>
            </a:r>
          </a:p>
          <a:p>
            <a:pPr marL="241300" marR="7620" indent="-228600" algn="just">
              <a:spcBef>
                <a:spcPts val="5"/>
              </a:spcBef>
              <a:buFont typeface="+mj-lt"/>
              <a:buAutoNum type="arabicPeriod"/>
              <a:tabLst>
                <a:tab pos="127000" algn="l"/>
              </a:tabLst>
            </a:pPr>
            <a:endParaRPr lang="es-MX" sz="700" dirty="0">
              <a:solidFill>
                <a:srgbClr val="FF0000"/>
              </a:solidFill>
              <a:latin typeface="Montserrat"/>
              <a:ea typeface="+mn-lt"/>
              <a:cs typeface="+mn-lt"/>
            </a:endParaRPr>
          </a:p>
          <a:p>
            <a:pPr marL="241300" marR="7620" indent="-228600" algn="just">
              <a:spcBef>
                <a:spcPts val="5"/>
              </a:spcBef>
              <a:buFont typeface="+mj-lt"/>
              <a:buAutoNum type="arabicPeriod"/>
              <a:tabLst>
                <a:tab pos="127000" algn="l"/>
              </a:tabLst>
            </a:pPr>
            <a:r>
              <a:rPr lang="es-MX" sz="700" dirty="0">
                <a:latin typeface="Montserrat"/>
                <a:ea typeface="+mn-lt"/>
                <a:cs typeface="+mn-lt"/>
              </a:rPr>
              <a:t>Cuando ocurra cualquier daño ocasionado por incendio, choque, caída o colisión (no atribuibles a defectos de calidad comprobados del Vehículo), robo o fuerza mayor.</a:t>
            </a:r>
          </a:p>
          <a:p>
            <a:pPr marL="241300" marR="7620" indent="-228600" algn="just">
              <a:spcBef>
                <a:spcPts val="5"/>
              </a:spcBef>
              <a:buFont typeface="+mj-lt"/>
              <a:buAutoNum type="arabicPeriod"/>
              <a:tabLst>
                <a:tab pos="127000" algn="l"/>
              </a:tabLst>
            </a:pPr>
            <a:endParaRPr lang="es-MX" sz="700" dirty="0">
              <a:latin typeface="Montserrat"/>
              <a:ea typeface="+mn-lt"/>
              <a:cs typeface="+mn-lt"/>
            </a:endParaRPr>
          </a:p>
          <a:p>
            <a:pPr marL="241300" marR="7620" indent="-228600" algn="just">
              <a:spcBef>
                <a:spcPts val="5"/>
              </a:spcBef>
              <a:buFont typeface="+mj-lt"/>
              <a:buAutoNum type="arabicPeriod"/>
              <a:tabLst>
                <a:tab pos="127000" algn="l"/>
              </a:tabLst>
            </a:pPr>
            <a:r>
              <a:rPr lang="es-MX" sz="700" dirty="0">
                <a:solidFill>
                  <a:srgbClr val="231F20"/>
                </a:solidFill>
                <a:latin typeface="Montserrat" panose="00000500000000000000" pitchFamily="2" charset="0"/>
                <a:cs typeface="Calibri"/>
              </a:rPr>
              <a:t>Cuando se hayan efectuado alteraciones en los mecanismos o partes originales del Vehículo.</a:t>
            </a:r>
            <a:endParaRPr lang="es-MX" sz="700" dirty="0">
              <a:latin typeface="Montserrat" panose="00000500000000000000" pitchFamily="2" charset="0"/>
              <a:cs typeface="Calibri"/>
            </a:endParaRPr>
          </a:p>
          <a:p>
            <a:pPr marL="241300" marR="7620" indent="-228600" algn="just">
              <a:spcBef>
                <a:spcPts val="5"/>
              </a:spcBef>
              <a:buFont typeface="+mj-lt"/>
              <a:buAutoNum type="arabicPeriod"/>
              <a:tabLst>
                <a:tab pos="127000" algn="l"/>
              </a:tabLst>
            </a:pP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4119275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p:nvPr/>
        </p:nvSpPr>
        <p:spPr>
          <a:xfrm>
            <a:off x="180644" y="449759"/>
            <a:ext cx="4860000" cy="3150000"/>
          </a:xfrm>
          <a:prstGeom prst="rect">
            <a:avLst/>
          </a:prstGeom>
          <a:noFill/>
        </p:spPr>
        <p:txBody>
          <a:bodyPr wrap="square" lIns="91440" tIns="45720" rIns="91440" bIns="45720" numCol="2" spcCol="144000" rtlCol="0" anchor="t">
            <a:noAutofit/>
          </a:bodyPr>
          <a:lstStyle/>
          <a:p>
            <a:pPr marL="241300" marR="7620" indent="-228600" algn="just">
              <a:spcBef>
                <a:spcPts val="5"/>
              </a:spcBef>
              <a:buFont typeface="+mj-lt"/>
              <a:buAutoNum type="arabicPeriod" startAt="7"/>
              <a:tabLst>
                <a:tab pos="127000" algn="l"/>
              </a:tabLst>
            </a:pPr>
            <a:r>
              <a:rPr lang="es-MX" sz="700" dirty="0">
                <a:latin typeface="Montserrat" panose="00000500000000000000" pitchFamily="2" charset="0"/>
                <a:cs typeface="Calibri"/>
              </a:rPr>
              <a:t>Cuando el propietario no esté cumpliendo o no haya cumplido con llevar su Vehículo a la totalidad de revisiones técnicas obligatorias indicadas en el presente Manual, dentro del kilometraje requerido, según se señala en el mismo.</a:t>
            </a:r>
          </a:p>
          <a:p>
            <a:pPr marL="241300" marR="7620" indent="-228600" algn="just">
              <a:spcBef>
                <a:spcPts val="5"/>
              </a:spcBef>
              <a:buFont typeface="+mj-lt"/>
              <a:buAutoNum type="arabicPeriod" startAt="7"/>
              <a:tabLst>
                <a:tab pos="127000" algn="l"/>
              </a:tabLst>
            </a:pPr>
            <a:endParaRPr lang="es-MX" sz="700" dirty="0">
              <a:latin typeface="Montserrat" panose="00000500000000000000" pitchFamily="2" charset="0"/>
              <a:cs typeface="Calibri"/>
            </a:endParaRPr>
          </a:p>
          <a:p>
            <a:pPr marL="241300" marR="7620" indent="-228600" algn="just">
              <a:spcBef>
                <a:spcPts val="5"/>
              </a:spcBef>
              <a:buFont typeface="+mj-lt"/>
              <a:buAutoNum type="arabicPeriod" startAt="7"/>
              <a:tabLst>
                <a:tab pos="127000" algn="l"/>
              </a:tabLst>
            </a:pPr>
            <a:r>
              <a:rPr lang="es-MX" sz="700" dirty="0">
                <a:latin typeface="Montserrat" panose="00000500000000000000" pitchFamily="2" charset="0"/>
                <a:cs typeface="Calibri"/>
              </a:rPr>
              <a:t>Cuando el Vehículo haya sido utilizado en competencias deportivas, en alquiler, o como vehículo de prueba o aprendizaje de pilotos.</a:t>
            </a:r>
          </a:p>
          <a:p>
            <a:pPr marL="241300" marR="7620" indent="-228600" algn="just">
              <a:spcBef>
                <a:spcPts val="5"/>
              </a:spcBef>
              <a:buFont typeface="+mj-lt"/>
              <a:buAutoNum type="arabicPeriod" startAt="7"/>
              <a:tabLst>
                <a:tab pos="127000" algn="l"/>
              </a:tabLst>
            </a:pPr>
            <a:endParaRPr lang="es-MX" sz="700" dirty="0">
              <a:latin typeface="Montserrat" panose="00000500000000000000" pitchFamily="2" charset="0"/>
              <a:cs typeface="Calibri"/>
            </a:endParaRPr>
          </a:p>
          <a:p>
            <a:pPr marL="241300" marR="7620" indent="-228600" algn="just">
              <a:spcBef>
                <a:spcPts val="5"/>
              </a:spcBef>
              <a:buFont typeface="+mj-lt"/>
              <a:buAutoNum type="arabicPeriod" startAt="7"/>
              <a:tabLst>
                <a:tab pos="127000" algn="l"/>
              </a:tabLst>
            </a:pPr>
            <a:r>
              <a:rPr lang="es-MX" sz="700" dirty="0">
                <a:latin typeface="Montserrat"/>
                <a:ea typeface="+mn-lt"/>
                <a:cs typeface="+mn-lt"/>
              </a:rPr>
              <a:t>Cuando haya cualquier daño causado por uso de combustible o lubricación no recomendado por AUTECO.</a:t>
            </a:r>
          </a:p>
          <a:p>
            <a:pPr marL="241300" marR="7620" indent="-228600" algn="just">
              <a:spcBef>
                <a:spcPts val="5"/>
              </a:spcBef>
              <a:buFont typeface="+mj-lt"/>
              <a:buAutoNum type="arabicPeriod" startAt="7"/>
              <a:tabLst>
                <a:tab pos="127000" algn="l"/>
              </a:tabLst>
            </a:pPr>
            <a:endParaRPr lang="es-MX" sz="700" dirty="0">
              <a:latin typeface="Montserrat"/>
              <a:ea typeface="+mn-lt"/>
              <a:cs typeface="+mn-lt"/>
            </a:endParaRPr>
          </a:p>
          <a:p>
            <a:pPr marL="241300" marR="7620" indent="-228600" algn="just">
              <a:spcBef>
                <a:spcPts val="5"/>
              </a:spcBef>
              <a:buFont typeface="+mj-lt"/>
              <a:buAutoNum type="arabicPeriod" startAt="7"/>
              <a:tabLst>
                <a:tab pos="127000" algn="l"/>
              </a:tabLst>
            </a:pPr>
            <a:r>
              <a:rPr lang="es-MX" sz="700" dirty="0">
                <a:latin typeface="Montserrat"/>
                <a:ea typeface="+mn-lt"/>
                <a:cs typeface="+mn-lt"/>
              </a:rPr>
              <a:t>Cuando, por exceso de suciedad o por cualquier agente externo se genere alguna avería.</a:t>
            </a:r>
          </a:p>
          <a:p>
            <a:pPr marL="241300" marR="7620" indent="-228600" algn="just">
              <a:spcBef>
                <a:spcPts val="5"/>
              </a:spcBef>
              <a:buFont typeface="+mj-lt"/>
              <a:buAutoNum type="arabicPeriod" startAt="7"/>
              <a:tabLst>
                <a:tab pos="127000" algn="l"/>
              </a:tabLst>
            </a:pPr>
            <a:endParaRPr lang="es-MX" sz="700" dirty="0">
              <a:latin typeface="Montserrat"/>
              <a:ea typeface="+mn-lt"/>
              <a:cs typeface="+mn-lt"/>
            </a:endParaRPr>
          </a:p>
          <a:p>
            <a:pPr marL="241300" marR="7620" indent="-228600" algn="just">
              <a:spcBef>
                <a:spcPts val="5"/>
              </a:spcBef>
              <a:buFont typeface="+mj-lt"/>
              <a:buAutoNum type="arabicPeriod" startAt="7"/>
              <a:tabLst>
                <a:tab pos="127000" algn="l"/>
              </a:tabLst>
            </a:pPr>
            <a:r>
              <a:rPr lang="es-MX" sz="700" dirty="0">
                <a:latin typeface="Montserrat"/>
                <a:ea typeface="Calibri"/>
                <a:cs typeface="Calibri"/>
              </a:rPr>
              <a:t>El Vehículo haya presentado una falla y la misma no haya sido reportada inmediatamente ni se haya puesto a disposición del CSA el Vehículo en el menor tiempo posible.</a:t>
            </a:r>
          </a:p>
          <a:p>
            <a:pPr marL="241300" marR="7620" indent="-228600" algn="just">
              <a:spcBef>
                <a:spcPts val="5"/>
              </a:spcBef>
              <a:buFont typeface="+mj-lt"/>
              <a:buAutoNum type="arabicPeriod" startAt="7"/>
              <a:tabLst>
                <a:tab pos="127000" algn="l"/>
              </a:tabLst>
            </a:pPr>
            <a:endParaRPr lang="es-MX" sz="700" dirty="0">
              <a:latin typeface="Montserrat"/>
              <a:ea typeface="Calibri"/>
              <a:cs typeface="Calibri"/>
            </a:endParaRPr>
          </a:p>
          <a:p>
            <a:pPr marL="241300" marR="7620" indent="-228600" algn="just">
              <a:spcBef>
                <a:spcPts val="5"/>
              </a:spcBef>
              <a:buFont typeface="+mj-lt"/>
              <a:buAutoNum type="arabicPeriod" startAt="7"/>
              <a:tabLst>
                <a:tab pos="127000" algn="l"/>
              </a:tabLst>
            </a:pPr>
            <a:r>
              <a:rPr lang="es-MX" sz="700" dirty="0">
                <a:latin typeface="Montserrat"/>
                <a:ea typeface="Calibri"/>
                <a:cs typeface="Calibri"/>
              </a:rPr>
              <a:t>Cuando se lave el Vehículo con agua a presión, con vapor, o estando con el  motor caliente.</a:t>
            </a:r>
          </a:p>
          <a:p>
            <a:pPr marL="241300" marR="7620" indent="-228600" algn="just">
              <a:spcBef>
                <a:spcPts val="5"/>
              </a:spcBef>
              <a:buFont typeface="+mj-lt"/>
              <a:buAutoNum type="arabicPeriod" startAt="7"/>
              <a:tabLst>
                <a:tab pos="127000" algn="l"/>
              </a:tabLst>
            </a:pPr>
            <a:endParaRPr lang="es-MX" sz="700" dirty="0">
              <a:latin typeface="Montserrat"/>
              <a:ea typeface="Calibri"/>
              <a:cs typeface="Calibri"/>
            </a:endParaRPr>
          </a:p>
          <a:p>
            <a:pPr marL="241300" marR="7620" indent="-228600" algn="just">
              <a:spcBef>
                <a:spcPts val="5"/>
              </a:spcBef>
              <a:buFont typeface="+mj-lt"/>
              <a:buAutoNum type="arabicPeriod" startAt="7"/>
              <a:tabLst>
                <a:tab pos="127000" algn="l"/>
              </a:tabLst>
            </a:pPr>
            <a:r>
              <a:rPr lang="es-MX" sz="700" dirty="0">
                <a:latin typeface="Montserrat"/>
                <a:ea typeface="Calibri"/>
                <a:cs typeface="Calibri"/>
              </a:rPr>
              <a:t>Cuando la novedad se presente por el deterioro normal por el uso de las cosas.</a:t>
            </a:r>
          </a:p>
          <a:p>
            <a:pPr marL="15240" algn="just"/>
            <a:endParaRPr lang="es-MX" sz="700" b="1" dirty="0">
              <a:solidFill>
                <a:srgbClr val="231F21"/>
              </a:solidFill>
              <a:latin typeface="Montserrat" panose="00000500000000000000" pitchFamily="2" charset="0"/>
              <a:cs typeface="Arial Narrow"/>
            </a:endParaRPr>
          </a:p>
          <a:p>
            <a:pPr marL="15240" algn="just"/>
            <a:r>
              <a:rPr lang="es-MX" sz="800" b="1" dirty="0">
                <a:solidFill>
                  <a:srgbClr val="231F21"/>
                </a:solidFill>
                <a:latin typeface="Montserrat" panose="00000500000000000000" pitchFamily="2" charset="0"/>
                <a:cs typeface="Arial Narrow"/>
              </a:rPr>
              <a:t>EXCLUSIONES:</a:t>
            </a:r>
            <a:endParaRPr lang="es-MX" sz="800" dirty="0">
              <a:latin typeface="Montserrat" panose="00000500000000000000" pitchFamily="2" charset="0"/>
              <a:cs typeface="Arial Narrow"/>
            </a:endParaRPr>
          </a:p>
          <a:p>
            <a:pPr marL="12700" marR="5080" indent="2540" algn="just"/>
            <a:r>
              <a:rPr lang="es-MX" sz="700" dirty="0">
                <a:solidFill>
                  <a:srgbClr val="231F21"/>
                </a:solidFill>
                <a:latin typeface="Montserrat" panose="00000500000000000000" pitchFamily="2" charset="0"/>
                <a:cs typeface="Calibri"/>
              </a:rPr>
              <a:t>Se encuentran excluidas tanto de la Garantía Legal como de la Garantía Suplementaria, las siguientes partes (la lista que se anota a continuación es taxativa y no enunciativa, por lo cual, las partes no incluidas expresamente, se encuentran cubiertas por la garantía):</a:t>
            </a:r>
            <a:endParaRPr lang="es-MX" sz="700" dirty="0">
              <a:latin typeface="Montserrat" panose="00000500000000000000" pitchFamily="2" charset="0"/>
              <a:cs typeface="Calibri"/>
            </a:endParaRPr>
          </a:p>
          <a:p>
            <a:pPr marL="154305" marR="5080" indent="-141605" algn="just">
              <a:buFont typeface="Arial Narrow"/>
              <a:buAutoNum type="arabicPeriod" startAt="8"/>
              <a:tabLst>
                <a:tab pos="154940" algn="l"/>
              </a:tabLst>
            </a:pPr>
            <a:endParaRPr lang="es-MX" sz="700" dirty="0">
              <a:latin typeface="Montserrat" panose="00000500000000000000" pitchFamily="2" charset="0"/>
              <a:cs typeface="Calibri"/>
            </a:endParaRPr>
          </a:p>
          <a:p>
            <a:pPr marL="184150" marR="5080" indent="-171450" algn="just">
              <a:buFont typeface="Arial" panose="020B0604020202020204" pitchFamily="34" charset="0"/>
              <a:buChar char="•"/>
              <a:tabLst>
                <a:tab pos="154940" algn="l"/>
              </a:tabLst>
            </a:pPr>
            <a:r>
              <a:rPr lang="es-MX" sz="700" dirty="0">
                <a:solidFill>
                  <a:srgbClr val="231F21"/>
                </a:solidFill>
                <a:latin typeface="Montserrat" panose="00000500000000000000" pitchFamily="2" charset="0"/>
                <a:cs typeface="Calibri"/>
              </a:rPr>
              <a:t>De acuerdo con lo establecido por la Superintendencia de Industria y Comercio, en el numeral 1.2.2.2.1 de la Circular Única, se considerarán partes de desgaste las siguientes: llantas, neumáticos, bujías, discos y separadores del embrague, pastillas o bandas para freno, kit de arrastre (Piñón de salida, cadena y sprocket), cable del embrague, cable del acelerador, filtro de combustible, filtro de aceite, filtro de aire, bujes de suspensión trasera, cunas de dirección, cauchos porta </a:t>
            </a:r>
            <a:r>
              <a:rPr lang="es-MX" sz="700" i="1" dirty="0">
                <a:solidFill>
                  <a:srgbClr val="231F21"/>
                </a:solidFill>
                <a:latin typeface="Montserrat" panose="00000500000000000000" pitchFamily="2" charset="0"/>
                <a:cs typeface="Calibri"/>
              </a:rPr>
              <a:t>sprocket</a:t>
            </a:r>
            <a:r>
              <a:rPr lang="es-MX" sz="700" dirty="0">
                <a:solidFill>
                  <a:srgbClr val="231F21"/>
                </a:solidFill>
                <a:latin typeface="Montserrat" panose="00000500000000000000" pitchFamily="2" charset="0"/>
                <a:cs typeface="Calibri"/>
              </a:rPr>
              <a:t> y retenedores de tubos telescópicos. También se incluyen en esta lista, sustancias o materiales que, no siendo exactamente partes, por tratarse de elementos de consumo, también están excluidas de la garantía, a saber: aceite de motor, aceite de suspensión y líquido de frenos.</a:t>
            </a: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1085188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p:nvPr/>
        </p:nvSpPr>
        <p:spPr>
          <a:xfrm>
            <a:off x="180644" y="449759"/>
            <a:ext cx="4860000" cy="3150000"/>
          </a:xfrm>
          <a:prstGeom prst="rect">
            <a:avLst/>
          </a:prstGeom>
          <a:noFill/>
        </p:spPr>
        <p:txBody>
          <a:bodyPr wrap="square" lIns="91440" tIns="45720" rIns="91440" bIns="45720" numCol="2" spcCol="144000" rtlCol="0" anchor="t">
            <a:noAutofit/>
          </a:bodyPr>
          <a:lstStyle/>
          <a:p>
            <a:pPr marL="184150" marR="5080" indent="-171450" algn="just">
              <a:lnSpc>
                <a:spcPct val="100000"/>
              </a:lnSpc>
              <a:buFont typeface="Arial" panose="020B0604020202020204" pitchFamily="34" charset="0"/>
              <a:buChar char="•"/>
              <a:tabLst>
                <a:tab pos="75565" algn="l"/>
              </a:tabLst>
            </a:pPr>
            <a:r>
              <a:rPr lang="es-MX" sz="700" dirty="0">
                <a:solidFill>
                  <a:srgbClr val="231F21"/>
                </a:solidFill>
                <a:latin typeface="Montserrat" panose="00000500000000000000" pitchFamily="2" charset="0"/>
                <a:cs typeface="Calibri"/>
              </a:rPr>
              <a:t>Pintura y cromo, por su deterioro natural, debido a su exposición a la intemperie, por daños ocasionados por agentes externos como productos químicos o por actos de terceros y choques.</a:t>
            </a:r>
            <a:endParaRPr lang="es-MX" sz="700" dirty="0">
              <a:latin typeface="Montserrat" panose="00000500000000000000" pitchFamily="2" charset="0"/>
              <a:cs typeface="Calibri"/>
            </a:endParaRPr>
          </a:p>
          <a:p>
            <a:pPr marL="184150" marR="5080" indent="-171450" algn="just">
              <a:buFont typeface="Arial" panose="020B0604020202020204" pitchFamily="34" charset="0"/>
              <a:buChar char="•"/>
            </a:pPr>
            <a:r>
              <a:rPr lang="es-MX" sz="700" dirty="0">
                <a:solidFill>
                  <a:srgbClr val="231F21"/>
                </a:solidFill>
                <a:latin typeface="Montserrat"/>
                <a:cs typeface="Calibri"/>
              </a:rPr>
              <a:t>Partes o sistemas que, sin autorización de Auteco, hubieren sido objeto de modificaciones o alteraciones, así como instalación de piezas que no pertenezcan a los diseños	originales	del Vehículo, interruptores, reguladores, rectificadores, cables eléctricos, bobinas, cajas de fusibles, unidades de encendido electrónico, baterías, cables en general, </a:t>
            </a:r>
            <a:r>
              <a:rPr lang="es-MX" sz="700" i="1" dirty="0">
                <a:solidFill>
                  <a:srgbClr val="231F21"/>
                </a:solidFill>
                <a:latin typeface="Montserrat"/>
                <a:cs typeface="Calibri"/>
              </a:rPr>
              <a:t>relay</a:t>
            </a:r>
            <a:r>
              <a:rPr lang="es-MX" sz="700" dirty="0">
                <a:solidFill>
                  <a:srgbClr val="231F21"/>
                </a:solidFill>
                <a:latin typeface="Montserrat"/>
                <a:cs typeface="Calibri"/>
              </a:rPr>
              <a:t>, etc. Cuando estos hubieren sido manipulados en virtud de la instalación de </a:t>
            </a:r>
            <a:r>
              <a:rPr lang="es-MX" sz="700" dirty="0">
                <a:latin typeface="Montserrat"/>
                <a:cs typeface="Calibri"/>
              </a:rPr>
              <a:t>dispositivos ajenos al diseño original del Vehículo (alarmas, accesorios sonoros o electrónicos, GPS, etc.), o cuando dichas partes resultan dañadas por razón de lavado a presión u otras causas no inherentes a su uso normal o agentes externos.</a:t>
            </a:r>
          </a:p>
          <a:p>
            <a:pPr marL="184150" marR="5080" indent="-171450" algn="just">
              <a:lnSpc>
                <a:spcPct val="100000"/>
              </a:lnSpc>
              <a:buFont typeface="Arial" panose="020B0604020202020204" pitchFamily="34" charset="0"/>
              <a:buChar char="•"/>
              <a:tabLst>
                <a:tab pos="88900" algn="l"/>
              </a:tabLst>
            </a:pPr>
            <a:r>
              <a:rPr lang="es-MX" sz="700" dirty="0">
                <a:latin typeface="Montserrat" panose="00000500000000000000" pitchFamily="2" charset="0"/>
                <a:cs typeface="Calibri"/>
              </a:rPr>
              <a:t>Las partes que hubieren debido ser intervenidas en alguna de las revisiones técnicas obligatorias, a las cuales el usuario no hubiere asistido o lo hubiere hecho extemporáneamente.</a:t>
            </a:r>
          </a:p>
          <a:p>
            <a:pPr marL="184150" marR="5080" indent="-171450" algn="just">
              <a:buFont typeface="Arial" panose="020B0604020202020204" pitchFamily="34" charset="0"/>
              <a:buChar char="•"/>
              <a:tabLst>
                <a:tab pos="78740" algn="l"/>
              </a:tabLst>
            </a:pPr>
            <a:r>
              <a:rPr lang="es-MX" sz="700" dirty="0">
                <a:latin typeface="Montserrat"/>
                <a:cs typeface="Calibri"/>
              </a:rPr>
              <a:t>Daños ocasionados por incendio, choque, colisión, caída o cualquier agente externo.</a:t>
            </a:r>
          </a:p>
          <a:p>
            <a:pPr marL="184150" marR="5080" indent="-171450" algn="just">
              <a:buFont typeface="Arial" panose="020B0604020202020204" pitchFamily="34" charset="0"/>
              <a:buChar char="•"/>
              <a:tabLst>
                <a:tab pos="69850" algn="l"/>
              </a:tabLst>
            </a:pPr>
            <a:r>
              <a:rPr lang="es-MX" sz="700" dirty="0">
                <a:latin typeface="Montserrat"/>
                <a:cs typeface="Calibri"/>
              </a:rPr>
              <a:t>Daños ocasionados por no mantener el nivel adecuado de aceite en el motor, de acuerdo con el presente Manual, o por no cambiar oportunamente el mismo, en los kilometrajes recomendados. </a:t>
            </a:r>
          </a:p>
          <a:p>
            <a:pPr marL="184150" marR="5080" indent="-171450" algn="just">
              <a:buFont typeface="Arial" panose="020B0604020202020204" pitchFamily="34" charset="0"/>
              <a:buChar char="•"/>
              <a:tabLst>
                <a:tab pos="69850" algn="l"/>
              </a:tabLst>
            </a:pPr>
            <a:r>
              <a:rPr lang="es-MX" sz="700" dirty="0">
                <a:latin typeface="Montserrat"/>
                <a:ea typeface="+mn-lt"/>
                <a:cs typeface="+mn-lt"/>
              </a:rPr>
              <a:t>Se excluyen de la garantía legal y suplementaria, los gastos ocasionados por la utilización de otros vehículos para el transporte del conductor y su acompañante, o cualquier otra consecuencia o gasto en que deba incurrir el propietario y/o usuario del vehículo derivada de la inmovilización del mismo para la atención en garantía. Lo anterior teniendo en cuenta que disponer del vehículo para su intervención es un requisito esencial para la efectividad de la garantía y los gastos en que incurra no podrán ser considerados como perjuicios.</a:t>
            </a:r>
          </a:p>
          <a:p>
            <a:pPr marL="184150" marR="29845" indent="-171450" algn="just">
              <a:lnSpc>
                <a:spcPct val="100000"/>
              </a:lnSpc>
              <a:buFont typeface="Arial" panose="020B0604020202020204" pitchFamily="34" charset="0"/>
              <a:buChar char="•"/>
              <a:tabLst>
                <a:tab pos="76200" algn="l"/>
              </a:tabLst>
            </a:pPr>
            <a:r>
              <a:rPr lang="es-MX" sz="700" dirty="0">
                <a:latin typeface="Montserrat" panose="00000500000000000000" pitchFamily="2" charset="0"/>
                <a:cs typeface="Calibri"/>
              </a:rPr>
              <a:t>Se encuentra excluida de la Garantía Suplementaria la bombillería en general, es decir, dichos componentes solo se encuentran amparados por la Garantía Legal, durante los primeros seis (6) meses o seis mil (6000) kilómetros, lo que ocurra primero. Bajo las mismas condiciones antes especificadas para esta garantía.</a:t>
            </a:r>
          </a:p>
          <a:p>
            <a:pPr marL="12700" marR="5080" algn="just">
              <a:buFontTx/>
              <a:buChar char="-"/>
              <a:tabLst>
                <a:tab pos="90805" algn="l"/>
              </a:tabLst>
            </a:pPr>
            <a:endParaRPr lang="es-MX" sz="700" dirty="0">
              <a:cs typeface="Calibri"/>
            </a:endParaRPr>
          </a:p>
          <a:p>
            <a:pPr marL="12700" marR="5080" algn="just">
              <a:buFontTx/>
              <a:buChar char="-"/>
              <a:tabLst>
                <a:tab pos="90805" algn="l"/>
              </a:tabLst>
            </a:pPr>
            <a:endParaRPr lang="es-MX" sz="700" dirty="0">
              <a:cs typeface="Calibri"/>
            </a:endParaRPr>
          </a:p>
          <a:p>
            <a:pPr marL="12700" marR="5080" algn="just">
              <a:lnSpc>
                <a:spcPct val="100000"/>
              </a:lnSpc>
              <a:buChar char="-"/>
              <a:tabLst>
                <a:tab pos="90805" algn="l"/>
              </a:tabLst>
            </a:pPr>
            <a:endParaRPr lang="es-MX" sz="700" dirty="0">
              <a:cs typeface="Calibri"/>
            </a:endParaRPr>
          </a:p>
        </p:txBody>
      </p:sp>
    </p:spTree>
    <p:extLst>
      <p:ext uri="{BB962C8B-B14F-4D97-AF65-F5344CB8AC3E}">
        <p14:creationId xmlns:p14="http://schemas.microsoft.com/office/powerpoint/2010/main" val="359629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6705"/>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r>
              <a:rPr lang="es-MX" dirty="0">
                <a:latin typeface="Montserrat SemiBold" panose="00000700000000000000" pitchFamily="2" charset="0"/>
              </a:rPr>
              <a:t>	TABLA DE CONTENIDO</a:t>
            </a:r>
            <a:endParaRPr dirty="0">
              <a:latin typeface="Montserrat SemiBold" panose="00000700000000000000" pitchFamily="2" charset="0"/>
            </a:endParaRPr>
          </a:p>
        </p:txBody>
      </p:sp>
      <p:sp>
        <p:nvSpPr>
          <p:cNvPr id="2" name="1 CuadroTexto"/>
          <p:cNvSpPr txBox="1"/>
          <p:nvPr/>
        </p:nvSpPr>
        <p:spPr>
          <a:xfrm>
            <a:off x="180644" y="446584"/>
            <a:ext cx="4860000" cy="3150000"/>
          </a:xfrm>
          <a:prstGeom prst="rect">
            <a:avLst/>
          </a:prstGeom>
          <a:noFill/>
        </p:spPr>
        <p:txBody>
          <a:bodyPr wrap="none" rtlCol="0">
            <a:noAutofit/>
          </a:bodyPr>
          <a:lstStyle/>
          <a:p>
            <a:pPr marL="12700"/>
            <a:r>
              <a:rPr lang="es-MX" sz="800" dirty="0">
                <a:solidFill>
                  <a:srgbClr val="231F20"/>
                </a:solidFill>
                <a:latin typeface="Montserrat" panose="00000500000000000000" pitchFamily="2" charset="0"/>
                <a:cs typeface="Calibri"/>
                <a:hlinkClick r:id="rId2" action="ppaction://hlinksldjump"/>
              </a:rPr>
              <a:t>Introducción</a:t>
            </a:r>
            <a:endParaRPr lang="es-MX" sz="800" dirty="0">
              <a:latin typeface="Montserrat" panose="00000500000000000000" pitchFamily="2" charset="0"/>
              <a:cs typeface="Calibri"/>
            </a:endParaRPr>
          </a:p>
          <a:p>
            <a:pPr marL="12700" marR="899160"/>
            <a:r>
              <a:rPr lang="es-MX" sz="800" dirty="0">
                <a:solidFill>
                  <a:srgbClr val="231F20"/>
                </a:solidFill>
                <a:latin typeface="Montserrat" panose="00000500000000000000" pitchFamily="2" charset="0"/>
                <a:cs typeface="Calibri"/>
                <a:hlinkClick r:id="rId3" action="ppaction://hlinksldjump"/>
              </a:rPr>
              <a:t>Muy importante tener en cuenta</a:t>
            </a:r>
            <a:endParaRPr lang="es-MX" sz="800" dirty="0">
              <a:solidFill>
                <a:srgbClr val="231F20"/>
              </a:solidFill>
              <a:latin typeface="Montserrat" panose="00000500000000000000" pitchFamily="2" charset="0"/>
              <a:cs typeface="Calibri"/>
            </a:endParaRPr>
          </a:p>
          <a:p>
            <a:pPr marL="12700" marR="899160"/>
            <a:r>
              <a:rPr lang="es-MX" sz="800" dirty="0">
                <a:solidFill>
                  <a:srgbClr val="231F20"/>
                </a:solidFill>
                <a:latin typeface="Montserrat" panose="00000500000000000000" pitchFamily="2" charset="0"/>
                <a:cs typeface="Calibri"/>
                <a:hlinkClick r:id="rId4" action="ppaction://hlinksldjump"/>
              </a:rPr>
              <a:t>Sugerencias para conducir con seguridad</a:t>
            </a:r>
            <a:endParaRPr lang="es-MX" sz="800" dirty="0">
              <a:latin typeface="Montserrat" panose="00000500000000000000" pitchFamily="2" charset="0"/>
              <a:cs typeface="Calibri"/>
            </a:endParaRPr>
          </a:p>
          <a:p>
            <a:pPr marL="12700">
              <a:spcBef>
                <a:spcPts val="45"/>
              </a:spcBef>
            </a:pPr>
            <a:r>
              <a:rPr lang="es-MX" sz="800" dirty="0">
                <a:solidFill>
                  <a:srgbClr val="231F20"/>
                </a:solidFill>
                <a:latin typeface="Montserrat" panose="00000500000000000000" pitchFamily="2" charset="0"/>
                <a:cs typeface="Calibri"/>
                <a:hlinkClick r:id="rId5" action="ppaction://hlinksldjump"/>
              </a:rPr>
              <a:t>Auteco cuida nuestro planeta</a:t>
            </a:r>
            <a:endParaRPr lang="es-MX" sz="800" dirty="0">
              <a:latin typeface="Montserrat" panose="00000500000000000000" pitchFamily="2" charset="0"/>
              <a:cs typeface="Calibri"/>
            </a:endParaRPr>
          </a:p>
          <a:p>
            <a:pPr marL="12700" marR="497840">
              <a:spcBef>
                <a:spcPts val="30"/>
              </a:spcBef>
            </a:pPr>
            <a:r>
              <a:rPr lang="es-MX" sz="800" dirty="0">
                <a:solidFill>
                  <a:srgbClr val="231F20"/>
                </a:solidFill>
                <a:latin typeface="Montserrat" panose="00000500000000000000" pitchFamily="2" charset="0"/>
                <a:cs typeface="Calibri"/>
                <a:hlinkClick r:id="rId6" action="ppaction://hlinksldjump"/>
              </a:rPr>
              <a:t>Despegue y consejos para el ahorro de combustible</a:t>
            </a:r>
            <a:endParaRPr lang="es-MX" sz="800" dirty="0">
              <a:solidFill>
                <a:srgbClr val="231F20"/>
              </a:solidFill>
              <a:latin typeface="Montserrat" panose="00000500000000000000" pitchFamily="2" charset="0"/>
              <a:cs typeface="Calibri"/>
            </a:endParaRPr>
          </a:p>
          <a:p>
            <a:pPr marL="12700" marR="497840">
              <a:spcBef>
                <a:spcPts val="30"/>
              </a:spcBef>
            </a:pPr>
            <a:r>
              <a:rPr lang="es-MX" sz="800" dirty="0">
                <a:solidFill>
                  <a:srgbClr val="231F20"/>
                </a:solidFill>
                <a:latin typeface="Montserrat" panose="00000500000000000000" pitchFamily="2" charset="0"/>
                <a:cs typeface="Calibri"/>
                <a:hlinkClick r:id="rId7" action="ppaction://hlinksldjump"/>
              </a:rPr>
              <a:t>Especificaciones del Vehículo</a:t>
            </a:r>
            <a:endParaRPr lang="es-MX" sz="800" dirty="0">
              <a:latin typeface="Montserrat" panose="00000500000000000000" pitchFamily="2" charset="0"/>
              <a:cs typeface="Calibri"/>
            </a:endParaRPr>
          </a:p>
          <a:p>
            <a:pPr marL="12700" marR="1734185">
              <a:spcBef>
                <a:spcPts val="15"/>
              </a:spcBef>
            </a:pPr>
            <a:r>
              <a:rPr lang="es-MX" sz="800" dirty="0">
                <a:solidFill>
                  <a:srgbClr val="231F20"/>
                </a:solidFill>
                <a:latin typeface="Montserrat" panose="00000500000000000000" pitchFamily="2" charset="0"/>
                <a:cs typeface="Calibri"/>
                <a:hlinkClick r:id="rId8" action="ppaction://hlinksldjump"/>
              </a:rPr>
              <a:t>Información general</a:t>
            </a:r>
            <a:endParaRPr lang="es-MX" sz="800" dirty="0">
              <a:solidFill>
                <a:srgbClr val="231F20"/>
              </a:solidFill>
              <a:latin typeface="Montserrat" panose="00000500000000000000" pitchFamily="2" charset="0"/>
              <a:cs typeface="Calibri"/>
            </a:endParaRPr>
          </a:p>
          <a:p>
            <a:pPr marL="12700"/>
            <a:r>
              <a:rPr lang="es-MX" sz="800" dirty="0">
                <a:solidFill>
                  <a:srgbClr val="231F20"/>
                </a:solidFill>
                <a:latin typeface="Montserrat" panose="00000500000000000000" pitchFamily="2" charset="0"/>
                <a:cs typeface="Calibri"/>
                <a:hlinkClick r:id="rId9" action="ppaction://hlinksldjump"/>
              </a:rPr>
              <a:t>Cuadro de mantenimiento periódico</a:t>
            </a:r>
            <a:endParaRPr lang="es-MX" sz="800" dirty="0">
              <a:solidFill>
                <a:srgbClr val="231F20"/>
              </a:solidFill>
              <a:latin typeface="Montserrat" panose="00000500000000000000" pitchFamily="2" charset="0"/>
              <a:cs typeface="Calibri"/>
            </a:endParaRPr>
          </a:p>
          <a:p>
            <a:pPr marL="12700"/>
            <a:r>
              <a:rPr lang="es-MX" sz="800" dirty="0">
                <a:solidFill>
                  <a:srgbClr val="231F20"/>
                </a:solidFill>
                <a:latin typeface="Montserrat" panose="00000500000000000000" pitchFamily="2" charset="0"/>
                <a:cs typeface="Calibri"/>
                <a:hlinkClick r:id="rId10" action="ppaction://hlinksldjump"/>
              </a:rPr>
              <a:t>Procedimientos sugeridos de mantenimiento</a:t>
            </a:r>
            <a:endParaRPr lang="es-MX" sz="800" dirty="0">
              <a:solidFill>
                <a:srgbClr val="231F20"/>
              </a:solidFill>
              <a:latin typeface="Montserrat" panose="00000500000000000000" pitchFamily="2" charset="0"/>
              <a:cs typeface="Calibri"/>
            </a:endParaRPr>
          </a:p>
          <a:p>
            <a:pPr marL="12700"/>
            <a:r>
              <a:rPr lang="es-MX" sz="800" dirty="0">
                <a:solidFill>
                  <a:srgbClr val="231F20"/>
                </a:solidFill>
                <a:latin typeface="Montserrat" panose="00000500000000000000" pitchFamily="2" charset="0"/>
                <a:cs typeface="Calibri"/>
                <a:hlinkClick r:id="rId11" action="ppaction://hlinksldjump"/>
              </a:rPr>
              <a:t>Aceite de motor</a:t>
            </a:r>
            <a:endParaRPr lang="es-MX" sz="800" dirty="0">
              <a:latin typeface="Montserrat" panose="00000500000000000000" pitchFamily="2" charset="0"/>
              <a:cs typeface="Calibri"/>
            </a:endParaRPr>
          </a:p>
          <a:p>
            <a:pPr marL="12700"/>
            <a:r>
              <a:rPr lang="es-MX" sz="800" dirty="0">
                <a:solidFill>
                  <a:srgbClr val="231F20"/>
                </a:solidFill>
                <a:latin typeface="Montserrat" panose="00000500000000000000" pitchFamily="2" charset="0"/>
                <a:cs typeface="Calibri"/>
                <a:hlinkClick r:id="rId12" action="ppaction://hlinksldjump"/>
              </a:rPr>
              <a:t>Recomendaciones y datos importantes</a:t>
            </a:r>
            <a:endParaRPr lang="es-MX" sz="800" dirty="0">
              <a:solidFill>
                <a:srgbClr val="231F20"/>
              </a:solidFill>
              <a:latin typeface="Montserrat" panose="00000500000000000000" pitchFamily="2" charset="0"/>
              <a:cs typeface="Calibri"/>
            </a:endParaRPr>
          </a:p>
          <a:p>
            <a:pPr marL="12700" marR="990600"/>
            <a:r>
              <a:rPr lang="es-MX" sz="800" dirty="0">
                <a:solidFill>
                  <a:srgbClr val="231F20"/>
                </a:solidFill>
                <a:latin typeface="Montserrat" panose="00000500000000000000" pitchFamily="2" charset="0"/>
                <a:cs typeface="Calibri"/>
                <a:hlinkClick r:id="rId13" action="ppaction://hlinksldjump"/>
              </a:rPr>
              <a:t>Almacenamiento del Vehículo</a:t>
            </a:r>
            <a:endParaRPr lang="es-MX" sz="800" dirty="0">
              <a:latin typeface="Montserrat" panose="00000500000000000000" pitchFamily="2" charset="0"/>
              <a:cs typeface="Calibri"/>
            </a:endParaRPr>
          </a:p>
          <a:p>
            <a:pPr marL="12700" marR="1049020"/>
            <a:r>
              <a:rPr lang="es-MX" sz="800" dirty="0">
                <a:solidFill>
                  <a:srgbClr val="231F20"/>
                </a:solidFill>
                <a:latin typeface="Montserrat" panose="00000500000000000000" pitchFamily="2" charset="0"/>
                <a:cs typeface="Calibri"/>
                <a:hlinkClick r:id="rId14" action="ppaction://hlinksldjump"/>
              </a:rPr>
              <a:t>Centros de Servicio Autorizado (CSA)</a:t>
            </a:r>
            <a:endParaRPr lang="es-MX" sz="800" dirty="0">
              <a:solidFill>
                <a:srgbClr val="231F20"/>
              </a:solidFill>
              <a:latin typeface="Montserrat" panose="00000500000000000000" pitchFamily="2" charset="0"/>
              <a:cs typeface="Calibri"/>
            </a:endParaRPr>
          </a:p>
          <a:p>
            <a:pPr marL="12700" marR="1049020"/>
            <a:r>
              <a:rPr lang="es-MX" sz="800" dirty="0">
                <a:solidFill>
                  <a:srgbClr val="231F20"/>
                </a:solidFill>
                <a:latin typeface="Montserrat" panose="00000500000000000000" pitchFamily="2" charset="0"/>
                <a:cs typeface="Calibri"/>
                <a:hlinkClick r:id="rId15" action="ppaction://hlinksldjump"/>
              </a:rPr>
              <a:t>Garantía Auteco</a:t>
            </a:r>
            <a:endParaRPr lang="es-MX" sz="800" dirty="0">
              <a:latin typeface="Montserrat" panose="00000500000000000000" pitchFamily="2" charset="0"/>
              <a:cs typeface="Calibri"/>
            </a:endParaRPr>
          </a:p>
          <a:p>
            <a:pPr marL="12700" marR="1107440"/>
            <a:r>
              <a:rPr lang="es-MX" sz="800" dirty="0">
                <a:solidFill>
                  <a:srgbClr val="231F20"/>
                </a:solidFill>
                <a:latin typeface="Montserrat" panose="00000500000000000000" pitchFamily="2" charset="0"/>
                <a:cs typeface="Calibri"/>
                <a:hlinkClick r:id="rId16" action="ppaction://hlinksldjump"/>
              </a:rPr>
              <a:t>¿Qué son las revisiones periódicas?</a:t>
            </a:r>
            <a:endParaRPr lang="es-MX" sz="800" dirty="0">
              <a:solidFill>
                <a:srgbClr val="231F20"/>
              </a:solidFill>
              <a:latin typeface="Montserrat" panose="00000500000000000000" pitchFamily="2" charset="0"/>
              <a:cs typeface="Calibri"/>
            </a:endParaRPr>
          </a:p>
          <a:p>
            <a:pPr marL="12700" marR="1107440"/>
            <a:r>
              <a:rPr lang="es-MX" sz="800" dirty="0">
                <a:solidFill>
                  <a:srgbClr val="231F20"/>
                </a:solidFill>
                <a:latin typeface="Montserrat" panose="00000500000000000000" pitchFamily="2" charset="0"/>
                <a:cs typeface="Calibri"/>
                <a:hlinkClick r:id="rId17" action="ppaction://hlinksldjump"/>
              </a:rPr>
              <a:t>Chequeos de alistamiento</a:t>
            </a:r>
            <a:endParaRPr lang="es-MX" sz="800" dirty="0">
              <a:latin typeface="Montserrat" panose="00000500000000000000" pitchFamily="2" charset="0"/>
              <a:cs typeface="Calibri"/>
            </a:endParaRPr>
          </a:p>
          <a:p>
            <a:pPr marL="12700">
              <a:spcBef>
                <a:spcPts val="40"/>
              </a:spcBef>
            </a:pPr>
            <a:r>
              <a:rPr lang="es-MX" sz="800" dirty="0">
                <a:solidFill>
                  <a:srgbClr val="231F20"/>
                </a:solidFill>
                <a:latin typeface="Montserrat" panose="00000500000000000000" pitchFamily="2" charset="0"/>
                <a:cs typeface="Calibri"/>
                <a:hlinkClick r:id="rId18" action="ppaction://hlinksldjump"/>
              </a:rPr>
              <a:t>Historial de mantenimiento</a:t>
            </a:r>
            <a:endParaRPr lang="es-MX" sz="800" dirty="0">
              <a:latin typeface="Montserrat" panose="00000500000000000000" pitchFamily="2" charset="0"/>
              <a:cs typeface="Calibri"/>
            </a:endParaRPr>
          </a:p>
          <a:p>
            <a:pPr marL="12700">
              <a:spcBef>
                <a:spcPts val="40"/>
              </a:spcBef>
            </a:pPr>
            <a:r>
              <a:rPr lang="es-MX" sz="800" dirty="0">
                <a:solidFill>
                  <a:srgbClr val="231F20"/>
                </a:solidFill>
                <a:latin typeface="Montserrat" panose="00000500000000000000" pitchFamily="2" charset="0"/>
                <a:cs typeface="Calibri"/>
                <a:hlinkClick r:id="rId19" action="ppaction://hlinksldjump"/>
              </a:rPr>
              <a:t>Cupones de revisiones obligatorias (5 revisiones)</a:t>
            </a:r>
            <a:endParaRPr lang="es-MX" sz="800" dirty="0">
              <a:latin typeface="Montserrat" panose="00000500000000000000" pitchFamily="2" charset="0"/>
              <a:cs typeface="Calibri"/>
            </a:endParaRPr>
          </a:p>
          <a:p>
            <a:pPr marL="12700">
              <a:spcBef>
                <a:spcPts val="40"/>
              </a:spcBef>
            </a:pPr>
            <a:r>
              <a:rPr lang="es-MX" sz="800" dirty="0">
                <a:solidFill>
                  <a:srgbClr val="231F20"/>
                </a:solidFill>
                <a:latin typeface="Montserrat" panose="00000500000000000000" pitchFamily="2" charset="0"/>
                <a:cs typeface="Calibri"/>
                <a:hlinkClick r:id="rId20" action="ppaction://hlinksldjump"/>
              </a:rPr>
              <a:t>Recomendaciones finales</a:t>
            </a:r>
            <a:endParaRPr lang="es-MX" sz="800" dirty="0">
              <a:latin typeface="Montserrat" panose="00000500000000000000" pitchFamily="2" charset="0"/>
              <a:cs typeface="Calibri"/>
            </a:endParaRPr>
          </a:p>
        </p:txBody>
      </p:sp>
    </p:spTree>
    <p:extLst>
      <p:ext uri="{BB962C8B-B14F-4D97-AF65-F5344CB8AC3E}">
        <p14:creationId xmlns:p14="http://schemas.microsoft.com/office/powerpoint/2010/main" val="2276037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a:spLocks noChangeAspect="1"/>
          </p:cNvSpPr>
          <p:nvPr/>
        </p:nvSpPr>
        <p:spPr>
          <a:xfrm>
            <a:off x="180644" y="449759"/>
            <a:ext cx="4860000" cy="3150000"/>
          </a:xfrm>
          <a:prstGeom prst="rect">
            <a:avLst/>
          </a:prstGeom>
          <a:noFill/>
        </p:spPr>
        <p:txBody>
          <a:bodyPr wrap="square" lIns="91440" tIns="45720" rIns="91440" bIns="45720" numCol="2" spcCol="144000" rtlCol="0" anchor="t">
            <a:noAutofit/>
          </a:bodyPr>
          <a:lstStyle/>
          <a:p>
            <a:pPr marL="12700" algn="just"/>
            <a:r>
              <a:rPr lang="es-MX" sz="800" b="1" dirty="0">
                <a:solidFill>
                  <a:srgbClr val="231F21"/>
                </a:solidFill>
                <a:latin typeface="Montserrat" panose="00000500000000000000" pitchFamily="2" charset="0"/>
                <a:cs typeface="Arial Narrow"/>
              </a:rPr>
              <a:t>ALCANCES DE LA GARANTÍA:</a:t>
            </a:r>
          </a:p>
          <a:p>
            <a:pPr marL="12700" marR="5080" algn="just"/>
            <a:r>
              <a:rPr lang="es-MX" sz="700" dirty="0">
                <a:solidFill>
                  <a:srgbClr val="231F21"/>
                </a:solidFill>
                <a:latin typeface="Montserrat" panose="00000500000000000000" pitchFamily="2" charset="0"/>
                <a:cs typeface="Calibri"/>
              </a:rPr>
              <a:t>Dentro del periodo de garantía, toda intervención técnica considerada normal, puede ser realizada por cualquier Centro de Servicio Autorizado (CSA) Auteco, autorizado para su Vehículo (Ver Sección Centros de Servicio Autorizado) aunque el Vehículo no hubiese sido vendido por el agente comercial y/o concesionario o Centro de Servicio Autorizado (CSA) donde se solicite el servicio.</a:t>
            </a:r>
          </a:p>
          <a:p>
            <a:pPr marL="12700" marR="5080" algn="just"/>
            <a:endParaRPr lang="es-MX" sz="700" dirty="0">
              <a:solidFill>
                <a:srgbClr val="231F21"/>
              </a:solidFill>
              <a:latin typeface="Montserrat" panose="00000500000000000000" pitchFamily="2" charset="0"/>
              <a:cs typeface="Calibri"/>
            </a:endParaRPr>
          </a:p>
          <a:p>
            <a:pPr marL="12700" marR="5080" algn="just"/>
            <a:endParaRPr lang="es-MX" sz="700" dirty="0">
              <a:solidFill>
                <a:srgbClr val="231F21"/>
              </a:solidFill>
              <a:latin typeface="Montserrat" panose="00000500000000000000" pitchFamily="2" charset="0"/>
              <a:cs typeface="Calibri"/>
            </a:endParaRPr>
          </a:p>
          <a:p>
            <a:pPr marL="12700" marR="5080" algn="just"/>
            <a:r>
              <a:rPr lang="es-MX" sz="800" b="1" dirty="0">
                <a:solidFill>
                  <a:srgbClr val="231F21"/>
                </a:solidFill>
                <a:latin typeface="Montserrat" panose="00000500000000000000" pitchFamily="2" charset="0"/>
                <a:cs typeface="Arial Narrow"/>
              </a:rPr>
              <a:t>SONIDOS Y VIBRACIONES EN LAS MOTOCICLETAS:</a:t>
            </a:r>
            <a:endParaRPr lang="es-MX" sz="700" dirty="0">
              <a:latin typeface="Montserrat" panose="00000500000000000000" pitchFamily="2" charset="0"/>
              <a:cs typeface="Arial Narrow"/>
            </a:endParaRPr>
          </a:p>
          <a:p>
            <a:pPr marL="12700" algn="just"/>
            <a:r>
              <a:rPr lang="es-MX" sz="700" dirty="0">
                <a:solidFill>
                  <a:srgbClr val="231F21"/>
                </a:solidFill>
                <a:latin typeface="Montserrat" panose="00000500000000000000" pitchFamily="2" charset="0"/>
                <a:cs typeface="Calibri"/>
              </a:rPr>
              <a:t>El funcionamiento normal del Vehículo, bajo distintas formas de conducción (con carga, sin carga, diferentes velocidades, clima, gasolina, etc.), puede generar distintos sonidos y/o vibraciones, los cuales son característicos de cada modelo y no constituyen indicio de ningún problema en el Vehículo. Estos sonidos y vibraciones, incluso, pueden variar entre vehículos del mismo modelo y están dados por las diferencias en las tolerancias, ajustes de fabricación, movimientos o fricciones propios de los componentes.</a:t>
            </a:r>
            <a:endParaRPr lang="es-MX" sz="700" dirty="0">
              <a:latin typeface="Montserrat" panose="00000500000000000000" pitchFamily="2" charset="0"/>
              <a:cs typeface="Calibri"/>
            </a:endParaRPr>
          </a:p>
          <a:p>
            <a:pPr marL="12700" algn="just"/>
            <a:endParaRPr lang="es-MX" sz="700" dirty="0">
              <a:latin typeface="Montserrat" panose="00000500000000000000" pitchFamily="2" charset="0"/>
              <a:cs typeface="Calibri"/>
            </a:endParaRPr>
          </a:p>
          <a:p>
            <a:pPr marL="12700" algn="just"/>
            <a:r>
              <a:rPr lang="es-MX" sz="700" dirty="0">
                <a:solidFill>
                  <a:srgbClr val="231F21"/>
                </a:solidFill>
                <a:latin typeface="Montserrat" panose="00000500000000000000" pitchFamily="2" charset="0"/>
                <a:cs typeface="Calibri"/>
              </a:rPr>
              <a:t>Por lo anterior, los sonidos y vibraciones características en los diferentes modelos no serán intervenidos, toda vez que los mismos no son consecuencia del mal funcionamiento del Vehículo y se consideran normales. En caso de dudas sobre el sonido, ruido o vibración de su Vehículo, debe dirigirse a cualquiera de los Centros de Servicio Autorizado (CSA) por Auteco, dónde nuestro personal capacitado emitirá su concepto técnico al respecto.</a:t>
            </a:r>
            <a:endParaRPr lang="es-MX" sz="700" dirty="0">
              <a:latin typeface="Montserrat" panose="00000500000000000000" pitchFamily="2" charset="0"/>
              <a:cs typeface="Calibri"/>
            </a:endParaRPr>
          </a:p>
          <a:p>
            <a:pPr marL="12700" algn="just"/>
            <a:endParaRPr lang="es-MX" sz="700" dirty="0">
              <a:latin typeface="Montserrat" panose="00000500000000000000" pitchFamily="2" charset="0"/>
              <a:cs typeface="Calibri"/>
            </a:endParaRPr>
          </a:p>
          <a:p>
            <a:pPr marL="12700" algn="just"/>
            <a:r>
              <a:rPr lang="es-MX" sz="800" b="1" dirty="0">
                <a:solidFill>
                  <a:srgbClr val="231F21"/>
                </a:solidFill>
                <a:latin typeface="Montserrat" panose="00000500000000000000" pitchFamily="2" charset="0"/>
                <a:cs typeface="Arial Narrow"/>
              </a:rPr>
              <a:t>MODIFICACIONES:</a:t>
            </a:r>
          </a:p>
          <a:p>
            <a:pPr marL="12700" marR="5080" algn="just"/>
            <a:r>
              <a:rPr lang="es-MX" sz="700" dirty="0">
                <a:solidFill>
                  <a:srgbClr val="231F21"/>
                </a:solidFill>
                <a:latin typeface="Montserrat" panose="00000500000000000000" pitchFamily="2" charset="0"/>
                <a:cs typeface="Calibri"/>
              </a:rPr>
              <a:t>Los términos en que se concede la garantía no pueden, en ningún momento, ser modificados por los agentes comerciales y/o concesionarios o Centros de Servicio Autorizado (CSA).</a:t>
            </a:r>
            <a:endParaRPr lang="es-MX" sz="700" dirty="0">
              <a:latin typeface="Montserrat" panose="00000500000000000000" pitchFamily="2" charset="0"/>
              <a:cs typeface="Calibri"/>
            </a:endParaRPr>
          </a:p>
          <a:p>
            <a:pPr marL="12700" algn="just"/>
            <a:endParaRPr lang="es-MX" sz="700" dirty="0">
              <a:latin typeface="Montserrat" panose="00000500000000000000" pitchFamily="2" charset="0"/>
              <a:cs typeface="Calibri"/>
            </a:endParaRPr>
          </a:p>
          <a:p>
            <a:pPr marL="12700" marR="8890" algn="just"/>
            <a:r>
              <a:rPr lang="es-MX" sz="700" dirty="0">
                <a:solidFill>
                  <a:srgbClr val="231F21"/>
                </a:solidFill>
                <a:latin typeface="Montserrat"/>
                <a:cs typeface="Calibri"/>
              </a:rPr>
              <a:t>Esta garantía únicamente puede ser aplicada por la red Auteco que tenga la correspondiente y debida autorización </a:t>
            </a:r>
            <a:r>
              <a:rPr lang="es-MX" sz="700" dirty="0">
                <a:latin typeface="Montserrat"/>
                <a:ea typeface="+mn-lt"/>
                <a:cs typeface="+mn-lt"/>
              </a:rPr>
              <a:t>y se regirá en todo caso por lo contemplado en este manual.</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algn="just"/>
            <a:r>
              <a:rPr lang="es-MX" sz="800" b="1" dirty="0">
                <a:solidFill>
                  <a:srgbClr val="231F21"/>
                </a:solidFill>
                <a:latin typeface="Montserrat" panose="00000500000000000000" pitchFamily="2" charset="0"/>
                <a:cs typeface="Arial Narrow"/>
              </a:rPr>
              <a:t>REEMPLAZO DEL VELOCÍMETRO:</a:t>
            </a:r>
            <a:endParaRPr lang="es-MX" sz="800" dirty="0">
              <a:latin typeface="Montserrat" panose="00000500000000000000" pitchFamily="2" charset="0"/>
              <a:cs typeface="Arial Narrow"/>
            </a:endParaRPr>
          </a:p>
          <a:p>
            <a:pPr marL="12700" marR="5080" algn="just"/>
            <a:r>
              <a:rPr lang="es-MX" sz="700" dirty="0">
                <a:solidFill>
                  <a:srgbClr val="231F21"/>
                </a:solidFill>
                <a:latin typeface="Montserrat" panose="00000500000000000000" pitchFamily="2" charset="0"/>
                <a:cs typeface="Calibri"/>
              </a:rPr>
              <a:t>Cuando se efectúe cambio de velocímetro, será responsabilidad del Centro de Servicio Autorizado (CSA), dejar constancia en el registro de garantía correspondiente en el sistema de la ensambladora y en el historial de mantenimiento del presente Manual, del kilometraje que indique el velocímetro remplazado y la fecha en la cual se efectué el cambio.</a:t>
            </a:r>
            <a:endParaRPr lang="es-MX" sz="700" dirty="0">
              <a:cs typeface="Calibri"/>
            </a:endParaRPr>
          </a:p>
        </p:txBody>
      </p:sp>
    </p:spTree>
    <p:extLst>
      <p:ext uri="{BB962C8B-B14F-4D97-AF65-F5344CB8AC3E}">
        <p14:creationId xmlns:p14="http://schemas.microsoft.com/office/powerpoint/2010/main" val="3478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a:spLocks noChangeAspect="1"/>
          </p:cNvSpPr>
          <p:nvPr/>
        </p:nvSpPr>
        <p:spPr>
          <a:xfrm>
            <a:off x="180644" y="449759"/>
            <a:ext cx="4860000" cy="3150000"/>
          </a:xfrm>
          <a:prstGeom prst="rect">
            <a:avLst/>
          </a:prstGeom>
          <a:noFill/>
        </p:spPr>
        <p:txBody>
          <a:bodyPr wrap="square" lIns="91440" tIns="45720" rIns="91440" bIns="45720" numCol="2" spcCol="144000" rtlCol="0" anchor="t">
            <a:noAutofit/>
          </a:bodyPr>
          <a:lstStyle/>
          <a:p>
            <a:pPr marL="12700" marR="8890" algn="just"/>
            <a:r>
              <a:rPr lang="es-MX" sz="800" b="1" dirty="0">
                <a:solidFill>
                  <a:srgbClr val="231F21"/>
                </a:solidFill>
                <a:latin typeface="Montserrat" panose="00000500000000000000" pitchFamily="2" charset="0"/>
                <a:cs typeface="Arial Narrow"/>
              </a:rPr>
              <a:t>NOTA: </a:t>
            </a:r>
          </a:p>
          <a:p>
            <a:pPr marL="12700" marR="8890" algn="just"/>
            <a:r>
              <a:rPr lang="es-MX" sz="700" dirty="0">
                <a:solidFill>
                  <a:srgbClr val="231F21"/>
                </a:solidFill>
                <a:latin typeface="Montserrat" panose="00000500000000000000" pitchFamily="2" charset="0"/>
                <a:cs typeface="Calibri"/>
              </a:rPr>
              <a:t>Las indicaciones sobre el peso, velocidad, consumo y otros datos que aparecen en la literatura técnica, comercial o publicitaria, han de entenderse como aproximados y están sujetas a cambio sin previo aviso. Auteco no asume ninguna obligación ni responsabilidad en este sentido.</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algn="just"/>
            <a:r>
              <a:rPr lang="es-MX" sz="800" b="1" dirty="0">
                <a:solidFill>
                  <a:srgbClr val="231F21"/>
                </a:solidFill>
                <a:latin typeface="Montserrat" panose="00000500000000000000" pitchFamily="2" charset="0"/>
                <a:cs typeface="Arial Narrow"/>
              </a:rPr>
              <a:t>GARANTÍA DE LA BATERÍA:</a:t>
            </a:r>
            <a:endParaRPr lang="es-MX" sz="800" dirty="0">
              <a:latin typeface="Montserrat" panose="00000500000000000000" pitchFamily="2" charset="0"/>
              <a:cs typeface="Arial Narrow"/>
            </a:endParaRPr>
          </a:p>
          <a:p>
            <a:pPr marL="12700" marR="5080" algn="just"/>
            <a:r>
              <a:rPr lang="es-MX" sz="700" dirty="0">
                <a:solidFill>
                  <a:srgbClr val="231F21"/>
                </a:solidFill>
                <a:latin typeface="Montserrat"/>
                <a:cs typeface="Calibri"/>
              </a:rPr>
              <a:t>La batería del Vehículo cuenta con una garantía única de seis (6) meses o seis mil (6.000) km, lo que primero se cumpla, contados a partir de la entrega del Vehículo al primer usuario que la hubiere comprado a un distribuidor autorizado de Auteco.</a:t>
            </a:r>
            <a:r>
              <a:rPr lang="es-MX" sz="700" dirty="0">
                <a:latin typeface="Montserrat"/>
                <a:cs typeface="Calibri"/>
              </a:rPr>
              <a:t> Esta parte no cuenta con garantía suplementaria ni ninguna cobertura adicional a la previamente mencionada.</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25400" marR="144145" indent="3175" algn="just"/>
            <a:r>
              <a:rPr lang="es-MX" sz="800" b="1" dirty="0">
                <a:solidFill>
                  <a:srgbClr val="231F21"/>
                </a:solidFill>
                <a:latin typeface="Montserrat" panose="00000500000000000000" pitchFamily="2" charset="0"/>
                <a:cs typeface="Arial Narrow"/>
              </a:rPr>
              <a:t>PARRILLA, MALETERO, SLIDER, </a:t>
            </a:r>
            <a:r>
              <a:rPr lang="es-MX" sz="800" b="1" dirty="0">
                <a:solidFill>
                  <a:srgbClr val="231F21"/>
                </a:solidFill>
                <a:latin typeface="Montserrat" panose="00000500000000000000" pitchFamily="2" charset="0"/>
                <a:cs typeface="Arial"/>
              </a:rPr>
              <a:t>H</a:t>
            </a:r>
            <a:r>
              <a:rPr lang="es-MX" sz="800" b="1" dirty="0">
                <a:solidFill>
                  <a:srgbClr val="231F21"/>
                </a:solidFill>
                <a:latin typeface="Montserrat" panose="00000500000000000000" pitchFamily="2" charset="0"/>
                <a:cs typeface="Arial Narrow"/>
              </a:rPr>
              <a:t>ANDSAVER Y SISTEMA DE CARGADOR USB:</a:t>
            </a:r>
            <a:endParaRPr lang="es-MX" sz="800" dirty="0">
              <a:latin typeface="Montserrat" panose="00000500000000000000" pitchFamily="2" charset="0"/>
              <a:cs typeface="Arial Narrow"/>
            </a:endParaRPr>
          </a:p>
          <a:p>
            <a:pPr marL="25400" marR="12700" algn="just"/>
            <a:r>
              <a:rPr lang="es-MX" sz="700" dirty="0">
                <a:solidFill>
                  <a:srgbClr val="231F21"/>
                </a:solidFill>
                <a:latin typeface="Montserrat" panose="00000500000000000000" pitchFamily="2" charset="0"/>
                <a:cs typeface="Calibri"/>
              </a:rPr>
              <a:t>La parrilla, el maletero, los Slider, los </a:t>
            </a:r>
            <a:r>
              <a:rPr lang="es-MX" sz="700" i="1" dirty="0">
                <a:solidFill>
                  <a:srgbClr val="231F21"/>
                </a:solidFill>
                <a:latin typeface="Montserrat" panose="00000500000000000000" pitchFamily="2" charset="0"/>
                <a:cs typeface="Calibri"/>
              </a:rPr>
              <a:t>Handsaver</a:t>
            </a:r>
            <a:r>
              <a:rPr lang="es-MX" sz="700" dirty="0">
                <a:solidFill>
                  <a:srgbClr val="231F21"/>
                </a:solidFill>
                <a:latin typeface="Montserrat" panose="00000500000000000000" pitchFamily="2" charset="0"/>
                <a:cs typeface="Calibri"/>
              </a:rPr>
              <a:t> y el sistema de cargador USB, cuando vienen instalados de fábrica, cuentan con una garantía única por defectos de fabricación de seis (6) meses o seis mil (6.000) kilómetros, lo que primero se cumpla, contados a partir de la entrega del Vehículo al primer usuario que la hubiere comprado a un distribuidor autorizado de</a:t>
            </a:r>
            <a:r>
              <a:rPr lang="es-MX" sz="700" baseline="3472" dirty="0">
                <a:solidFill>
                  <a:srgbClr val="231F21"/>
                </a:solidFill>
                <a:latin typeface="Montserrat" panose="00000500000000000000" pitchFamily="2" charset="0"/>
                <a:cs typeface="Calibri"/>
              </a:rPr>
              <a:t> </a:t>
            </a:r>
            <a:r>
              <a:rPr lang="es-MX" sz="700" dirty="0">
                <a:solidFill>
                  <a:srgbClr val="231F21"/>
                </a:solidFill>
                <a:latin typeface="Montserrat" panose="00000500000000000000" pitchFamily="2" charset="0"/>
                <a:cs typeface="Calibri"/>
              </a:rPr>
              <a:t>Auteco.</a:t>
            </a:r>
            <a:endParaRPr lang="es-MX" sz="700" dirty="0">
              <a:latin typeface="Montserrat" panose="00000500000000000000" pitchFamily="2" charset="0"/>
              <a:cs typeface="Calibri"/>
            </a:endParaRP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800" b="1" dirty="0">
                <a:solidFill>
                  <a:srgbClr val="231F21"/>
                </a:solidFill>
                <a:latin typeface="Montserrat" panose="00000500000000000000" pitchFamily="2" charset="0"/>
                <a:cs typeface="Arial Narrow"/>
              </a:rPr>
              <a:t>NOTA IMPORTANTE:</a:t>
            </a:r>
          </a:p>
          <a:p>
            <a:pPr marL="12700" marR="8890" algn="just"/>
            <a:r>
              <a:rPr lang="es-MX" sz="700" dirty="0">
                <a:solidFill>
                  <a:srgbClr val="231F21"/>
                </a:solidFill>
                <a:latin typeface="Montserrat" panose="00000500000000000000" pitchFamily="2" charset="0"/>
                <a:cs typeface="Calibri"/>
              </a:rPr>
              <a:t>Su Vehículo es un bien complejo, compuesto por distintas unidades de sistemas independientes entre sí, que, al operar conjuntamente, permiten que su Vehículo funcione de forma adecuada, cumpliendo con todas las condiciones de seguridad, calidad e idoneidad exigidas por Ley.</a:t>
            </a:r>
          </a:p>
          <a:p>
            <a:pPr marL="12700" marR="8890" algn="just"/>
            <a:endParaRPr lang="es-MX" sz="700" dirty="0">
              <a:solidFill>
                <a:srgbClr val="231F21"/>
              </a:solidFill>
              <a:latin typeface="Montserrat" panose="00000500000000000000" pitchFamily="2" charset="0"/>
              <a:cs typeface="Calibri"/>
            </a:endParaRPr>
          </a:p>
          <a:p>
            <a:pPr marL="12700" marR="8890" algn="just"/>
            <a:r>
              <a:rPr lang="es-MX" sz="700" dirty="0">
                <a:solidFill>
                  <a:srgbClr val="231F21"/>
                </a:solidFill>
                <a:latin typeface="Montserrat" panose="00000500000000000000" pitchFamily="2" charset="0"/>
                <a:cs typeface="Calibri"/>
              </a:rPr>
              <a:t>De esta manera, en caso de tener alguna inquietud sobre la adecuada articulación y funcionamiento de las unidades de sistemas independientes, deberá dirigirse a cualquiera de los Centros de Servicio Autorizados (CSA), donde nuestro personal capacitado emitirá su concepto técnico respecto de la(s) parte(s) o componente(s) que considere afecte el normal funcionamiento de alguna de las unidades de sistemas independientes que conforman su Vehículo.</a:t>
            </a:r>
          </a:p>
          <a:p>
            <a:pPr marL="12700" marR="8890" algn="just"/>
            <a:endParaRPr lang="es-MX" sz="700" dirty="0">
              <a:solidFill>
                <a:srgbClr val="231F21"/>
              </a:solidFill>
              <a:latin typeface="Montserrat" panose="00000500000000000000" pitchFamily="2" charset="0"/>
              <a:cs typeface="Calibri"/>
            </a:endParaRPr>
          </a:p>
        </p:txBody>
      </p:sp>
    </p:spTree>
    <p:extLst>
      <p:ext uri="{BB962C8B-B14F-4D97-AF65-F5344CB8AC3E}">
        <p14:creationId xmlns:p14="http://schemas.microsoft.com/office/powerpoint/2010/main" val="2579994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GARANTÍA AUTECO</a:t>
            </a:r>
          </a:p>
        </p:txBody>
      </p:sp>
      <p:sp>
        <p:nvSpPr>
          <p:cNvPr id="2" name="1 CuadroTexto"/>
          <p:cNvSpPr txBox="1">
            <a:spLocks noChangeAspect="1"/>
          </p:cNvSpPr>
          <p:nvPr/>
        </p:nvSpPr>
        <p:spPr>
          <a:xfrm>
            <a:off x="180644" y="449759"/>
            <a:ext cx="4860000" cy="3150000"/>
          </a:xfrm>
          <a:prstGeom prst="rect">
            <a:avLst/>
          </a:prstGeom>
          <a:noFill/>
        </p:spPr>
        <p:txBody>
          <a:bodyPr wrap="square" numCol="2" spcCol="144000" rtlCol="0">
            <a:noAutofit/>
          </a:bodyPr>
          <a:lstStyle/>
          <a:p>
            <a:pPr marL="63500" marR="5080">
              <a:buClr>
                <a:srgbClr val="231F20"/>
              </a:buClr>
              <a:tabLst>
                <a:tab pos="158115" algn="l"/>
              </a:tabLst>
            </a:pPr>
            <a:r>
              <a:rPr lang="es-MX" sz="700" dirty="0">
                <a:solidFill>
                  <a:srgbClr val="231F20"/>
                </a:solidFill>
                <a:latin typeface="Montserrat" panose="00000500000000000000" pitchFamily="2" charset="0"/>
                <a:cs typeface="Calibri"/>
              </a:rPr>
              <a:t>Para una mayor claridad al respecto, se informa que su Vehículo está dividido en diez (10) sistemas independientes de funcionamiento, que son los siguientes:</a:t>
            </a:r>
            <a:endParaRPr lang="es-MX" sz="700" dirty="0">
              <a:solidFill>
                <a:srgbClr val="231F21"/>
              </a:solidFill>
              <a:latin typeface="Montserrat" panose="00000500000000000000" pitchFamily="2" charset="0"/>
              <a:cs typeface="Calibri"/>
            </a:endParaRPr>
          </a:p>
          <a:p>
            <a:pPr marL="292100" marR="5080" indent="-228600">
              <a:buClr>
                <a:srgbClr val="231F20"/>
              </a:buClr>
              <a:buFont typeface="+mj-lt"/>
              <a:buAutoNum type="arabicPeriod"/>
              <a:tabLst>
                <a:tab pos="158115" algn="l"/>
              </a:tabLst>
            </a:pPr>
            <a:endParaRPr lang="es-MX" sz="700" dirty="0">
              <a:solidFill>
                <a:srgbClr val="231F21"/>
              </a:solidFill>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ignición: (TCI, ISG o ECU), bujía, bobina de alta, bobina </a:t>
            </a:r>
            <a:r>
              <a:rPr lang="es-MX" sz="700" dirty="0" err="1">
                <a:solidFill>
                  <a:srgbClr val="231F21"/>
                </a:solidFill>
                <a:latin typeface="Montserrat" panose="00000500000000000000" pitchFamily="2" charset="0"/>
                <a:cs typeface="Calibri"/>
              </a:rPr>
              <a:t>pulsora</a:t>
            </a:r>
            <a:r>
              <a:rPr lang="es-MX" sz="700" dirty="0">
                <a:solidFill>
                  <a:srgbClr val="231F21"/>
                </a:solidFill>
                <a:latin typeface="Montserrat" panose="00000500000000000000" pitchFamily="2" charset="0"/>
                <a:cs typeface="Calibri"/>
              </a:rPr>
              <a:t>.</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transmisión: piñón de salida, cadena, </a:t>
            </a:r>
            <a:r>
              <a:rPr lang="es-MX" sz="700" i="1" dirty="0">
                <a:solidFill>
                  <a:srgbClr val="231F21"/>
                </a:solidFill>
                <a:latin typeface="Montserrat" panose="00000500000000000000" pitchFamily="2" charset="0"/>
                <a:cs typeface="Calibri"/>
              </a:rPr>
              <a:t>sprocket</a:t>
            </a:r>
            <a:r>
              <a:rPr lang="es-MX" sz="700" dirty="0">
                <a:solidFill>
                  <a:srgbClr val="231F21"/>
                </a:solidFill>
                <a:latin typeface="Montserrat" panose="00000500000000000000" pitchFamily="2" charset="0"/>
                <a:cs typeface="Calibri"/>
              </a:rPr>
              <a:t>, caja de cambios, embrague.</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motor: cigüeñal, cabeza de fuerza.</a:t>
            </a:r>
          </a:p>
          <a:p>
            <a:pPr marL="29210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estructural: chasis, brazo oscilante.</a:t>
            </a:r>
          </a:p>
          <a:p>
            <a:pPr marL="29210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suspensión: suspensión delantera, suspensión trasera.</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carga: plato de bobinas, regulador, batería, volante.</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luces y señales: bombillos, pito, tablero de instrumentos, sensores, actuadores.</a:t>
            </a:r>
          </a:p>
          <a:p>
            <a:pPr marL="292100" marR="5080" indent="-228600">
              <a:buClr>
                <a:srgbClr val="231F20"/>
              </a:buClr>
              <a:buFont typeface="+mj-lt"/>
              <a:buAutoNum type="arabicPeriod"/>
              <a:tabLst>
                <a:tab pos="158115" algn="l"/>
              </a:tabLst>
            </a:pPr>
            <a:endParaRPr lang="es-MX" sz="700" dirty="0">
              <a:solidFill>
                <a:srgbClr val="231F21"/>
              </a:solidFill>
              <a:latin typeface="Montserrat" panose="00000500000000000000" pitchFamily="2" charset="0"/>
              <a:cs typeface="Calibri"/>
            </a:endParaRPr>
          </a:p>
          <a:p>
            <a:pPr marL="292100" marR="5080" indent="-228600">
              <a:buClr>
                <a:srgbClr val="231F20"/>
              </a:buClr>
              <a:buFont typeface="+mj-lt"/>
              <a:buAutoNum type="arabicPeriod"/>
              <a:tabLst>
                <a:tab pos="158115" algn="l"/>
              </a:tabLst>
            </a:pPr>
            <a:endParaRPr lang="es-MX" sz="700" dirty="0">
              <a:solidFill>
                <a:srgbClr val="231F21"/>
              </a:solidFill>
              <a:latin typeface="Montserrat" panose="00000500000000000000" pitchFamily="2" charset="0"/>
              <a:cs typeface="Calibri"/>
            </a:endParaRP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alimentación: (carburador o cuerpo de inyección), caja filtro, depósito de combustible.</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refrigeración: radiador*, moto ventilador*.</a:t>
            </a:r>
          </a:p>
          <a:p>
            <a:pPr marL="292100" marR="5080" indent="-228600">
              <a:buClr>
                <a:srgbClr val="231F20"/>
              </a:buClr>
              <a:buFont typeface="+mj-lt"/>
              <a:buAutoNum type="arabicPeriod"/>
              <a:tabLst>
                <a:tab pos="158115" algn="l"/>
              </a:tabLst>
            </a:pPr>
            <a:endParaRPr lang="es-MX" sz="700" dirty="0">
              <a:solidFill>
                <a:srgbClr val="231F21"/>
              </a:solidFill>
              <a:latin typeface="Montserrat" panose="00000500000000000000" pitchFamily="2" charset="0"/>
              <a:cs typeface="Calibri"/>
            </a:endParaRPr>
          </a:p>
          <a:p>
            <a:pPr marL="292100" marR="5080" indent="-228600">
              <a:buClr>
                <a:srgbClr val="231F20"/>
              </a:buClr>
              <a:buFont typeface="+mj-lt"/>
              <a:buAutoNum type="arabicPeriod"/>
              <a:tabLst>
                <a:tab pos="158115" algn="l"/>
              </a:tabLst>
            </a:pPr>
            <a:r>
              <a:rPr lang="es-MX" sz="700" dirty="0">
                <a:solidFill>
                  <a:srgbClr val="231F21"/>
                </a:solidFill>
                <a:latin typeface="Montserrat" panose="00000500000000000000" pitchFamily="2" charset="0"/>
                <a:cs typeface="Calibri"/>
              </a:rPr>
              <a:t>Sistema de frenos: freno delantero, freno trasero.</a:t>
            </a:r>
          </a:p>
          <a:p>
            <a:pPr marL="292100" marR="5080" indent="-228600">
              <a:buClr>
                <a:srgbClr val="231F20"/>
              </a:buClr>
              <a:buFont typeface="+mj-lt"/>
              <a:buAutoNum type="arabicPeriod"/>
              <a:tabLst>
                <a:tab pos="158115" algn="l"/>
              </a:tabLst>
            </a:pPr>
            <a:endParaRPr lang="es-MX" sz="700" dirty="0">
              <a:latin typeface="Montserrat" panose="00000500000000000000" pitchFamily="2" charset="0"/>
              <a:cs typeface="Calibri"/>
            </a:endParaRPr>
          </a:p>
          <a:p>
            <a:pPr marL="15875" marR="5080" algn="just">
              <a:spcBef>
                <a:spcPts val="30"/>
              </a:spcBef>
            </a:pPr>
            <a:r>
              <a:rPr lang="es-CO" sz="700" dirty="0">
                <a:solidFill>
                  <a:srgbClr val="231F20"/>
                </a:solidFill>
                <a:latin typeface="Montserrat" panose="00000500000000000000" pitchFamily="2" charset="0"/>
                <a:cs typeface="Calibri"/>
              </a:rPr>
              <a:t>*Aplica para ciertas referencias.</a:t>
            </a:r>
          </a:p>
          <a:p>
            <a:pPr marL="15875" marR="5080" algn="just">
              <a:spcBef>
                <a:spcPts val="30"/>
              </a:spcBef>
            </a:pPr>
            <a:endParaRPr lang="es-CO" sz="700" dirty="0">
              <a:latin typeface="Montserrat" panose="00000500000000000000" pitchFamily="2" charset="0"/>
              <a:cs typeface="Calibri"/>
            </a:endParaRPr>
          </a:p>
          <a:p>
            <a:pPr marL="15875" marR="5080" algn="just">
              <a:spcBef>
                <a:spcPts val="30"/>
              </a:spcBef>
            </a:pPr>
            <a:r>
              <a:rPr lang="es-MX" sz="800" b="1" dirty="0">
                <a:solidFill>
                  <a:srgbClr val="231F20"/>
                </a:solidFill>
                <a:latin typeface="Montserrat" panose="00000500000000000000" pitchFamily="2" charset="0"/>
                <a:cs typeface="Arial Narrow"/>
              </a:rPr>
              <a:t>NOTA IMPORTANTE:</a:t>
            </a:r>
          </a:p>
          <a:p>
            <a:pPr marL="15875" marR="5080" algn="just">
              <a:spcBef>
                <a:spcPts val="30"/>
              </a:spcBef>
            </a:pPr>
            <a:r>
              <a:rPr lang="es-MX" sz="700" dirty="0">
                <a:solidFill>
                  <a:srgbClr val="231F20"/>
                </a:solidFill>
                <a:latin typeface="Montserrat" panose="00000500000000000000" pitchFamily="2" charset="0"/>
                <a:cs typeface="Calibri"/>
              </a:rPr>
              <a:t>Las imprevistas dificultades que puedan presentarse en una o varias unidades del sistema del Vehículo se entienden presentadas en esa o esas unidades de sistemas en específico, sin que se entiendan o constituyan una dificultad en otra u otras en las que no se han presentado, por ser independientes unas de las otras.</a:t>
            </a: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3213628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7"/>
          <p:cNvSpPr txBox="1"/>
          <p:nvPr/>
        </p:nvSpPr>
        <p:spPr>
          <a:xfrm>
            <a:off x="249307" y="604851"/>
            <a:ext cx="4474845" cy="825226"/>
          </a:xfrm>
          <a:prstGeom prst="rect">
            <a:avLst/>
          </a:prstGeom>
          <a:ln w="25399">
            <a:solidFill>
              <a:srgbClr val="231F20"/>
            </a:solidFill>
          </a:ln>
        </p:spPr>
        <p:txBody>
          <a:bodyPr vert="horz" wrap="square" lIns="0" tIns="6985" rIns="0" bIns="0" rtlCol="0">
            <a:spAutoFit/>
          </a:bodyPr>
          <a:lstStyle/>
          <a:p>
            <a:pPr marL="485775" algn="just">
              <a:spcBef>
                <a:spcPts val="55"/>
              </a:spcBef>
            </a:pPr>
            <a:endParaRPr lang="es-CO" sz="300" dirty="0">
              <a:solidFill>
                <a:srgbClr val="231F20"/>
              </a:solidFill>
              <a:latin typeface="Montserrat SemiBold" panose="00000700000000000000" pitchFamily="2" charset="0"/>
              <a:cs typeface="Calibri"/>
            </a:endParaRPr>
          </a:p>
          <a:p>
            <a:pPr marL="485775" algn="just">
              <a:spcBef>
                <a:spcPts val="55"/>
              </a:spcBef>
            </a:pPr>
            <a:r>
              <a:rPr lang="es-CO" sz="800" dirty="0">
                <a:solidFill>
                  <a:srgbClr val="231F20"/>
                </a:solidFill>
                <a:latin typeface="Montserrat SemiBold" panose="00000700000000000000" pitchFamily="2" charset="0"/>
                <a:cs typeface="Calibri"/>
              </a:rPr>
              <a:t>AVISO IPORTANTE:</a:t>
            </a:r>
            <a:endParaRPr lang="es-CO" sz="800" dirty="0">
              <a:latin typeface="Montserrat SemiBold" panose="00000700000000000000" pitchFamily="2" charset="0"/>
              <a:cs typeface="Calibri"/>
            </a:endParaRPr>
          </a:p>
          <a:p>
            <a:pPr marL="487045" marR="60960" algn="just">
              <a:spcBef>
                <a:spcPts val="180"/>
              </a:spcBef>
            </a:pPr>
            <a:r>
              <a:rPr lang="es-CO" sz="700" dirty="0">
                <a:solidFill>
                  <a:srgbClr val="231F20"/>
                </a:solidFill>
                <a:latin typeface="Montserrat" panose="00000500000000000000" pitchFamily="2" charset="0"/>
                <a:cs typeface="Calibri"/>
              </a:rPr>
              <a:t>No lave el Vehículo con agua a presión, ni con vapor, ni estando el motor caliente. Estos procedimientos pueden ocasionar daños en sus componentes y, por consiguiente, desde la fecha en que cualquiera de ellos se practique, Auteco queda totalmente eximido de toda obligación relativa al cumplimiento de las garantías del Vehículo sobre las partes afectadas.</a:t>
            </a:r>
          </a:p>
          <a:p>
            <a:pPr marL="487045" marR="60960" algn="just">
              <a:spcBef>
                <a:spcPts val="180"/>
              </a:spcBef>
            </a:pPr>
            <a:endParaRPr lang="es-CO" sz="300" dirty="0">
              <a:latin typeface="Montserrat" panose="00000500000000000000" pitchFamily="2" charset="0"/>
              <a:cs typeface="Calibri"/>
            </a:endParaRPr>
          </a:p>
        </p:txBody>
      </p:sp>
      <p:sp>
        <p:nvSpPr>
          <p:cNvPr id="28" name="object 25"/>
          <p:cNvSpPr/>
          <p:nvPr/>
        </p:nvSpPr>
        <p:spPr>
          <a:xfrm>
            <a:off x="305105" y="694170"/>
            <a:ext cx="371475" cy="324485"/>
          </a:xfrm>
          <a:custGeom>
            <a:avLst/>
            <a:gdLst/>
            <a:ahLst/>
            <a:cxnLst/>
            <a:rect l="l" t="t" r="r" b="b"/>
            <a:pathLst>
              <a:path w="371475" h="324484">
                <a:moveTo>
                  <a:pt x="353639" y="0"/>
                </a:moveTo>
                <a:lnTo>
                  <a:pt x="17584" y="0"/>
                </a:lnTo>
                <a:lnTo>
                  <a:pt x="9333" y="2048"/>
                </a:lnTo>
                <a:lnTo>
                  <a:pt x="3023" y="7307"/>
                </a:lnTo>
                <a:lnTo>
                  <a:pt x="0" y="14450"/>
                </a:lnTo>
                <a:lnTo>
                  <a:pt x="1607" y="22148"/>
                </a:lnTo>
                <a:lnTo>
                  <a:pt x="172829" y="316484"/>
                </a:lnTo>
                <a:lnTo>
                  <a:pt x="178739" y="322128"/>
                </a:lnTo>
                <a:lnTo>
                  <a:pt x="186478" y="323996"/>
                </a:lnTo>
                <a:lnTo>
                  <a:pt x="194203" y="322091"/>
                </a:lnTo>
                <a:lnTo>
                  <a:pt x="200070" y="316420"/>
                </a:lnTo>
                <a:lnTo>
                  <a:pt x="369602" y="21094"/>
                </a:lnTo>
                <a:lnTo>
                  <a:pt x="371196" y="13549"/>
                </a:lnTo>
                <a:lnTo>
                  <a:pt x="368178" y="6770"/>
                </a:lnTo>
                <a:lnTo>
                  <a:pt x="361882" y="1879"/>
                </a:lnTo>
                <a:lnTo>
                  <a:pt x="353639" y="0"/>
                </a:lnTo>
                <a:close/>
              </a:path>
            </a:pathLst>
          </a:custGeom>
          <a:solidFill>
            <a:srgbClr val="231F20"/>
          </a:solidFill>
        </p:spPr>
        <p:txBody>
          <a:bodyPr wrap="square" lIns="0" tIns="0" rIns="0" bIns="0" rtlCol="0"/>
          <a:lstStyle/>
          <a:p>
            <a:endParaRPr/>
          </a:p>
        </p:txBody>
      </p:sp>
      <p:sp>
        <p:nvSpPr>
          <p:cNvPr id="29" name="object 26"/>
          <p:cNvSpPr/>
          <p:nvPr/>
        </p:nvSpPr>
        <p:spPr>
          <a:xfrm>
            <a:off x="471991" y="709030"/>
            <a:ext cx="41275" cy="255904"/>
          </a:xfrm>
          <a:custGeom>
            <a:avLst/>
            <a:gdLst/>
            <a:ahLst/>
            <a:cxnLst/>
            <a:rect l="l" t="t" r="r" b="b"/>
            <a:pathLst>
              <a:path w="41275" h="255904">
                <a:moveTo>
                  <a:pt x="26263" y="0"/>
                </a:moveTo>
                <a:lnTo>
                  <a:pt x="14922" y="0"/>
                </a:lnTo>
                <a:lnTo>
                  <a:pt x="10109" y="2286"/>
                </a:lnTo>
                <a:lnTo>
                  <a:pt x="6045" y="6845"/>
                </a:lnTo>
                <a:lnTo>
                  <a:pt x="2031" y="11404"/>
                </a:lnTo>
                <a:lnTo>
                  <a:pt x="0" y="17513"/>
                </a:lnTo>
                <a:lnTo>
                  <a:pt x="0" y="28244"/>
                </a:lnTo>
                <a:lnTo>
                  <a:pt x="368" y="32994"/>
                </a:lnTo>
                <a:lnTo>
                  <a:pt x="1104" y="39344"/>
                </a:lnTo>
                <a:lnTo>
                  <a:pt x="16954" y="185674"/>
                </a:lnTo>
                <a:lnTo>
                  <a:pt x="23863" y="185674"/>
                </a:lnTo>
                <a:lnTo>
                  <a:pt x="40081" y="39344"/>
                </a:lnTo>
                <a:lnTo>
                  <a:pt x="40576" y="34163"/>
                </a:lnTo>
                <a:lnTo>
                  <a:pt x="40817" y="30149"/>
                </a:lnTo>
                <a:lnTo>
                  <a:pt x="40817" y="18186"/>
                </a:lnTo>
                <a:lnTo>
                  <a:pt x="38849" y="11404"/>
                </a:lnTo>
                <a:lnTo>
                  <a:pt x="34963" y="6845"/>
                </a:lnTo>
                <a:lnTo>
                  <a:pt x="31000" y="2286"/>
                </a:lnTo>
                <a:lnTo>
                  <a:pt x="26263" y="0"/>
                </a:lnTo>
                <a:close/>
              </a:path>
              <a:path w="41275" h="255904">
                <a:moveTo>
                  <a:pt x="25768" y="215709"/>
                </a:moveTo>
                <a:lnTo>
                  <a:pt x="14681" y="215709"/>
                </a:lnTo>
                <a:lnTo>
                  <a:pt x="9994" y="217614"/>
                </a:lnTo>
                <a:lnTo>
                  <a:pt x="2158" y="225450"/>
                </a:lnTo>
                <a:lnTo>
                  <a:pt x="177" y="230136"/>
                </a:lnTo>
                <a:lnTo>
                  <a:pt x="177" y="241109"/>
                </a:lnTo>
                <a:lnTo>
                  <a:pt x="2158" y="245795"/>
                </a:lnTo>
                <a:lnTo>
                  <a:pt x="6045" y="249745"/>
                </a:lnTo>
                <a:lnTo>
                  <a:pt x="9994" y="253631"/>
                </a:lnTo>
                <a:lnTo>
                  <a:pt x="14681" y="255600"/>
                </a:lnTo>
                <a:lnTo>
                  <a:pt x="25768" y="255600"/>
                </a:lnTo>
                <a:lnTo>
                  <a:pt x="30505" y="253631"/>
                </a:lnTo>
                <a:lnTo>
                  <a:pt x="38353" y="245795"/>
                </a:lnTo>
                <a:lnTo>
                  <a:pt x="40271" y="241109"/>
                </a:lnTo>
                <a:lnTo>
                  <a:pt x="40271" y="230136"/>
                </a:lnTo>
                <a:lnTo>
                  <a:pt x="38353" y="225450"/>
                </a:lnTo>
                <a:lnTo>
                  <a:pt x="34404" y="221564"/>
                </a:lnTo>
                <a:lnTo>
                  <a:pt x="30505" y="217614"/>
                </a:lnTo>
                <a:lnTo>
                  <a:pt x="25768" y="215709"/>
                </a:lnTo>
                <a:close/>
              </a:path>
            </a:pathLst>
          </a:custGeom>
          <a:solidFill>
            <a:srgbClr val="FFFFFF"/>
          </a:solidFill>
        </p:spPr>
        <p:txBody>
          <a:bodyPr wrap="square" lIns="0" tIns="0" rIns="0" bIns="0" rtlCol="0"/>
          <a:lstStyle/>
          <a:p>
            <a:endParaRPr/>
          </a:p>
        </p:txBody>
      </p:sp>
      <p:sp>
        <p:nvSpPr>
          <p:cNvPr id="31" name="object 28"/>
          <p:cNvSpPr/>
          <p:nvPr/>
        </p:nvSpPr>
        <p:spPr>
          <a:xfrm>
            <a:off x="814421" y="1529880"/>
            <a:ext cx="3909695" cy="1944215"/>
          </a:xfrm>
          <a:custGeom>
            <a:avLst/>
            <a:gdLst/>
            <a:ahLst/>
            <a:cxnLst/>
            <a:rect l="l" t="t" r="r" b="b"/>
            <a:pathLst>
              <a:path w="3909695" h="2023745">
                <a:moveTo>
                  <a:pt x="0" y="2023160"/>
                </a:moveTo>
                <a:lnTo>
                  <a:pt x="3909479" y="2023160"/>
                </a:lnTo>
                <a:lnTo>
                  <a:pt x="3909479" y="0"/>
                </a:lnTo>
                <a:lnTo>
                  <a:pt x="0" y="0"/>
                </a:lnTo>
                <a:lnTo>
                  <a:pt x="0" y="2023160"/>
                </a:lnTo>
                <a:close/>
              </a:path>
            </a:pathLst>
          </a:custGeom>
          <a:ln w="25400">
            <a:solidFill>
              <a:srgbClr val="231F20"/>
            </a:solidFill>
          </a:ln>
        </p:spPr>
        <p:txBody>
          <a:bodyPr wrap="square" lIns="0" tIns="0" rIns="0" bIns="0" rtlCol="0"/>
          <a:lstStyle/>
          <a:p>
            <a:endParaRPr/>
          </a:p>
        </p:txBody>
      </p:sp>
      <p:sp>
        <p:nvSpPr>
          <p:cNvPr id="34" name="object 31"/>
          <p:cNvSpPr txBox="1"/>
          <p:nvPr/>
        </p:nvSpPr>
        <p:spPr>
          <a:xfrm>
            <a:off x="2311976" y="1828628"/>
            <a:ext cx="2412139" cy="1292662"/>
          </a:xfrm>
          <a:prstGeom prst="rect">
            <a:avLst/>
          </a:prstGeom>
        </p:spPr>
        <p:txBody>
          <a:bodyPr vert="horz" wrap="square" lIns="0" tIns="0" rIns="0" bIns="0" rtlCol="0">
            <a:spAutoFit/>
          </a:bodyPr>
          <a:lstStyle/>
          <a:p>
            <a:pPr marL="12700" marR="5080"/>
            <a:r>
              <a:rPr lang="es-CO" sz="700" dirty="0">
                <a:solidFill>
                  <a:srgbClr val="231F20"/>
                </a:solidFill>
                <a:latin typeface="Montserrat" panose="00000500000000000000" pitchFamily="2" charset="0"/>
                <a:cs typeface="Calibri"/>
              </a:rPr>
              <a:t>Comprobar su buen funcionamiento y verificar el estado de los elementos.</a:t>
            </a:r>
            <a:endParaRPr lang="es-CO" sz="700" dirty="0">
              <a:latin typeface="Montserrat" panose="00000500000000000000" pitchFamily="2" charset="0"/>
              <a:cs typeface="Calibri"/>
            </a:endParaRPr>
          </a:p>
          <a:p>
            <a:pPr marL="12700" marR="61594"/>
            <a:r>
              <a:rPr lang="es-CO" sz="700" dirty="0">
                <a:solidFill>
                  <a:srgbClr val="231F20"/>
                </a:solidFill>
                <a:latin typeface="Montserrat" panose="00000500000000000000" pitchFamily="2" charset="0"/>
                <a:cs typeface="Calibri"/>
              </a:rPr>
              <a:t>Comprobar nivel y adicionar, de ser necesario, cuando el nivel así lo indique.</a:t>
            </a:r>
            <a:endParaRPr lang="es-CO" sz="700" dirty="0">
              <a:latin typeface="Montserrat" panose="00000500000000000000" pitchFamily="2" charset="0"/>
              <a:cs typeface="Calibri"/>
            </a:endParaRPr>
          </a:p>
          <a:p>
            <a:pPr marL="12700"/>
            <a:r>
              <a:rPr lang="es-CO" sz="700" dirty="0">
                <a:solidFill>
                  <a:srgbClr val="231F20"/>
                </a:solidFill>
                <a:latin typeface="Montserrat" panose="00000500000000000000" pitchFamily="2" charset="0"/>
                <a:cs typeface="Calibri"/>
              </a:rPr>
              <a:t>Revisar que sea suficiente.</a:t>
            </a:r>
            <a:endParaRPr lang="es-CO" sz="700" dirty="0">
              <a:latin typeface="Montserrat" panose="00000500000000000000" pitchFamily="2" charset="0"/>
              <a:cs typeface="Calibri"/>
            </a:endParaRPr>
          </a:p>
          <a:p>
            <a:pPr marL="12700"/>
            <a:r>
              <a:rPr lang="es-CO" sz="700" dirty="0">
                <a:solidFill>
                  <a:srgbClr val="231F20"/>
                </a:solidFill>
                <a:latin typeface="Montserrat" panose="00000500000000000000" pitchFamily="2" charset="0"/>
                <a:cs typeface="Calibri"/>
              </a:rPr>
              <a:t>Comprobar su correcto funcionamiento.</a:t>
            </a:r>
          </a:p>
          <a:p>
            <a:pPr marL="12700"/>
            <a:endParaRPr lang="es-CO" sz="700" dirty="0">
              <a:solidFill>
                <a:srgbClr val="231F20"/>
              </a:solidFill>
              <a:latin typeface="Montserrat" panose="00000500000000000000" pitchFamily="2" charset="0"/>
              <a:cs typeface="Calibri"/>
            </a:endParaRPr>
          </a:p>
          <a:p>
            <a:pPr marL="12700" marR="5080"/>
            <a:r>
              <a:rPr lang="es-CO" sz="700" dirty="0">
                <a:solidFill>
                  <a:srgbClr val="231F20"/>
                </a:solidFill>
                <a:latin typeface="Montserrat" panose="00000500000000000000" pitchFamily="2" charset="0"/>
                <a:cs typeface="Calibri"/>
              </a:rPr>
              <a:t>Verificar su adecuada lubricación y mantener la tensión. </a:t>
            </a:r>
          </a:p>
          <a:p>
            <a:pPr marL="12700" marR="5080"/>
            <a:r>
              <a:rPr lang="es-CO" sz="700" dirty="0">
                <a:solidFill>
                  <a:srgbClr val="231F20"/>
                </a:solidFill>
                <a:latin typeface="Montserrat" panose="00000500000000000000" pitchFamily="2" charset="0"/>
                <a:cs typeface="Calibri"/>
              </a:rPr>
              <a:t>Comprobar la presión.</a:t>
            </a:r>
            <a:endParaRPr lang="es-CO" sz="700" dirty="0">
              <a:latin typeface="Montserrat" panose="00000500000000000000" pitchFamily="2" charset="0"/>
              <a:cs typeface="Calibri"/>
            </a:endParaRPr>
          </a:p>
          <a:p>
            <a:pPr marL="12700" marR="5080"/>
            <a:r>
              <a:rPr lang="es-CO" sz="700" dirty="0">
                <a:solidFill>
                  <a:srgbClr val="231F20"/>
                </a:solidFill>
                <a:latin typeface="Montserrat" panose="00000500000000000000" pitchFamily="2" charset="0"/>
                <a:cs typeface="Calibri"/>
              </a:rPr>
              <a:t>Comprobar su correcto funcionamiento.</a:t>
            </a:r>
          </a:p>
          <a:p>
            <a:pPr marL="12700" marR="720090"/>
            <a:r>
              <a:rPr lang="es-CO" sz="700" dirty="0">
                <a:solidFill>
                  <a:srgbClr val="231F20"/>
                </a:solidFill>
                <a:latin typeface="Montserrat" panose="00000500000000000000" pitchFamily="2" charset="0"/>
                <a:cs typeface="Calibri"/>
              </a:rPr>
              <a:t>Comprobar la correcta visibilidad.</a:t>
            </a:r>
            <a:endParaRPr lang="es-CO" sz="700" dirty="0">
              <a:latin typeface="Montserrat" panose="00000500000000000000" pitchFamily="2" charset="0"/>
              <a:cs typeface="Calibri"/>
            </a:endParaRPr>
          </a:p>
        </p:txBody>
      </p:sp>
      <p:sp>
        <p:nvSpPr>
          <p:cNvPr id="36" name="object 33"/>
          <p:cNvSpPr txBox="1"/>
          <p:nvPr/>
        </p:nvSpPr>
        <p:spPr>
          <a:xfrm>
            <a:off x="874737" y="1828628"/>
            <a:ext cx="1437239" cy="1292662"/>
          </a:xfrm>
          <a:prstGeom prst="rect">
            <a:avLst/>
          </a:prstGeom>
        </p:spPr>
        <p:txBody>
          <a:bodyPr vert="horz" wrap="square" lIns="0" tIns="0" rIns="0" bIns="0" rtlCol="0">
            <a:spAutoFit/>
          </a:bodyPr>
          <a:lstStyle/>
          <a:p>
            <a:pPr marL="12700" marR="316865"/>
            <a:r>
              <a:rPr lang="es-CO" sz="700" dirty="0">
                <a:solidFill>
                  <a:srgbClr val="231F20"/>
                </a:solidFill>
                <a:latin typeface="Montserrat" panose="00000500000000000000" pitchFamily="2" charset="0"/>
                <a:cs typeface="Calibri"/>
              </a:rPr>
              <a:t>Frenos:</a:t>
            </a:r>
            <a:endParaRPr lang="es-CO" sz="700" dirty="0">
              <a:latin typeface="Montserrat" panose="00000500000000000000" pitchFamily="2" charset="0"/>
              <a:cs typeface="Calibri"/>
            </a:endParaRPr>
          </a:p>
          <a:p>
            <a:pPr marL="12700" marR="316865"/>
            <a:endParaRPr lang="es-CO" sz="700" dirty="0">
              <a:solidFill>
                <a:srgbClr val="231F20"/>
              </a:solidFill>
              <a:latin typeface="Montserrat" panose="00000500000000000000" pitchFamily="2" charset="0"/>
              <a:cs typeface="Calibri"/>
            </a:endParaRPr>
          </a:p>
          <a:p>
            <a:pPr marL="12700" marR="316865"/>
            <a:r>
              <a:rPr lang="es-CO" sz="700" dirty="0">
                <a:solidFill>
                  <a:srgbClr val="231F20"/>
                </a:solidFill>
                <a:latin typeface="Montserrat" panose="00000500000000000000" pitchFamily="2" charset="0"/>
                <a:cs typeface="Calibri"/>
              </a:rPr>
              <a:t>Aceite lubricante del motor:</a:t>
            </a:r>
            <a:endParaRPr lang="es-CO" sz="700" dirty="0">
              <a:latin typeface="Montserrat" panose="00000500000000000000" pitchFamily="2" charset="0"/>
              <a:cs typeface="Calibri"/>
            </a:endParaRPr>
          </a:p>
          <a:p>
            <a:pPr marL="12700" marR="316865"/>
            <a:r>
              <a:rPr lang="es-CO" sz="700" dirty="0">
                <a:solidFill>
                  <a:srgbClr val="231F20"/>
                </a:solidFill>
                <a:latin typeface="Montserrat" panose="00000500000000000000" pitchFamily="2" charset="0"/>
                <a:cs typeface="Calibri"/>
              </a:rPr>
              <a:t>Nivel de combustible:</a:t>
            </a:r>
          </a:p>
          <a:p>
            <a:pPr marL="12700" marR="316865"/>
            <a:r>
              <a:rPr lang="es-CO" sz="700" dirty="0">
                <a:solidFill>
                  <a:srgbClr val="231F20"/>
                </a:solidFill>
                <a:latin typeface="Montserrat" panose="00000500000000000000" pitchFamily="2" charset="0"/>
                <a:cs typeface="Calibri"/>
              </a:rPr>
              <a:t>Luces y bocina:</a:t>
            </a:r>
            <a:endParaRPr lang="es-CO" sz="700" dirty="0">
              <a:latin typeface="Montserrat" panose="00000500000000000000" pitchFamily="2" charset="0"/>
              <a:cs typeface="Calibri"/>
            </a:endParaRPr>
          </a:p>
          <a:p>
            <a:pPr marL="12700" marR="5080"/>
            <a:r>
              <a:rPr lang="es-CO" sz="700" dirty="0">
                <a:solidFill>
                  <a:srgbClr val="231F20"/>
                </a:solidFill>
                <a:latin typeface="Montserrat" panose="00000500000000000000" pitchFamily="2" charset="0"/>
                <a:cs typeface="Calibri"/>
              </a:rPr>
              <a:t>Cadena (en los vehículos Propulsados por este medio):</a:t>
            </a:r>
          </a:p>
          <a:p>
            <a:pPr marL="12700" marR="5080"/>
            <a:r>
              <a:rPr lang="es-CO" sz="700" dirty="0">
                <a:solidFill>
                  <a:srgbClr val="231F20"/>
                </a:solidFill>
                <a:latin typeface="Montserrat" panose="00000500000000000000" pitchFamily="2" charset="0"/>
                <a:cs typeface="Calibri"/>
              </a:rPr>
              <a:t> </a:t>
            </a:r>
          </a:p>
          <a:p>
            <a:pPr marL="12700" marR="5080"/>
            <a:r>
              <a:rPr lang="es-CO" sz="700" dirty="0">
                <a:solidFill>
                  <a:srgbClr val="231F20"/>
                </a:solidFill>
                <a:latin typeface="Montserrat" panose="00000500000000000000" pitchFamily="2" charset="0"/>
                <a:cs typeface="Calibri"/>
              </a:rPr>
              <a:t>Neumáticos:</a:t>
            </a:r>
            <a:endParaRPr lang="es-CO" sz="700" dirty="0">
              <a:latin typeface="Montserrat" panose="00000500000000000000" pitchFamily="2" charset="0"/>
              <a:cs typeface="Calibri"/>
            </a:endParaRPr>
          </a:p>
          <a:p>
            <a:pPr marL="12700" marR="705485"/>
            <a:r>
              <a:rPr lang="es-CO" sz="700" dirty="0">
                <a:solidFill>
                  <a:srgbClr val="231F20"/>
                </a:solidFill>
                <a:latin typeface="Montserrat" panose="00000500000000000000" pitchFamily="2" charset="0"/>
                <a:cs typeface="Calibri"/>
              </a:rPr>
              <a:t>Acelerador: Espejos:</a:t>
            </a:r>
            <a:endParaRPr lang="es-CO" sz="700" dirty="0">
              <a:latin typeface="Montserrat" panose="00000500000000000000" pitchFamily="2" charset="0"/>
              <a:cs typeface="Calibri"/>
            </a:endParaRPr>
          </a:p>
        </p:txBody>
      </p:sp>
      <p:sp>
        <p:nvSpPr>
          <p:cNvPr id="37" name="object 34"/>
          <p:cNvSpPr txBox="1"/>
          <p:nvPr/>
        </p:nvSpPr>
        <p:spPr>
          <a:xfrm>
            <a:off x="874737" y="1632972"/>
            <a:ext cx="3678377" cy="123111"/>
          </a:xfrm>
          <a:prstGeom prst="rect">
            <a:avLst/>
          </a:prstGeom>
        </p:spPr>
        <p:txBody>
          <a:bodyPr vert="horz" wrap="square" lIns="0" tIns="0" rIns="0" bIns="0" rtlCol="0">
            <a:spAutoFit/>
          </a:bodyPr>
          <a:lstStyle/>
          <a:p>
            <a:pPr marL="12700">
              <a:lnSpc>
                <a:spcPct val="100000"/>
              </a:lnSpc>
            </a:pPr>
            <a:r>
              <a:rPr sz="800" b="1" dirty="0">
                <a:solidFill>
                  <a:srgbClr val="231F20"/>
                </a:solidFill>
                <a:latin typeface="Montserrat" panose="00000500000000000000" pitchFamily="2" charset="0"/>
                <a:cs typeface="Arial Narrow"/>
              </a:rPr>
              <a:t>REVISIONES DIARIAS QUE DEBE REALIZAR EL</a:t>
            </a:r>
            <a:r>
              <a:rPr lang="es-CO" sz="800" b="1" dirty="0">
                <a:solidFill>
                  <a:srgbClr val="231F20"/>
                </a:solidFill>
                <a:latin typeface="Montserrat" panose="00000500000000000000" pitchFamily="2" charset="0"/>
                <a:cs typeface="Arial Narrow"/>
              </a:rPr>
              <a:t> </a:t>
            </a:r>
            <a:r>
              <a:rPr sz="800" b="1" dirty="0">
                <a:solidFill>
                  <a:srgbClr val="231F20"/>
                </a:solidFill>
                <a:latin typeface="Montserrat" panose="00000500000000000000" pitchFamily="2" charset="0"/>
                <a:cs typeface="Arial Narrow"/>
              </a:rPr>
              <a:t>USUARIO:</a:t>
            </a:r>
            <a:endParaRPr sz="800" dirty="0">
              <a:latin typeface="Montserrat" panose="00000500000000000000" pitchFamily="2" charset="0"/>
              <a:cs typeface="Arial Narrow"/>
            </a:endParaRPr>
          </a:p>
        </p:txBody>
      </p:sp>
      <p:sp>
        <p:nvSpPr>
          <p:cNvPr id="38" name="object 35"/>
          <p:cNvSpPr txBox="1"/>
          <p:nvPr/>
        </p:nvSpPr>
        <p:spPr>
          <a:xfrm>
            <a:off x="874737" y="3186643"/>
            <a:ext cx="3700145" cy="215444"/>
          </a:xfrm>
          <a:prstGeom prst="rect">
            <a:avLst/>
          </a:prstGeom>
        </p:spPr>
        <p:txBody>
          <a:bodyPr vert="horz" wrap="square" lIns="0" tIns="0" rIns="0" bIns="0" rtlCol="0">
            <a:spAutoFit/>
          </a:bodyPr>
          <a:lstStyle/>
          <a:p>
            <a:pPr marL="12700" marR="5080"/>
            <a:r>
              <a:rPr lang="es-CO" sz="700" b="1" dirty="0">
                <a:solidFill>
                  <a:srgbClr val="231F21"/>
                </a:solidFill>
                <a:latin typeface="Montserrat" panose="00000500000000000000" pitchFamily="2" charset="0"/>
                <a:cs typeface="Arial Narrow"/>
              </a:rPr>
              <a:t>NOTA: </a:t>
            </a:r>
            <a:r>
              <a:rPr lang="es-CO" sz="700" dirty="0">
                <a:solidFill>
                  <a:srgbClr val="231F21"/>
                </a:solidFill>
                <a:latin typeface="Montserrat" panose="00000500000000000000" pitchFamily="2" charset="0"/>
                <a:cs typeface="Calibri"/>
              </a:rPr>
              <a:t>Además de las anteriores recomendaciones generales, se deben tener en cuenta las recomendaciones particulares para cada modelo de Vehículo.</a:t>
            </a:r>
            <a:endParaRPr lang="es-CO" sz="700" dirty="0">
              <a:latin typeface="Montserrat" panose="00000500000000000000" pitchFamily="2" charset="0"/>
              <a:cs typeface="Calibri"/>
            </a:endParaRPr>
          </a:p>
        </p:txBody>
      </p:sp>
      <p:sp>
        <p:nvSpPr>
          <p:cNvPr id="10" name="object 2"/>
          <p:cNvSpPr/>
          <p:nvPr/>
        </p:nvSpPr>
        <p:spPr>
          <a:xfrm>
            <a:off x="-1" y="13632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a:t>
            </a:r>
          </a:p>
        </p:txBody>
      </p:sp>
    </p:spTree>
    <p:extLst>
      <p:ext uri="{BB962C8B-B14F-4D97-AF65-F5344CB8AC3E}">
        <p14:creationId xmlns:p14="http://schemas.microsoft.com/office/powerpoint/2010/main" val="1683369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0644" y="449759"/>
            <a:ext cx="4860000" cy="954107"/>
          </a:xfrm>
          <a:prstGeom prst="rect">
            <a:avLst/>
          </a:prstGeom>
        </p:spPr>
        <p:txBody>
          <a:bodyPr wrap="square">
            <a:spAutoFit/>
          </a:bodyPr>
          <a:lstStyle/>
          <a:p>
            <a:pPr marL="12700" algn="just"/>
            <a:r>
              <a:rPr lang="es-MX" sz="700" b="1" dirty="0">
                <a:solidFill>
                  <a:srgbClr val="231F21"/>
                </a:solidFill>
                <a:latin typeface="Montserrat" panose="00000500000000000000" pitchFamily="2" charset="0"/>
                <a:cs typeface="Arial Narrow"/>
              </a:rPr>
              <a:t>CAMBIO DE ACEITE:</a:t>
            </a:r>
            <a:endParaRPr lang="es-MX" sz="700" dirty="0">
              <a:latin typeface="Montserrat" panose="00000500000000000000" pitchFamily="2" charset="0"/>
              <a:cs typeface="Arial Narrow"/>
            </a:endParaRPr>
          </a:p>
          <a:p>
            <a:pPr marL="12700" marR="5715" algn="just">
              <a:spcBef>
                <a:spcPts val="45"/>
              </a:spcBef>
            </a:pPr>
            <a:r>
              <a:rPr lang="es-MX" sz="700" dirty="0">
                <a:solidFill>
                  <a:srgbClr val="231F21"/>
                </a:solidFill>
                <a:latin typeface="Montserrat" panose="00000500000000000000" pitchFamily="2" charset="0"/>
                <a:cs typeface="Calibri"/>
              </a:rPr>
              <a:t>El aceite del Vehículo debe rellenarse siempre que el medidor indique que el nivel no es el adecuado, conforme lo indicado en el titulo contenido en el presente Manual “ACEITE DE MOTOR”. El cambio total de aceite se debe hacer cada 5.000 kilómetros, tal como se indica en el cuadro de mantenimiento.</a:t>
            </a:r>
            <a:endParaRPr lang="es-MX" sz="700" dirty="0">
              <a:latin typeface="Montserrat" panose="00000500000000000000" pitchFamily="2" charset="0"/>
              <a:cs typeface="Calibri"/>
            </a:endParaRPr>
          </a:p>
          <a:p>
            <a:pPr marL="12700" marR="5080" algn="just"/>
            <a:r>
              <a:rPr lang="es-MX" sz="700" dirty="0">
                <a:solidFill>
                  <a:srgbClr val="231F21"/>
                </a:solidFill>
                <a:latin typeface="Montserrat" panose="00000500000000000000" pitchFamily="2" charset="0"/>
                <a:cs typeface="Calibri"/>
              </a:rPr>
              <a:t>En caso que ocurra una falla en el motor por no rellenar oportunamente el nivel de aceite, conforme lo indicado en el presente Manual, </a:t>
            </a:r>
            <a:r>
              <a:rPr lang="es-MX" sz="700" dirty="0" err="1">
                <a:solidFill>
                  <a:srgbClr val="231F21"/>
                </a:solidFill>
                <a:latin typeface="Montserrat" panose="00000500000000000000" pitchFamily="2" charset="0"/>
                <a:cs typeface="Calibri"/>
              </a:rPr>
              <a:t>Auteco</a:t>
            </a:r>
            <a:r>
              <a:rPr lang="es-MX" sz="700" dirty="0">
                <a:solidFill>
                  <a:srgbClr val="231F21"/>
                </a:solidFill>
                <a:latin typeface="Montserrat" panose="00000500000000000000" pitchFamily="2" charset="0"/>
                <a:cs typeface="Calibri"/>
              </a:rPr>
              <a:t> no será responsable de la garantía del Vehículo ocasionada por la falta o inoportunidad en la realización del cambio o rellenado del aceite.</a:t>
            </a:r>
            <a:endParaRPr lang="es-MX" sz="700" dirty="0">
              <a:latin typeface="Montserrat" panose="00000500000000000000" pitchFamily="2" charset="0"/>
              <a:cs typeface="Calibri"/>
            </a:endParaRPr>
          </a:p>
        </p:txBody>
      </p:sp>
      <p:grpSp>
        <p:nvGrpSpPr>
          <p:cNvPr id="17" name="16 Grupo"/>
          <p:cNvGrpSpPr/>
          <p:nvPr/>
        </p:nvGrpSpPr>
        <p:grpSpPr>
          <a:xfrm>
            <a:off x="378396" y="1529879"/>
            <a:ext cx="4505262" cy="1187554"/>
            <a:chOff x="378396" y="1295852"/>
            <a:chExt cx="4505262" cy="1187554"/>
          </a:xfrm>
        </p:grpSpPr>
        <p:grpSp>
          <p:nvGrpSpPr>
            <p:cNvPr id="4" name="3 Grupo"/>
            <p:cNvGrpSpPr/>
            <p:nvPr/>
          </p:nvGrpSpPr>
          <p:grpSpPr>
            <a:xfrm>
              <a:off x="438513" y="1626739"/>
              <a:ext cx="602615" cy="525780"/>
              <a:chOff x="448243" y="1583535"/>
              <a:chExt cx="602615" cy="525780"/>
            </a:xfrm>
          </p:grpSpPr>
          <p:sp>
            <p:nvSpPr>
              <p:cNvPr id="6" name="object 4"/>
              <p:cNvSpPr/>
              <p:nvPr/>
            </p:nvSpPr>
            <p:spPr>
              <a:xfrm>
                <a:off x="448243" y="1583535"/>
                <a:ext cx="602615" cy="525780"/>
              </a:xfrm>
              <a:custGeom>
                <a:avLst/>
                <a:gdLst/>
                <a:ahLst/>
                <a:cxnLst/>
                <a:rect l="l" t="t" r="r" b="b"/>
                <a:pathLst>
                  <a:path w="602615" h="525780">
                    <a:moveTo>
                      <a:pt x="573801" y="0"/>
                    </a:moveTo>
                    <a:lnTo>
                      <a:pt x="28526" y="0"/>
                    </a:lnTo>
                    <a:lnTo>
                      <a:pt x="15134" y="3324"/>
                    </a:lnTo>
                    <a:lnTo>
                      <a:pt x="4896" y="11860"/>
                    </a:lnTo>
                    <a:lnTo>
                      <a:pt x="0" y="23451"/>
                    </a:lnTo>
                    <a:lnTo>
                      <a:pt x="2631" y="35941"/>
                    </a:lnTo>
                    <a:lnTo>
                      <a:pt x="280418" y="513511"/>
                    </a:lnTo>
                    <a:lnTo>
                      <a:pt x="290012" y="522675"/>
                    </a:lnTo>
                    <a:lnTo>
                      <a:pt x="302572" y="525711"/>
                    </a:lnTo>
                    <a:lnTo>
                      <a:pt x="315110" y="522625"/>
                    </a:lnTo>
                    <a:lnTo>
                      <a:pt x="324639" y="513422"/>
                    </a:lnTo>
                    <a:lnTo>
                      <a:pt x="599696" y="34239"/>
                    </a:lnTo>
                    <a:lnTo>
                      <a:pt x="602279" y="21993"/>
                    </a:lnTo>
                    <a:lnTo>
                      <a:pt x="597388" y="10990"/>
                    </a:lnTo>
                    <a:lnTo>
                      <a:pt x="587177" y="3051"/>
                    </a:lnTo>
                    <a:lnTo>
                      <a:pt x="573801" y="0"/>
                    </a:lnTo>
                    <a:close/>
                  </a:path>
                </a:pathLst>
              </a:custGeom>
              <a:solidFill>
                <a:srgbClr val="231F20"/>
              </a:solidFill>
            </p:spPr>
            <p:txBody>
              <a:bodyPr wrap="square" lIns="0" tIns="0" rIns="0" bIns="0" rtlCol="0"/>
              <a:lstStyle/>
              <a:p>
                <a:endParaRPr/>
              </a:p>
            </p:txBody>
          </p:sp>
          <p:sp>
            <p:nvSpPr>
              <p:cNvPr id="7" name="object 5"/>
              <p:cNvSpPr/>
              <p:nvPr/>
            </p:nvSpPr>
            <p:spPr>
              <a:xfrm>
                <a:off x="719012" y="1607640"/>
                <a:ext cx="66675" cy="415290"/>
              </a:xfrm>
              <a:custGeom>
                <a:avLst/>
                <a:gdLst/>
                <a:ahLst/>
                <a:cxnLst/>
                <a:rect l="l" t="t" r="r" b="b"/>
                <a:pathLst>
                  <a:path w="66675" h="415289">
                    <a:moveTo>
                      <a:pt x="41821" y="349999"/>
                    </a:moveTo>
                    <a:lnTo>
                      <a:pt x="23825" y="349999"/>
                    </a:lnTo>
                    <a:lnTo>
                      <a:pt x="16205" y="353110"/>
                    </a:lnTo>
                    <a:lnTo>
                      <a:pt x="3505" y="365810"/>
                    </a:lnTo>
                    <a:lnTo>
                      <a:pt x="304" y="373418"/>
                    </a:lnTo>
                    <a:lnTo>
                      <a:pt x="304" y="391223"/>
                    </a:lnTo>
                    <a:lnTo>
                      <a:pt x="3505" y="398818"/>
                    </a:lnTo>
                    <a:lnTo>
                      <a:pt x="9817" y="405231"/>
                    </a:lnTo>
                    <a:lnTo>
                      <a:pt x="16205" y="411530"/>
                    </a:lnTo>
                    <a:lnTo>
                      <a:pt x="23825" y="414731"/>
                    </a:lnTo>
                    <a:lnTo>
                      <a:pt x="41821" y="414731"/>
                    </a:lnTo>
                    <a:lnTo>
                      <a:pt x="49530" y="411530"/>
                    </a:lnTo>
                    <a:lnTo>
                      <a:pt x="62242" y="398818"/>
                    </a:lnTo>
                    <a:lnTo>
                      <a:pt x="65341" y="391223"/>
                    </a:lnTo>
                    <a:lnTo>
                      <a:pt x="65341" y="373418"/>
                    </a:lnTo>
                    <a:lnTo>
                      <a:pt x="62242" y="365810"/>
                    </a:lnTo>
                    <a:lnTo>
                      <a:pt x="55829" y="359511"/>
                    </a:lnTo>
                    <a:lnTo>
                      <a:pt x="49530" y="353110"/>
                    </a:lnTo>
                    <a:lnTo>
                      <a:pt x="41821" y="349999"/>
                    </a:lnTo>
                    <a:close/>
                  </a:path>
                  <a:path w="66675" h="415289">
                    <a:moveTo>
                      <a:pt x="33413" y="0"/>
                    </a:moveTo>
                    <a:lnTo>
                      <a:pt x="2465" y="24088"/>
                    </a:lnTo>
                    <a:lnTo>
                      <a:pt x="0" y="40728"/>
                    </a:lnTo>
                    <a:lnTo>
                      <a:pt x="0" y="45834"/>
                    </a:lnTo>
                    <a:lnTo>
                      <a:pt x="596" y="53543"/>
                    </a:lnTo>
                    <a:lnTo>
                      <a:pt x="1803" y="63842"/>
                    </a:lnTo>
                    <a:lnTo>
                      <a:pt x="27508" y="301282"/>
                    </a:lnTo>
                    <a:lnTo>
                      <a:pt x="38722" y="301282"/>
                    </a:lnTo>
                    <a:lnTo>
                      <a:pt x="65049" y="63842"/>
                    </a:lnTo>
                    <a:lnTo>
                      <a:pt x="65862" y="55435"/>
                    </a:lnTo>
                    <a:lnTo>
                      <a:pt x="66255" y="48945"/>
                    </a:lnTo>
                    <a:lnTo>
                      <a:pt x="66255" y="44234"/>
                    </a:lnTo>
                    <a:lnTo>
                      <a:pt x="51694" y="6263"/>
                    </a:lnTo>
                    <a:lnTo>
                      <a:pt x="40047" y="697"/>
                    </a:lnTo>
                    <a:lnTo>
                      <a:pt x="33413" y="0"/>
                    </a:lnTo>
                    <a:close/>
                  </a:path>
                </a:pathLst>
              </a:custGeom>
              <a:solidFill>
                <a:srgbClr val="FFFFFF"/>
              </a:solidFill>
            </p:spPr>
            <p:txBody>
              <a:bodyPr wrap="square" lIns="0" tIns="0" rIns="0" bIns="0" rtlCol="0"/>
              <a:lstStyle/>
              <a:p>
                <a:endParaRPr/>
              </a:p>
            </p:txBody>
          </p:sp>
        </p:grpSp>
        <p:sp>
          <p:nvSpPr>
            <p:cNvPr id="15" name="14 CuadroTexto"/>
            <p:cNvSpPr txBox="1"/>
            <p:nvPr/>
          </p:nvSpPr>
          <p:spPr>
            <a:xfrm>
              <a:off x="1026468" y="1313855"/>
              <a:ext cx="3857189" cy="1061829"/>
            </a:xfrm>
            <a:prstGeom prst="rect">
              <a:avLst/>
            </a:prstGeom>
            <a:noFill/>
          </p:spPr>
          <p:txBody>
            <a:bodyPr wrap="square" numCol="1" spcCol="180000" rtlCol="0">
              <a:spAutoFit/>
            </a:bodyPr>
            <a:lstStyle/>
            <a:p>
              <a:pPr marL="14604" algn="just"/>
              <a:r>
                <a:rPr lang="es-MX" sz="700" b="1" dirty="0">
                  <a:solidFill>
                    <a:srgbClr val="231F20"/>
                  </a:solidFill>
                  <a:latin typeface="Montserrat" panose="00000500000000000000" pitchFamily="2" charset="0"/>
                  <a:cs typeface="Calibri"/>
                </a:rPr>
                <a:t>AVISO IMPORTANTE</a:t>
              </a:r>
            </a:p>
            <a:p>
              <a:pPr marL="14604" algn="just"/>
              <a:r>
                <a:rPr lang="es-MX" sz="700" dirty="0">
                  <a:solidFill>
                    <a:srgbClr val="231F20"/>
                  </a:solidFill>
                  <a:latin typeface="Montserrat" panose="00000500000000000000" pitchFamily="2" charset="0"/>
                  <a:cs typeface="Calibri"/>
                </a:rPr>
                <a:t>La inasistencia, o la asistencia por fuera del rango de kilómetros establecido en el presente Manual, a cualquiera de las revisiones periódicas obligatorias, generan automáticamente la pérdida de la garantía sobre las partes que debieron haber sido intervenidas o que fueron intervenidas en dicha revisión tardía. Por lo tanto, las revisiones siguientes a las que hubiese dejado de asistir o hubiese asistido tardíamente sobre las mismas partes, tendrán únicamente carácter de diagnóstico informativo para el cliente, sin que esto implique obligación alguna de </a:t>
              </a:r>
              <a:r>
                <a:rPr lang="es-MX" sz="700" dirty="0" err="1">
                  <a:solidFill>
                    <a:srgbClr val="231F20"/>
                  </a:solidFill>
                  <a:latin typeface="Montserrat" panose="00000500000000000000" pitchFamily="2" charset="0"/>
                  <a:cs typeface="Calibri"/>
                </a:rPr>
                <a:t>Auteco</a:t>
              </a:r>
              <a:r>
                <a:rPr lang="es-MX" sz="700" dirty="0">
                  <a:solidFill>
                    <a:srgbClr val="231F20"/>
                  </a:solidFill>
                  <a:latin typeface="Montserrat" panose="00000500000000000000" pitchFamily="2" charset="0"/>
                  <a:cs typeface="Calibri"/>
                </a:rPr>
                <a:t> en cuanto a mantenimiento, o suministro de repuestos por garantía.</a:t>
              </a:r>
            </a:p>
          </p:txBody>
        </p:sp>
        <p:sp>
          <p:nvSpPr>
            <p:cNvPr id="16" name="15 Rectángulo"/>
            <p:cNvSpPr/>
            <p:nvPr/>
          </p:nvSpPr>
          <p:spPr>
            <a:xfrm>
              <a:off x="378396" y="1295852"/>
              <a:ext cx="4505262" cy="1187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RECOMENDACIONES</a:t>
            </a:r>
          </a:p>
        </p:txBody>
      </p:sp>
    </p:spTree>
    <p:extLst>
      <p:ext uri="{BB962C8B-B14F-4D97-AF65-F5344CB8AC3E}">
        <p14:creationId xmlns:p14="http://schemas.microsoft.com/office/powerpoint/2010/main" val="955323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txBox="1"/>
          <p:nvPr/>
        </p:nvSpPr>
        <p:spPr>
          <a:xfrm>
            <a:off x="180644" y="449759"/>
            <a:ext cx="4860000" cy="2569934"/>
          </a:xfrm>
          <a:prstGeom prst="rect">
            <a:avLst/>
          </a:prstGeom>
        </p:spPr>
        <p:txBody>
          <a:bodyPr vert="horz" wrap="square" lIns="0" tIns="0" rIns="0" bIns="0" rtlCol="0" anchor="t">
            <a:spAutoFit/>
          </a:bodyPr>
          <a:lstStyle/>
          <a:p>
            <a:pPr marL="12700" marR="17780" algn="just">
              <a:spcBef>
                <a:spcPts val="45"/>
              </a:spcBef>
            </a:pPr>
            <a:endParaRPr lang="es-CO" sz="700" dirty="0">
              <a:solidFill>
                <a:srgbClr val="231F20"/>
              </a:solidFill>
              <a:latin typeface="Montserrat" panose="00000500000000000000" pitchFamily="2" charset="0"/>
              <a:cs typeface="Calibri"/>
            </a:endParaRPr>
          </a:p>
          <a:p>
            <a:pPr marL="12700" marR="17780" algn="just">
              <a:spcBef>
                <a:spcPts val="45"/>
              </a:spcBef>
            </a:pPr>
            <a:r>
              <a:rPr lang="es-CO" sz="700" dirty="0">
                <a:solidFill>
                  <a:srgbClr val="231F20"/>
                </a:solidFill>
                <a:latin typeface="Montserrat"/>
                <a:cs typeface="Calibri"/>
              </a:rPr>
              <a:t>Son las revisiones que realiza Auteco mediante sus Centros de Servicio Autorizados (CSA) para hacer el mantenimiento preventivo que su Vehículo requiere. Por esto, es normal que en las mismas se realicen sustituciones de algunos elementos y ajuste de componentes mecánicos, que pueden sufrir variaciones en sus especificaciones originales, </a:t>
            </a:r>
            <a:r>
              <a:rPr lang="es-CO" sz="700" dirty="0">
                <a:latin typeface="Montserrat"/>
                <a:cs typeface="Calibri"/>
              </a:rPr>
              <a:t>debido al desgaste normal de las piezas y al uso propio del Vehículo. Dichas intervenciones no constituyen fallas en los vehículos, sino que, por el contrario, son intervenciones preventivas para que su Vehículo permanezca en condiciones normales de funcionamiento. </a:t>
            </a:r>
            <a:r>
              <a:rPr lang="es-CO" sz="700" dirty="0">
                <a:latin typeface="Montserrat"/>
                <a:ea typeface="+mn-lt"/>
                <a:cs typeface="+mn-lt"/>
              </a:rPr>
              <a:t>Lo anterior debido a que las revisiones preventivas tienen como objetivo detectar y corregir fallas incipientes, garantizar el buen estado del producto y prevenir daños mayores. La omisión de estas revisiones puede agravar defectos menores o generar fallas que no son atribuibles a defectos de fabricación, sino al uso inadecuado o falta de mantenimiento, lo cual puede eximir al proveedor de responsabilidad bajo la garantía.</a:t>
            </a:r>
            <a:endParaRPr lang="es-CO" sz="700" dirty="0">
              <a:latin typeface="Montserrat" panose="00000500000000000000" pitchFamily="2" charset="0"/>
              <a:cs typeface="Calibri"/>
            </a:endParaRPr>
          </a:p>
          <a:p>
            <a:pPr marL="12700" marR="17780" algn="just">
              <a:spcBef>
                <a:spcPts val="45"/>
              </a:spcBef>
            </a:pPr>
            <a:endParaRPr lang="es-CO" sz="700" dirty="0">
              <a:solidFill>
                <a:srgbClr val="231F20"/>
              </a:solidFill>
              <a:latin typeface="Montserrat" panose="00000500000000000000" pitchFamily="2" charset="0"/>
              <a:cs typeface="Calibri"/>
            </a:endParaRPr>
          </a:p>
          <a:p>
            <a:pPr marL="12700" marR="17780" algn="just">
              <a:spcBef>
                <a:spcPts val="45"/>
              </a:spcBef>
            </a:pPr>
            <a:endParaRPr lang="es-MX" sz="700" dirty="0">
              <a:latin typeface="Montserrat" panose="00000500000000000000" pitchFamily="2" charset="0"/>
              <a:cs typeface="Calibri"/>
            </a:endParaRPr>
          </a:p>
          <a:p>
            <a:pPr marL="12700" marR="17780" algn="just">
              <a:spcBef>
                <a:spcPts val="45"/>
              </a:spcBef>
            </a:pPr>
            <a:endParaRPr lang="es-CO" sz="700" dirty="0">
              <a:latin typeface="Montserrat" panose="00000500000000000000" pitchFamily="2" charset="0"/>
              <a:cs typeface="Calibri"/>
            </a:endParaRPr>
          </a:p>
          <a:p>
            <a:pPr marL="12700" algn="ctr">
              <a:spcBef>
                <a:spcPts val="315"/>
              </a:spcBef>
            </a:pPr>
            <a:r>
              <a:rPr lang="es-CO" sz="800" b="1" dirty="0">
                <a:solidFill>
                  <a:srgbClr val="231F20"/>
                </a:solidFill>
                <a:latin typeface="Montserrat" panose="00000500000000000000" pitchFamily="2" charset="0"/>
                <a:cs typeface="Arial Narrow"/>
              </a:rPr>
              <a:t>PROCEDIMIENTO PQR (Peticiones, Quejas y Reclamos):</a:t>
            </a:r>
          </a:p>
          <a:p>
            <a:pPr marL="12700" algn="just">
              <a:spcBef>
                <a:spcPts val="315"/>
              </a:spcBef>
            </a:pPr>
            <a:endParaRPr lang="es-CO" sz="700" dirty="0">
              <a:latin typeface="Montserrat" panose="00000500000000000000" pitchFamily="2" charset="0"/>
              <a:cs typeface="Arial Narrow"/>
            </a:endParaRPr>
          </a:p>
          <a:p>
            <a:pPr marL="12700" marR="5080" algn="just">
              <a:spcBef>
                <a:spcPts val="45"/>
              </a:spcBef>
            </a:pPr>
            <a:r>
              <a:rPr lang="es-CO" sz="700" dirty="0">
                <a:solidFill>
                  <a:srgbClr val="231F20"/>
                </a:solidFill>
                <a:latin typeface="Montserrat" panose="00000500000000000000" pitchFamily="2" charset="0"/>
                <a:cs typeface="Calibri"/>
              </a:rPr>
              <a:t>Auteco cuenta con un mecanismo institucional para la atención de Peticiones, Quejas y Reclamos, de acuerdo con lo establecido en la legislación colombiana.</a:t>
            </a:r>
          </a:p>
          <a:p>
            <a:pPr marL="12700" marR="5080" algn="just">
              <a:spcBef>
                <a:spcPts val="45"/>
              </a:spcBef>
            </a:pPr>
            <a:endParaRPr lang="es-CO" sz="700" dirty="0">
              <a:latin typeface="Montserrat" panose="00000500000000000000" pitchFamily="2" charset="0"/>
              <a:cs typeface="Calibri"/>
            </a:endParaRPr>
          </a:p>
          <a:p>
            <a:pPr marL="12700" marR="5080" algn="just"/>
            <a:r>
              <a:rPr lang="es-CO" sz="700" dirty="0">
                <a:solidFill>
                  <a:srgbClr val="231F20"/>
                </a:solidFill>
                <a:latin typeface="Montserrat" panose="00000500000000000000" pitchFamily="2" charset="0"/>
                <a:cs typeface="Calibri"/>
              </a:rPr>
              <a:t>Por lo tanto, en caso de que el Usuario considere que su garantía ha sido desatendida, o no ha sido debidamente atendida por el Centro de Servicio Autorizado (CSA), podrá comunicarlo a Auteco mediante la línea gratuita nacional 01 8000 520090 o en el correo electrónico </a:t>
            </a:r>
            <a:r>
              <a:rPr lang="es-CO" sz="700" dirty="0">
                <a:solidFill>
                  <a:srgbClr val="231F20"/>
                </a:solidFill>
                <a:latin typeface="Montserrat" panose="00000500000000000000" pitchFamily="2" charset="0"/>
                <a:cs typeface="Calibri"/>
                <a:hlinkClick r:id="rId2"/>
              </a:rPr>
              <a:t>servicioalcliente@auteco.com.co,</a:t>
            </a:r>
            <a:r>
              <a:rPr lang="es-CO" sz="700" dirty="0">
                <a:solidFill>
                  <a:srgbClr val="231F20"/>
                </a:solidFill>
                <a:latin typeface="Montserrat" panose="00000500000000000000" pitchFamily="2" charset="0"/>
                <a:cs typeface="Calibri"/>
              </a:rPr>
              <a:t> para la atención de su solicitud.</a:t>
            </a:r>
            <a:endParaRPr lang="es-CO" sz="700" dirty="0">
              <a:latin typeface="Montserrat" panose="00000500000000000000" pitchFamily="2" charset="0"/>
              <a:cs typeface="Calibri"/>
            </a:endParaRPr>
          </a:p>
        </p:txBody>
      </p:sp>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¿QUÉ SON LAS REVISIONES PERIÓDICAS?</a:t>
            </a:r>
          </a:p>
        </p:txBody>
      </p:sp>
    </p:spTree>
    <p:extLst>
      <p:ext uri="{BB962C8B-B14F-4D97-AF65-F5344CB8AC3E}">
        <p14:creationId xmlns:p14="http://schemas.microsoft.com/office/powerpoint/2010/main" val="1988777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LISTA DE CHEQUEOS DEL ALISTAMIENTO</a:t>
            </a:r>
          </a:p>
        </p:txBody>
      </p:sp>
      <p:sp>
        <p:nvSpPr>
          <p:cNvPr id="13" name="object 3"/>
          <p:cNvSpPr txBox="1"/>
          <p:nvPr/>
        </p:nvSpPr>
        <p:spPr>
          <a:xfrm>
            <a:off x="544916" y="618062"/>
            <a:ext cx="4495728" cy="1830373"/>
          </a:xfrm>
          <a:prstGeom prst="rect">
            <a:avLst/>
          </a:prstGeom>
        </p:spPr>
        <p:txBody>
          <a:bodyPr vert="horz" wrap="square" lIns="0" tIns="0" rIns="0" bIns="0" rtlCol="0" anchor="t">
            <a:spAutoFit/>
          </a:bodyPr>
          <a:lstStyle/>
          <a:p>
            <a:pPr marL="241300" marR="17780" indent="-228600" algn="just">
              <a:lnSpc>
                <a:spcPts val="1200"/>
              </a:lnSpc>
              <a:spcBef>
                <a:spcPts val="45"/>
              </a:spcBef>
              <a:buFont typeface="+mj-lt"/>
              <a:buAutoNum type="arabicPeriod"/>
            </a:pPr>
            <a:endParaRPr lang="es-MX" sz="700" dirty="0">
              <a:solidFill>
                <a:srgbClr val="231F20"/>
              </a:solidFill>
              <a:latin typeface="Montserrat" panose="00000500000000000000" pitchFamily="2" charset="0"/>
              <a:cs typeface="Calibri"/>
            </a:endParaRPr>
          </a:p>
          <a:p>
            <a:pPr marL="241300" marR="17780" indent="-228600" algn="just">
              <a:lnSpc>
                <a:spcPts val="1200"/>
              </a:lnSpc>
              <a:spcBef>
                <a:spcPts val="45"/>
              </a:spcBef>
              <a:buFont typeface="+mj-lt"/>
              <a:buAutoNum type="arabicPeriod"/>
            </a:pPr>
            <a:endParaRPr lang="es-MX" sz="700" dirty="0">
              <a:solidFill>
                <a:srgbClr val="231F20"/>
              </a:solidFill>
              <a:latin typeface="Montserrat" panose="00000500000000000000" pitchFamily="2" charset="0"/>
              <a:cs typeface="Calibri"/>
            </a:endParaRP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apariencia del Vehículo.</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el correcto funcionamiento del velocímetro.</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la presión de aire de las llantas.</a:t>
            </a:r>
          </a:p>
          <a:p>
            <a:pPr marL="241300" marR="17780" indent="-228600" algn="just">
              <a:lnSpc>
                <a:spcPts val="1200"/>
              </a:lnSpc>
              <a:spcBef>
                <a:spcPts val="45"/>
              </a:spcBef>
              <a:buFont typeface="+mj-lt"/>
              <a:buAutoNum type="arabicPeriod"/>
            </a:pPr>
            <a:r>
              <a:rPr lang="es-MX" sz="700" dirty="0">
                <a:solidFill>
                  <a:srgbClr val="231F20"/>
                </a:solidFill>
                <a:latin typeface="Montserrat"/>
                <a:cs typeface="Calibri"/>
              </a:rPr>
              <a:t>Verificar el nivel de aceite del motor </a:t>
            </a:r>
          </a:p>
          <a:p>
            <a:pPr marL="241300" marR="17780" indent="-228600" algn="just">
              <a:lnSpc>
                <a:spcPts val="1200"/>
              </a:lnSpc>
              <a:spcBef>
                <a:spcPts val="45"/>
              </a:spcBef>
              <a:buAutoNum type="arabicPeriod"/>
            </a:pPr>
            <a:r>
              <a:rPr lang="es-MX" sz="700" dirty="0">
                <a:solidFill>
                  <a:srgbClr val="231F20"/>
                </a:solidFill>
                <a:latin typeface="Montserrat"/>
                <a:cs typeface="Calibri"/>
              </a:rPr>
              <a:t>Verificar el nivel de aceite de la diferencial.</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el encendido el Vehículo.</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el funcionamiento del sistema eléctrico.</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Instalar los espejos retrovisores y verificar la correcta posición.</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Realizar el registro del alistamiento en Impulsa.</a:t>
            </a:r>
          </a:p>
          <a:p>
            <a:pPr marL="241300" marR="17780" indent="-228600" algn="just">
              <a:lnSpc>
                <a:spcPts val="1200"/>
              </a:lnSpc>
              <a:spcBef>
                <a:spcPts val="45"/>
              </a:spcBef>
              <a:buFont typeface="+mj-lt"/>
              <a:buAutoNum type="arabicPeriod"/>
            </a:pPr>
            <a:r>
              <a:rPr lang="es-MX" sz="700" dirty="0">
                <a:solidFill>
                  <a:srgbClr val="231F20"/>
                </a:solidFill>
                <a:latin typeface="Montserrat" panose="00000500000000000000" pitchFamily="2" charset="0"/>
                <a:cs typeface="Calibri"/>
              </a:rPr>
              <a:t>Verificar accesorios (Herramienta).</a:t>
            </a:r>
          </a:p>
        </p:txBody>
      </p:sp>
    </p:spTree>
    <p:extLst>
      <p:ext uri="{BB962C8B-B14F-4D97-AF65-F5344CB8AC3E}">
        <p14:creationId xmlns:p14="http://schemas.microsoft.com/office/powerpoint/2010/main" val="12633950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HISTORIAL DE MANTENIMIENTO</a:t>
            </a:r>
          </a:p>
        </p:txBody>
      </p:sp>
      <p:sp>
        <p:nvSpPr>
          <p:cNvPr id="7" name="object 45"/>
          <p:cNvSpPr txBox="1">
            <a:spLocks/>
          </p:cNvSpPr>
          <p:nvPr/>
        </p:nvSpPr>
        <p:spPr>
          <a:xfrm>
            <a:off x="350838" y="809799"/>
            <a:ext cx="4495800" cy="1846659"/>
          </a:xfrm>
          <a:prstGeom prst="rect">
            <a:avLst/>
          </a:prstGeom>
        </p:spPr>
        <p:txBody>
          <a:bodyPr vert="horz" wrap="square" lIns="0" tIns="0" rIns="0" bIns="0" rtlCol="0">
            <a:spAutoFit/>
          </a:bodyPr>
          <a:lstStyle>
            <a:lvl1pPr marL="0">
              <a:defRPr sz="900" b="0" i="0">
                <a:solidFill>
                  <a:srgbClr val="231F20"/>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just" defTabSz="914400">
              <a:lnSpc>
                <a:spcPct val="129700"/>
              </a:lnSpc>
              <a:tabLst>
                <a:tab pos="4458335" algn="l"/>
                <a:tab pos="4482465" algn="l"/>
              </a:tabLst>
            </a:pPr>
            <a:r>
              <a:rPr lang="es-MX" sz="800" kern="0" dirty="0">
                <a:latin typeface="Montserrat" panose="00000500000000000000" pitchFamily="2" charset="0"/>
              </a:rPr>
              <a:t>Nombre del propietario</a:t>
            </a:r>
            <a:r>
              <a:rPr lang="es-MX" sz="100" kern="0" dirty="0">
                <a:latin typeface="Montserrat" panose="00000500000000000000" pitchFamily="2" charset="0"/>
              </a:rPr>
              <a:t> </a:t>
            </a:r>
            <a:r>
              <a:rPr lang="es-MX" sz="600" kern="0" dirty="0">
                <a:latin typeface="Montserrat" panose="00000500000000000000" pitchFamily="2" charset="0"/>
              </a:rPr>
              <a:t> </a:t>
            </a:r>
            <a:r>
              <a:rPr lang="es-MX" sz="800" kern="0" dirty="0">
                <a:latin typeface="Montserrat" panose="00000500000000000000" pitchFamily="2" charset="0"/>
              </a:rPr>
              <a:t>________________________________________________________________</a:t>
            </a:r>
            <a:endParaRPr lang="es-MX" sz="800" u="sng" kern="0" dirty="0">
              <a:latin typeface="Montserrat" panose="00000500000000000000" pitchFamily="2" charset="0"/>
            </a:endParaRPr>
          </a:p>
          <a:p>
            <a:pPr marL="12700" marR="5080" lvl="0" algn="just" defTabSz="914400">
              <a:lnSpc>
                <a:spcPct val="129700"/>
              </a:lnSpc>
              <a:tabLst>
                <a:tab pos="4458335" algn="l"/>
                <a:tab pos="4482465" algn="l"/>
              </a:tabLst>
            </a:pPr>
            <a:r>
              <a:rPr lang="es-MX" sz="800" kern="0" dirty="0">
                <a:latin typeface="Montserrat" panose="00000500000000000000" pitchFamily="2" charset="0"/>
              </a:rPr>
              <a:t>Tipo y número de identificación</a:t>
            </a:r>
            <a:r>
              <a:rPr lang="es-MX" sz="600" kern="0" dirty="0">
                <a:latin typeface="Montserrat" panose="00000500000000000000" pitchFamily="2" charset="0"/>
              </a:rPr>
              <a:t> </a:t>
            </a:r>
            <a:r>
              <a:rPr lang="es-MX" sz="800" kern="0" dirty="0">
                <a:latin typeface="Montserrat" panose="00000500000000000000" pitchFamily="2" charset="0"/>
              </a:rPr>
              <a:t>________________________________________________________</a:t>
            </a:r>
            <a:endParaRPr kumimoji="0" lang="es-MX" sz="800" b="0" i="0" u="none" strike="noStrike" kern="0" cap="none" normalizeH="0" baseline="0" noProof="0" dirty="0">
              <a:ln>
                <a:noFill/>
              </a:ln>
              <a:solidFill>
                <a:srgbClr val="231F20"/>
              </a:solidFill>
              <a:effectLst/>
              <a:uLnTx/>
              <a:uFillTx/>
              <a:latin typeface="Montserrat" panose="00000500000000000000" pitchFamily="2" charset="0"/>
            </a:endParaRP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Dirección</a:t>
            </a:r>
            <a:r>
              <a:rPr kumimoji="0" lang="es-MX" sz="100" b="0" i="0" u="none" strike="noStrike" kern="0" cap="none" normalizeH="0" baseline="0" noProof="0" dirty="0">
                <a:ln>
                  <a:noFill/>
                </a:ln>
                <a:solidFill>
                  <a:srgbClr val="231F20"/>
                </a:solidFill>
                <a:effectLst/>
                <a:uLnTx/>
                <a:uFillTx/>
                <a:latin typeface="Montserrat" panose="00000500000000000000" pitchFamily="2" charset="0"/>
              </a:rPr>
              <a:t>        </a:t>
            </a: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______________________________________________________________________</a:t>
            </a:r>
            <a:r>
              <a:rPr kumimoji="0" lang="es-MX" sz="600" b="0" i="0" u="none" strike="noStrike" kern="0" cap="none" normalizeH="0" baseline="0" noProof="0" dirty="0">
                <a:ln>
                  <a:noFill/>
                </a:ln>
                <a:solidFill>
                  <a:srgbClr val="231F20"/>
                </a:solidFill>
                <a:effectLst/>
                <a:uLnTx/>
                <a:uFillTx/>
                <a:latin typeface="Montserrat" panose="00000500000000000000" pitchFamily="2" charset="0"/>
              </a:rPr>
              <a:t>_</a:t>
            </a: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_______</a:t>
            </a:r>
          </a:p>
          <a:p>
            <a:pPr marL="12700" marR="5080" algn="just" defTabSz="914400">
              <a:lnSpc>
                <a:spcPct val="129700"/>
              </a:lnSpc>
              <a:tabLst>
                <a:tab pos="4458335" algn="l"/>
                <a:tab pos="4482465" algn="l"/>
              </a:tabLst>
            </a:pPr>
            <a:r>
              <a:rPr lang="es-MX" sz="800" kern="0" dirty="0">
                <a:latin typeface="Montserrat" panose="00000500000000000000" pitchFamily="2" charset="0"/>
              </a:rPr>
              <a:t>Teléfono</a:t>
            </a:r>
            <a:r>
              <a:rPr lang="es-MX" sz="100" kern="0" dirty="0">
                <a:latin typeface="Montserrat" panose="00000500000000000000" pitchFamily="2" charset="0"/>
              </a:rPr>
              <a:t>        </a:t>
            </a:r>
            <a:r>
              <a:rPr lang="es-MX" sz="800" kern="0" dirty="0">
                <a:latin typeface="Montserrat" panose="00000500000000000000" pitchFamily="2" charset="0"/>
              </a:rPr>
              <a:t>_______________________________________________________________________</a:t>
            </a:r>
            <a:r>
              <a:rPr lang="es-MX" sz="600" kern="0" dirty="0">
                <a:latin typeface="Montserrat" panose="00000500000000000000" pitchFamily="2" charset="0"/>
              </a:rPr>
              <a:t>_</a:t>
            </a:r>
            <a:r>
              <a:rPr lang="es-MX" sz="800" kern="0" dirty="0">
                <a:latin typeface="Montserrat" panose="00000500000000000000" pitchFamily="2" charset="0"/>
              </a:rPr>
              <a:t>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Número de moto</a:t>
            </a:r>
            <a:r>
              <a:rPr kumimoji="0" lang="es-MX" sz="800" b="0" i="0" strike="noStrike" kern="0" cap="none" normalizeH="0" baseline="0" noProof="0" dirty="0">
                <a:ln>
                  <a:noFill/>
                </a:ln>
                <a:solidFill>
                  <a:srgbClr val="231F20"/>
                </a:solidFill>
                <a:effectLst/>
                <a:uLnTx/>
                <a:uFillTx/>
                <a:latin typeface="Montserrat" panose="00000500000000000000" pitchFamily="2" charset="0"/>
              </a:rPr>
              <a:t>r</a:t>
            </a:r>
            <a:r>
              <a:rPr kumimoji="0" lang="es-MX" sz="500" b="0" i="0" strike="noStrike" kern="0" cap="none" normalizeH="0" baseline="0" noProof="0" dirty="0">
                <a:ln>
                  <a:noFill/>
                </a:ln>
                <a:solidFill>
                  <a:srgbClr val="231F20"/>
                </a:solidFill>
                <a:effectLst/>
                <a:uLnTx/>
                <a:uFillTx/>
                <a:latin typeface="Montserrat" panose="00000500000000000000" pitchFamily="2" charset="0"/>
              </a:rPr>
              <a:t> </a:t>
            </a:r>
            <a:r>
              <a:rPr kumimoji="0" lang="es-MX" sz="800" b="0" i="0" strike="noStrike" kern="0" cap="none" normalizeH="0" baseline="0" noProof="0" dirty="0">
                <a:ln>
                  <a:noFill/>
                </a:ln>
                <a:solidFill>
                  <a:srgbClr val="231F20"/>
                </a:solidFill>
                <a:effectLst/>
                <a:uLnTx/>
                <a:uFillTx/>
                <a:latin typeface="Montserrat" panose="00000500000000000000" pitchFamily="2" charset="0"/>
              </a:rPr>
              <a:t> _____________________________________________________________________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Número de chasís </a:t>
            </a:r>
            <a:r>
              <a:rPr kumimoji="0" lang="es-MX" sz="700" b="0" i="0" u="none" strike="noStrike" kern="0" cap="none" normalizeH="0" baseline="0" noProof="0" dirty="0">
                <a:ln>
                  <a:noFill/>
                </a:ln>
                <a:solidFill>
                  <a:srgbClr val="231F20"/>
                </a:solidFill>
                <a:effectLst/>
                <a:uLnTx/>
                <a:uFillTx/>
                <a:latin typeface="Montserrat" panose="00000500000000000000" pitchFamily="2" charset="0"/>
              </a:rPr>
              <a:t> </a:t>
            </a: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_____________________________________________________________________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Placa __________________________________________________________________________________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Nombre del agente comercial o concesionario vendedor _______________________________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Teléfono del agente comercial o concesionario vendedor</a:t>
            </a:r>
            <a:r>
              <a:rPr kumimoji="0" lang="es-MX" sz="800" b="0" i="0" u="none" strike="noStrike" kern="0" cap="none" normalizeH="0" noProof="0" dirty="0">
                <a:ln>
                  <a:noFill/>
                </a:ln>
                <a:solidFill>
                  <a:srgbClr val="231F20"/>
                </a:solidFill>
                <a:effectLst/>
                <a:uLnTx/>
                <a:uFillTx/>
                <a:latin typeface="Montserrat" panose="00000500000000000000" pitchFamily="2" charset="0"/>
              </a:rPr>
              <a:t> </a:t>
            </a: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 ______________________________</a:t>
            </a:r>
          </a:p>
          <a:p>
            <a:pPr marL="12700" marR="5080" lvl="0" algn="just" defTabSz="914400">
              <a:lnSpc>
                <a:spcPct val="129700"/>
              </a:lnSpc>
              <a:tabLst>
                <a:tab pos="4458335" algn="l"/>
                <a:tab pos="4482465" algn="l"/>
              </a:tabLst>
            </a:pP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Fecha de inicio de la garantía</a:t>
            </a:r>
            <a:r>
              <a:rPr kumimoji="0" lang="es-MX" sz="800" b="0" i="0" strike="noStrike" kern="0" cap="none" normalizeH="0" baseline="0" noProof="0" dirty="0">
                <a:ln>
                  <a:noFill/>
                </a:ln>
                <a:solidFill>
                  <a:srgbClr val="231F20"/>
                </a:solidFill>
                <a:effectLst/>
                <a:uLnTx/>
                <a:uFillTx/>
                <a:latin typeface="Montserrat" panose="00000500000000000000" pitchFamily="2" charset="0"/>
              </a:rPr>
              <a:t> __________________________________________________________</a:t>
            </a:r>
            <a:endParaRPr kumimoji="0" lang="es-MX" sz="800" b="0" i="0" u="sng" strike="noStrike" kern="0" cap="none" normalizeH="0" baseline="0" noProof="0" dirty="0">
              <a:ln>
                <a:noFill/>
              </a:ln>
              <a:solidFill>
                <a:srgbClr val="231F20"/>
              </a:solidFill>
              <a:effectLst/>
              <a:uLnTx/>
              <a:uFillTx/>
              <a:latin typeface="Montserrat" panose="00000500000000000000" pitchFamily="2" charset="0"/>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lang="es-MX" sz="800" b="0" i="0" u="none" strike="noStrike" kern="0" cap="none" normalizeH="0" baseline="0" noProof="0" dirty="0">
              <a:ln>
                <a:noFill/>
              </a:ln>
              <a:solidFill>
                <a:srgbClr val="231F20"/>
              </a:solidFill>
              <a:effectLst/>
              <a:uLnTx/>
              <a:uFillTx/>
              <a:latin typeface="Montserrat" panose="00000500000000000000" pitchFamily="2" charset="0"/>
              <a:cs typeface="Times New Roman"/>
            </a:endParaRPr>
          </a:p>
          <a:p>
            <a:pPr marL="14604" marR="0" lvl="0" indent="0" algn="just" defTabSz="914400" eaLnBrk="1" fontAlgn="auto" latinLnBrk="0" hangingPunct="1">
              <a:lnSpc>
                <a:spcPct val="100000"/>
              </a:lnSpc>
              <a:spcBef>
                <a:spcPts val="5"/>
              </a:spcBef>
              <a:spcAft>
                <a:spcPts val="0"/>
              </a:spcAft>
              <a:buClrTx/>
              <a:buSzTx/>
              <a:buFontTx/>
              <a:buNone/>
              <a:tabLst/>
              <a:defRPr/>
            </a:pPr>
            <a:r>
              <a:rPr kumimoji="0" lang="es-MX" sz="800" b="1" i="0" u="none" strike="noStrike" kern="0" cap="none" normalizeH="0" baseline="0" noProof="0" dirty="0">
                <a:ln>
                  <a:noFill/>
                </a:ln>
                <a:solidFill>
                  <a:srgbClr val="231F20"/>
                </a:solidFill>
                <a:effectLst/>
                <a:uLnTx/>
                <a:uFillTx/>
                <a:latin typeface="Montserrat" panose="00000500000000000000" pitchFamily="2" charset="0"/>
              </a:rPr>
              <a:t>NOTA:</a:t>
            </a:r>
            <a:r>
              <a:rPr kumimoji="0" lang="es-MX" sz="800" b="0" i="0" u="none" strike="noStrike" kern="0" cap="none" normalizeH="0" baseline="0" noProof="0" dirty="0">
                <a:ln>
                  <a:noFill/>
                </a:ln>
                <a:solidFill>
                  <a:srgbClr val="231F20"/>
                </a:solidFill>
                <a:effectLst/>
                <a:uLnTx/>
                <a:uFillTx/>
                <a:latin typeface="Montserrat" panose="00000500000000000000" pitchFamily="2" charset="0"/>
              </a:rPr>
              <a:t> Mantenga esta información y una llave de repuesto en un lugar seguro.</a:t>
            </a:r>
          </a:p>
        </p:txBody>
      </p:sp>
    </p:spTree>
    <p:extLst>
      <p:ext uri="{BB962C8B-B14F-4D97-AF65-F5344CB8AC3E}">
        <p14:creationId xmlns:p14="http://schemas.microsoft.com/office/powerpoint/2010/main" val="1232167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HISTORIAL DE MANTENIMIENTO</a:t>
            </a:r>
          </a:p>
        </p:txBody>
      </p:sp>
      <p:graphicFrame>
        <p:nvGraphicFramePr>
          <p:cNvPr id="2" name="1 Tabla"/>
          <p:cNvGraphicFramePr>
            <a:graphicFrameLocks noGrp="1"/>
          </p:cNvGraphicFramePr>
          <p:nvPr>
            <p:extLst>
              <p:ext uri="{D42A27DB-BD31-4B8C-83A1-F6EECF244321}">
                <p14:modId xmlns:p14="http://schemas.microsoft.com/office/powerpoint/2010/main" val="2112685458"/>
              </p:ext>
            </p:extLst>
          </p:nvPr>
        </p:nvGraphicFramePr>
        <p:xfrm>
          <a:off x="270644" y="589872"/>
          <a:ext cx="4680000" cy="2956231"/>
        </p:xfrm>
        <a:graphic>
          <a:graphicData uri="http://schemas.openxmlformats.org/drawingml/2006/table">
            <a:tbl>
              <a:tblPr firstRow="1" bandRow="1">
                <a:tableStyleId>{2D5ABB26-0587-4C30-8999-92F81FD0307C}</a:tableStyleId>
              </a:tblPr>
              <a:tblGrid>
                <a:gridCol w="46779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683816">
                  <a:extLst>
                    <a:ext uri="{9D8B030D-6E8A-4147-A177-3AD203B41FA5}">
                      <a16:colId xmlns:a16="http://schemas.microsoft.com/office/drawing/2014/main" val="20004"/>
                    </a:ext>
                  </a:extLst>
                </a:gridCol>
              </a:tblGrid>
              <a:tr h="335254">
                <a:tc>
                  <a:txBody>
                    <a:bodyPr/>
                    <a:lstStyle/>
                    <a:p>
                      <a:pPr algn="ctr"/>
                      <a:r>
                        <a:rPr lang="es-MX" sz="700" dirty="0">
                          <a:latin typeface="Montserrat" panose="00000500000000000000" pitchFamily="2" charset="0"/>
                        </a:rPr>
                        <a:t>Fecha</a:t>
                      </a:r>
                      <a:endParaRPr lang="es-CO" sz="700" dirty="0">
                        <a:latin typeface="Montserrat" panose="00000500000000000000" pitchFamily="2"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MX" sz="700" dirty="0">
                          <a:latin typeface="Montserrat" panose="00000500000000000000" pitchFamily="2" charset="0"/>
                        </a:rPr>
                        <a:t>Lectura</a:t>
                      </a:r>
                      <a:r>
                        <a:rPr lang="es-MX" sz="700" baseline="0" dirty="0">
                          <a:latin typeface="Montserrat" panose="00000500000000000000" pitchFamily="2" charset="0"/>
                        </a:rPr>
                        <a:t> del odómetro</a:t>
                      </a:r>
                      <a:endParaRPr lang="es-CO" sz="700" dirty="0">
                        <a:latin typeface="Montserrat" panose="00000500000000000000" pitchFamily="2"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MX" sz="700" dirty="0">
                          <a:latin typeface="Montserrat" panose="00000500000000000000" pitchFamily="2" charset="0"/>
                        </a:rPr>
                        <a:t>Mantenimiento realizado</a:t>
                      </a:r>
                      <a:endParaRPr lang="es-CO" sz="700" dirty="0">
                        <a:latin typeface="Montserrat" panose="00000500000000000000" pitchFamily="2"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MX" sz="700" dirty="0">
                          <a:latin typeface="Montserrat" panose="00000500000000000000" pitchFamily="2" charset="0"/>
                        </a:rPr>
                        <a:t>Nombre del CSA</a:t>
                      </a:r>
                      <a:endParaRPr lang="es-CO" sz="700" dirty="0">
                        <a:latin typeface="Montserrat" panose="00000500000000000000" pitchFamily="2"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MX" sz="700" dirty="0">
                          <a:latin typeface="Montserrat" panose="00000500000000000000" pitchFamily="2" charset="0"/>
                        </a:rPr>
                        <a:t>Dirección</a:t>
                      </a:r>
                      <a:r>
                        <a:rPr lang="es-MX" sz="700" baseline="0" dirty="0">
                          <a:latin typeface="Montserrat" panose="00000500000000000000" pitchFamily="2" charset="0"/>
                        </a:rPr>
                        <a:t> </a:t>
                      </a:r>
                      <a:r>
                        <a:rPr lang="es-MX" sz="700" dirty="0">
                          <a:latin typeface="Montserrat" panose="00000500000000000000" pitchFamily="2" charset="0"/>
                        </a:rPr>
                        <a:t>del CSA</a:t>
                      </a:r>
                      <a:endParaRPr lang="es-CO" sz="700" dirty="0">
                        <a:latin typeface="Montserrat" panose="00000500000000000000" pitchFamily="2"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1341">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s-CO" sz="700" dirty="0">
                        <a:latin typeface="Montserrat" panose="00000500000000000000" pitchFamily="2"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39536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CHEQUEOS 1ª REVISIÓN TÉCNICA: 1.000 KM </a:t>
            </a:r>
          </a:p>
        </p:txBody>
      </p:sp>
      <p:grpSp>
        <p:nvGrpSpPr>
          <p:cNvPr id="21" name="20 Grupo"/>
          <p:cNvGrpSpPr/>
          <p:nvPr/>
        </p:nvGrpSpPr>
        <p:grpSpPr>
          <a:xfrm rot="16200000">
            <a:off x="1065799" y="1741908"/>
            <a:ext cx="155107" cy="1316150"/>
            <a:chOff x="2750258" y="3564893"/>
            <a:chExt cx="155107" cy="1337411"/>
          </a:xfrm>
        </p:grpSpPr>
        <p:sp>
          <p:nvSpPr>
            <p:cNvPr id="23" name="object 127"/>
            <p:cNvSpPr/>
            <p:nvPr/>
          </p:nvSpPr>
          <p:spPr>
            <a:xfrm>
              <a:off x="2752330" y="4422722"/>
              <a:ext cx="153035" cy="81916"/>
            </a:xfrm>
            <a:custGeom>
              <a:avLst/>
              <a:gdLst/>
              <a:ahLst/>
              <a:cxnLst/>
              <a:rect l="l" t="t" r="r" b="b"/>
              <a:pathLst>
                <a:path w="153035" h="81914">
                  <a:moveTo>
                    <a:pt x="152776" y="48842"/>
                  </a:moveTo>
                  <a:lnTo>
                    <a:pt x="146775" y="20425"/>
                  </a:lnTo>
                  <a:lnTo>
                    <a:pt x="37521" y="691"/>
                  </a:lnTo>
                  <a:lnTo>
                    <a:pt x="33699" y="260"/>
                  </a:lnTo>
                  <a:lnTo>
                    <a:pt x="27950" y="0"/>
                  </a:lnTo>
                  <a:lnTo>
                    <a:pt x="22184" y="480"/>
                  </a:lnTo>
                  <a:lnTo>
                    <a:pt x="0" y="33792"/>
                  </a:lnTo>
                  <a:lnTo>
                    <a:pt x="384" y="41161"/>
                  </a:lnTo>
                  <a:lnTo>
                    <a:pt x="1538" y="48428"/>
                  </a:lnTo>
                  <a:lnTo>
                    <a:pt x="3462" y="55585"/>
                  </a:lnTo>
                  <a:lnTo>
                    <a:pt x="6155" y="62630"/>
                  </a:lnTo>
                  <a:lnTo>
                    <a:pt x="6155" y="62761"/>
                  </a:lnTo>
                  <a:lnTo>
                    <a:pt x="8258" y="67076"/>
                  </a:lnTo>
                  <a:lnTo>
                    <a:pt x="18875" y="68895"/>
                  </a:lnTo>
                  <a:lnTo>
                    <a:pt x="24184" y="69903"/>
                  </a:lnTo>
                  <a:lnTo>
                    <a:pt x="24184" y="30871"/>
                  </a:lnTo>
                  <a:lnTo>
                    <a:pt x="29852" y="26608"/>
                  </a:lnTo>
                  <a:lnTo>
                    <a:pt x="98534" y="39054"/>
                  </a:lnTo>
                  <a:lnTo>
                    <a:pt x="98534" y="77207"/>
                  </a:lnTo>
                  <a:lnTo>
                    <a:pt x="112204" y="79627"/>
                  </a:lnTo>
                  <a:lnTo>
                    <a:pt x="122873" y="81548"/>
                  </a:lnTo>
                  <a:lnTo>
                    <a:pt x="122873" y="43448"/>
                  </a:lnTo>
                  <a:lnTo>
                    <a:pt x="152776" y="48842"/>
                  </a:lnTo>
                  <a:close/>
                </a:path>
                <a:path w="153035" h="81914">
                  <a:moveTo>
                    <a:pt x="6155" y="62761"/>
                  </a:moveTo>
                  <a:lnTo>
                    <a:pt x="6155" y="62630"/>
                  </a:lnTo>
                  <a:lnTo>
                    <a:pt x="6155" y="62761"/>
                  </a:lnTo>
                  <a:close/>
                </a:path>
                <a:path w="153035" h="81914">
                  <a:moveTo>
                    <a:pt x="33699" y="71602"/>
                  </a:moveTo>
                  <a:lnTo>
                    <a:pt x="30955" y="65840"/>
                  </a:lnTo>
                  <a:lnTo>
                    <a:pt x="27950" y="59098"/>
                  </a:lnTo>
                  <a:lnTo>
                    <a:pt x="25851" y="52726"/>
                  </a:lnTo>
                  <a:lnTo>
                    <a:pt x="24599" y="46695"/>
                  </a:lnTo>
                  <a:lnTo>
                    <a:pt x="24184" y="41001"/>
                  </a:lnTo>
                  <a:lnTo>
                    <a:pt x="24184" y="69903"/>
                  </a:lnTo>
                  <a:lnTo>
                    <a:pt x="33699" y="71602"/>
                  </a:lnTo>
                  <a:close/>
                </a:path>
              </a:pathLst>
            </a:custGeom>
            <a:solidFill>
              <a:srgbClr val="231F20"/>
            </a:solidFill>
          </p:spPr>
          <p:txBody>
            <a:bodyPr wrap="square" lIns="0" tIns="0" rIns="0" bIns="0" rtlCol="0"/>
            <a:lstStyle/>
            <a:p>
              <a:endParaRPr dirty="0"/>
            </a:p>
          </p:txBody>
        </p:sp>
        <p:sp>
          <p:nvSpPr>
            <p:cNvPr id="24" name="object 128"/>
            <p:cNvSpPr/>
            <p:nvPr/>
          </p:nvSpPr>
          <p:spPr>
            <a:xfrm>
              <a:off x="2854643" y="4878175"/>
              <a:ext cx="18415" cy="24129"/>
            </a:xfrm>
            <a:custGeom>
              <a:avLst/>
              <a:gdLst/>
              <a:ahLst/>
              <a:cxnLst/>
              <a:rect l="l" t="t" r="r" b="b"/>
              <a:pathLst>
                <a:path w="18414" h="24129">
                  <a:moveTo>
                    <a:pt x="18203" y="18497"/>
                  </a:moveTo>
                  <a:lnTo>
                    <a:pt x="18203" y="5262"/>
                  </a:lnTo>
                  <a:lnTo>
                    <a:pt x="14172" y="0"/>
                  </a:lnTo>
                  <a:lnTo>
                    <a:pt x="3969" y="0"/>
                  </a:lnTo>
                  <a:lnTo>
                    <a:pt x="0" y="5262"/>
                  </a:lnTo>
                  <a:lnTo>
                    <a:pt x="0" y="18497"/>
                  </a:lnTo>
                  <a:lnTo>
                    <a:pt x="1828" y="20873"/>
                  </a:lnTo>
                  <a:lnTo>
                    <a:pt x="1870" y="6735"/>
                  </a:lnTo>
                  <a:lnTo>
                    <a:pt x="5112" y="2999"/>
                  </a:lnTo>
                  <a:lnTo>
                    <a:pt x="13112" y="2999"/>
                  </a:lnTo>
                  <a:lnTo>
                    <a:pt x="16395" y="6735"/>
                  </a:lnTo>
                  <a:lnTo>
                    <a:pt x="16395" y="20810"/>
                  </a:lnTo>
                  <a:lnTo>
                    <a:pt x="18203" y="18497"/>
                  </a:lnTo>
                  <a:close/>
                </a:path>
                <a:path w="18414" h="24129">
                  <a:moveTo>
                    <a:pt x="16395" y="16971"/>
                  </a:moveTo>
                  <a:lnTo>
                    <a:pt x="16395" y="6735"/>
                  </a:lnTo>
                  <a:lnTo>
                    <a:pt x="13112" y="2999"/>
                  </a:lnTo>
                  <a:lnTo>
                    <a:pt x="5112" y="2999"/>
                  </a:lnTo>
                  <a:lnTo>
                    <a:pt x="1870" y="6735"/>
                  </a:lnTo>
                  <a:lnTo>
                    <a:pt x="1828" y="16971"/>
                  </a:lnTo>
                  <a:lnTo>
                    <a:pt x="4426" y="19906"/>
                  </a:lnTo>
                  <a:lnTo>
                    <a:pt x="4426" y="7393"/>
                  </a:lnTo>
                  <a:lnTo>
                    <a:pt x="13424" y="7393"/>
                  </a:lnTo>
                  <a:lnTo>
                    <a:pt x="13632" y="8446"/>
                  </a:lnTo>
                  <a:lnTo>
                    <a:pt x="13798" y="9893"/>
                  </a:lnTo>
                  <a:lnTo>
                    <a:pt x="13798" y="19906"/>
                  </a:lnTo>
                  <a:lnTo>
                    <a:pt x="16395" y="16971"/>
                  </a:lnTo>
                  <a:close/>
                </a:path>
                <a:path w="18414" h="24129">
                  <a:moveTo>
                    <a:pt x="16395" y="20810"/>
                  </a:moveTo>
                  <a:lnTo>
                    <a:pt x="16395" y="16971"/>
                  </a:lnTo>
                  <a:lnTo>
                    <a:pt x="13112" y="20681"/>
                  </a:lnTo>
                  <a:lnTo>
                    <a:pt x="5112" y="20681"/>
                  </a:lnTo>
                  <a:lnTo>
                    <a:pt x="1828" y="16971"/>
                  </a:lnTo>
                  <a:lnTo>
                    <a:pt x="1828" y="20873"/>
                  </a:lnTo>
                  <a:lnTo>
                    <a:pt x="3969" y="23654"/>
                  </a:lnTo>
                  <a:lnTo>
                    <a:pt x="14172" y="23654"/>
                  </a:lnTo>
                  <a:lnTo>
                    <a:pt x="16395" y="20810"/>
                  </a:lnTo>
                  <a:close/>
                </a:path>
                <a:path w="18414" h="24129">
                  <a:moveTo>
                    <a:pt x="13798" y="13971"/>
                  </a:moveTo>
                  <a:lnTo>
                    <a:pt x="13798" y="9893"/>
                  </a:lnTo>
                  <a:lnTo>
                    <a:pt x="13632" y="8446"/>
                  </a:lnTo>
                  <a:lnTo>
                    <a:pt x="13424" y="7393"/>
                  </a:lnTo>
                  <a:lnTo>
                    <a:pt x="4426" y="7393"/>
                  </a:lnTo>
                  <a:lnTo>
                    <a:pt x="4426" y="10024"/>
                  </a:lnTo>
                  <a:lnTo>
                    <a:pt x="8042" y="10024"/>
                  </a:lnTo>
                  <a:lnTo>
                    <a:pt x="8042" y="16083"/>
                  </a:lnTo>
                  <a:lnTo>
                    <a:pt x="8603" y="15629"/>
                  </a:lnTo>
                  <a:lnTo>
                    <a:pt x="8852" y="14550"/>
                  </a:lnTo>
                  <a:lnTo>
                    <a:pt x="9330" y="15945"/>
                  </a:lnTo>
                  <a:lnTo>
                    <a:pt x="9538" y="16208"/>
                  </a:lnTo>
                  <a:lnTo>
                    <a:pt x="9538" y="10130"/>
                  </a:lnTo>
                  <a:lnTo>
                    <a:pt x="12135" y="10130"/>
                  </a:lnTo>
                  <a:lnTo>
                    <a:pt x="12219" y="13234"/>
                  </a:lnTo>
                  <a:lnTo>
                    <a:pt x="12219" y="16738"/>
                  </a:lnTo>
                  <a:lnTo>
                    <a:pt x="12696" y="16392"/>
                  </a:lnTo>
                  <a:lnTo>
                    <a:pt x="13507" y="14971"/>
                  </a:lnTo>
                  <a:lnTo>
                    <a:pt x="13798" y="13971"/>
                  </a:lnTo>
                  <a:close/>
                </a:path>
                <a:path w="18414" h="24129">
                  <a:moveTo>
                    <a:pt x="8042" y="12787"/>
                  </a:moveTo>
                  <a:lnTo>
                    <a:pt x="8042" y="10024"/>
                  </a:lnTo>
                  <a:lnTo>
                    <a:pt x="4426" y="10024"/>
                  </a:lnTo>
                  <a:lnTo>
                    <a:pt x="4426" y="14603"/>
                  </a:lnTo>
                  <a:lnTo>
                    <a:pt x="4717" y="14257"/>
                  </a:lnTo>
                  <a:lnTo>
                    <a:pt x="5569" y="14050"/>
                  </a:lnTo>
                  <a:lnTo>
                    <a:pt x="6566" y="13708"/>
                  </a:lnTo>
                  <a:lnTo>
                    <a:pt x="7584" y="13471"/>
                  </a:lnTo>
                  <a:lnTo>
                    <a:pt x="8042" y="12787"/>
                  </a:lnTo>
                  <a:close/>
                </a:path>
                <a:path w="18414" h="24129">
                  <a:moveTo>
                    <a:pt x="8042" y="16083"/>
                  </a:moveTo>
                  <a:lnTo>
                    <a:pt x="8042" y="12787"/>
                  </a:lnTo>
                  <a:lnTo>
                    <a:pt x="7584" y="13471"/>
                  </a:lnTo>
                  <a:lnTo>
                    <a:pt x="6566" y="13708"/>
                  </a:lnTo>
                  <a:lnTo>
                    <a:pt x="5569" y="14050"/>
                  </a:lnTo>
                  <a:lnTo>
                    <a:pt x="4717" y="14257"/>
                  </a:lnTo>
                  <a:lnTo>
                    <a:pt x="4426" y="14603"/>
                  </a:lnTo>
                  <a:lnTo>
                    <a:pt x="4426" y="17444"/>
                  </a:lnTo>
                  <a:lnTo>
                    <a:pt x="4717" y="17181"/>
                  </a:lnTo>
                  <a:lnTo>
                    <a:pt x="5569" y="16882"/>
                  </a:lnTo>
                  <a:lnTo>
                    <a:pt x="7584" y="16311"/>
                  </a:lnTo>
                  <a:lnTo>
                    <a:pt x="8042" y="16083"/>
                  </a:lnTo>
                  <a:close/>
                </a:path>
                <a:path w="18414" h="24129">
                  <a:moveTo>
                    <a:pt x="13798" y="19906"/>
                  </a:moveTo>
                  <a:lnTo>
                    <a:pt x="13798" y="13971"/>
                  </a:lnTo>
                  <a:lnTo>
                    <a:pt x="13507" y="14971"/>
                  </a:lnTo>
                  <a:lnTo>
                    <a:pt x="12696" y="16392"/>
                  </a:lnTo>
                  <a:lnTo>
                    <a:pt x="12219" y="16738"/>
                  </a:lnTo>
                  <a:lnTo>
                    <a:pt x="9912" y="16681"/>
                  </a:lnTo>
                  <a:lnTo>
                    <a:pt x="9330" y="15945"/>
                  </a:lnTo>
                  <a:lnTo>
                    <a:pt x="8977" y="14550"/>
                  </a:lnTo>
                  <a:lnTo>
                    <a:pt x="8603" y="15629"/>
                  </a:lnTo>
                  <a:lnTo>
                    <a:pt x="8042" y="16083"/>
                  </a:lnTo>
                  <a:lnTo>
                    <a:pt x="7584" y="16311"/>
                  </a:lnTo>
                  <a:lnTo>
                    <a:pt x="5257" y="16971"/>
                  </a:lnTo>
                  <a:lnTo>
                    <a:pt x="4717" y="17181"/>
                  </a:lnTo>
                  <a:lnTo>
                    <a:pt x="4426" y="17444"/>
                  </a:lnTo>
                  <a:lnTo>
                    <a:pt x="4426" y="19906"/>
                  </a:lnTo>
                  <a:lnTo>
                    <a:pt x="5112" y="20681"/>
                  </a:lnTo>
                  <a:lnTo>
                    <a:pt x="13112" y="20681"/>
                  </a:lnTo>
                  <a:lnTo>
                    <a:pt x="13798" y="19906"/>
                  </a:lnTo>
                  <a:close/>
                </a:path>
                <a:path w="18414" h="24129">
                  <a:moveTo>
                    <a:pt x="12219" y="13234"/>
                  </a:moveTo>
                  <a:lnTo>
                    <a:pt x="12135" y="10130"/>
                  </a:lnTo>
                  <a:lnTo>
                    <a:pt x="9538" y="10130"/>
                  </a:lnTo>
                  <a:lnTo>
                    <a:pt x="9538" y="12866"/>
                  </a:lnTo>
                  <a:lnTo>
                    <a:pt x="9912" y="14050"/>
                  </a:lnTo>
                  <a:lnTo>
                    <a:pt x="11699" y="14050"/>
                  </a:lnTo>
                  <a:lnTo>
                    <a:pt x="12219" y="13234"/>
                  </a:lnTo>
                  <a:close/>
                </a:path>
                <a:path w="18414" h="24129">
                  <a:moveTo>
                    <a:pt x="12219" y="16738"/>
                  </a:moveTo>
                  <a:lnTo>
                    <a:pt x="12219" y="13234"/>
                  </a:lnTo>
                  <a:lnTo>
                    <a:pt x="11699" y="14050"/>
                  </a:lnTo>
                  <a:lnTo>
                    <a:pt x="9912" y="14050"/>
                  </a:lnTo>
                  <a:lnTo>
                    <a:pt x="9538" y="12866"/>
                  </a:lnTo>
                  <a:lnTo>
                    <a:pt x="9538" y="16208"/>
                  </a:lnTo>
                  <a:lnTo>
                    <a:pt x="9912" y="16681"/>
                  </a:lnTo>
                  <a:lnTo>
                    <a:pt x="12219" y="16738"/>
                  </a:lnTo>
                  <a:close/>
                </a:path>
              </a:pathLst>
            </a:custGeom>
            <a:solidFill>
              <a:srgbClr val="231F20"/>
            </a:solidFill>
          </p:spPr>
          <p:txBody>
            <a:bodyPr wrap="square" lIns="0" tIns="0" rIns="0" bIns="0" rtlCol="0"/>
            <a:lstStyle/>
            <a:p>
              <a:endParaRPr dirty="0"/>
            </a:p>
          </p:txBody>
        </p:sp>
        <p:sp>
          <p:nvSpPr>
            <p:cNvPr id="25" name="object 129"/>
            <p:cNvSpPr/>
            <p:nvPr/>
          </p:nvSpPr>
          <p:spPr>
            <a:xfrm>
              <a:off x="2750258" y="4168330"/>
              <a:ext cx="123189" cy="127000"/>
            </a:xfrm>
            <a:custGeom>
              <a:avLst/>
              <a:gdLst/>
              <a:ahLst/>
              <a:cxnLst/>
              <a:rect l="l" t="t" r="r" b="b"/>
              <a:pathLst>
                <a:path w="123189" h="127000">
                  <a:moveTo>
                    <a:pt x="122699" y="74621"/>
                  </a:moveTo>
                  <a:lnTo>
                    <a:pt x="117881" y="49049"/>
                  </a:lnTo>
                  <a:lnTo>
                    <a:pt x="104739" y="26476"/>
                  </a:lnTo>
                  <a:lnTo>
                    <a:pt x="85240" y="9321"/>
                  </a:lnTo>
                  <a:lnTo>
                    <a:pt x="61349" y="0"/>
                  </a:lnTo>
                  <a:lnTo>
                    <a:pt x="37480" y="623"/>
                  </a:lnTo>
                  <a:lnTo>
                    <a:pt x="17978" y="10653"/>
                  </a:lnTo>
                  <a:lnTo>
                    <a:pt x="4824" y="28413"/>
                  </a:lnTo>
                  <a:lnTo>
                    <a:pt x="0" y="52229"/>
                  </a:lnTo>
                  <a:lnTo>
                    <a:pt x="735" y="62207"/>
                  </a:lnTo>
                  <a:lnTo>
                    <a:pt x="2867" y="71963"/>
                  </a:lnTo>
                  <a:lnTo>
                    <a:pt x="6282" y="81364"/>
                  </a:lnTo>
                  <a:lnTo>
                    <a:pt x="10869" y="90276"/>
                  </a:lnTo>
                  <a:lnTo>
                    <a:pt x="10869" y="117692"/>
                  </a:lnTo>
                  <a:lnTo>
                    <a:pt x="25099" y="120202"/>
                  </a:lnTo>
                  <a:lnTo>
                    <a:pt x="25099" y="56781"/>
                  </a:lnTo>
                  <a:lnTo>
                    <a:pt x="27953" y="42734"/>
                  </a:lnTo>
                  <a:lnTo>
                    <a:pt x="35731" y="32245"/>
                  </a:lnTo>
                  <a:lnTo>
                    <a:pt x="47255" y="26314"/>
                  </a:lnTo>
                  <a:lnTo>
                    <a:pt x="61349" y="25943"/>
                  </a:lnTo>
                  <a:lnTo>
                    <a:pt x="75454" y="31479"/>
                  </a:lnTo>
                  <a:lnTo>
                    <a:pt x="86977" y="41612"/>
                  </a:lnTo>
                  <a:lnTo>
                    <a:pt x="94749" y="54923"/>
                  </a:lnTo>
                  <a:lnTo>
                    <a:pt x="97599" y="69990"/>
                  </a:lnTo>
                  <a:lnTo>
                    <a:pt x="97599" y="119835"/>
                  </a:lnTo>
                  <a:lnTo>
                    <a:pt x="104739" y="116164"/>
                  </a:lnTo>
                  <a:lnTo>
                    <a:pt x="117881" y="98418"/>
                  </a:lnTo>
                  <a:lnTo>
                    <a:pt x="122699" y="74621"/>
                  </a:lnTo>
                  <a:close/>
                </a:path>
                <a:path w="123189" h="127000">
                  <a:moveTo>
                    <a:pt x="10869" y="117692"/>
                  </a:moveTo>
                  <a:lnTo>
                    <a:pt x="10869" y="90276"/>
                  </a:lnTo>
                  <a:lnTo>
                    <a:pt x="432" y="88540"/>
                  </a:lnTo>
                  <a:lnTo>
                    <a:pt x="432" y="115852"/>
                  </a:lnTo>
                  <a:lnTo>
                    <a:pt x="10869" y="117692"/>
                  </a:lnTo>
                  <a:close/>
                </a:path>
                <a:path w="123189" h="127000">
                  <a:moveTo>
                    <a:pt x="97599" y="119835"/>
                  </a:moveTo>
                  <a:lnTo>
                    <a:pt x="97599" y="69990"/>
                  </a:lnTo>
                  <a:lnTo>
                    <a:pt x="94749" y="84052"/>
                  </a:lnTo>
                  <a:lnTo>
                    <a:pt x="86977" y="94552"/>
                  </a:lnTo>
                  <a:lnTo>
                    <a:pt x="75454" y="100494"/>
                  </a:lnTo>
                  <a:lnTo>
                    <a:pt x="61349" y="100880"/>
                  </a:lnTo>
                  <a:lnTo>
                    <a:pt x="47255" y="95348"/>
                  </a:lnTo>
                  <a:lnTo>
                    <a:pt x="35731" y="85215"/>
                  </a:lnTo>
                  <a:lnTo>
                    <a:pt x="27953" y="71890"/>
                  </a:lnTo>
                  <a:lnTo>
                    <a:pt x="25099" y="56781"/>
                  </a:lnTo>
                  <a:lnTo>
                    <a:pt x="25099" y="120202"/>
                  </a:lnTo>
                  <a:lnTo>
                    <a:pt x="61349" y="126824"/>
                  </a:lnTo>
                  <a:lnTo>
                    <a:pt x="85240" y="126190"/>
                  </a:lnTo>
                  <a:lnTo>
                    <a:pt x="97599" y="119835"/>
                  </a:lnTo>
                  <a:close/>
                </a:path>
              </a:pathLst>
            </a:custGeom>
            <a:solidFill>
              <a:srgbClr val="231F20"/>
            </a:solidFill>
          </p:spPr>
          <p:txBody>
            <a:bodyPr wrap="square" lIns="0" tIns="0" rIns="0" bIns="0" rtlCol="0"/>
            <a:lstStyle/>
            <a:p>
              <a:endParaRPr dirty="0"/>
            </a:p>
          </p:txBody>
        </p:sp>
        <p:sp>
          <p:nvSpPr>
            <p:cNvPr id="26" name="object 130"/>
            <p:cNvSpPr/>
            <p:nvPr/>
          </p:nvSpPr>
          <p:spPr>
            <a:xfrm>
              <a:off x="2750682" y="4305355"/>
              <a:ext cx="123189" cy="119380"/>
            </a:xfrm>
            <a:custGeom>
              <a:avLst/>
              <a:gdLst/>
              <a:ahLst/>
              <a:cxnLst/>
              <a:rect l="l" t="t" r="r" b="b"/>
              <a:pathLst>
                <a:path w="123189" h="119379">
                  <a:moveTo>
                    <a:pt x="122757" y="42104"/>
                  </a:moveTo>
                  <a:lnTo>
                    <a:pt x="116798" y="13003"/>
                  </a:lnTo>
                  <a:lnTo>
                    <a:pt x="50987" y="1004"/>
                  </a:lnTo>
                  <a:lnTo>
                    <a:pt x="30632" y="0"/>
                  </a:lnTo>
                  <a:lnTo>
                    <a:pt x="14481" y="5931"/>
                  </a:lnTo>
                  <a:lnTo>
                    <a:pt x="3837" y="20201"/>
                  </a:lnTo>
                  <a:lnTo>
                    <a:pt x="0" y="44209"/>
                  </a:lnTo>
                  <a:lnTo>
                    <a:pt x="3837" y="69644"/>
                  </a:lnTo>
                  <a:lnTo>
                    <a:pt x="14481" y="87801"/>
                  </a:lnTo>
                  <a:lnTo>
                    <a:pt x="22972" y="94012"/>
                  </a:lnTo>
                  <a:lnTo>
                    <a:pt x="22972" y="48392"/>
                  </a:lnTo>
                  <a:lnTo>
                    <a:pt x="25157" y="35608"/>
                  </a:lnTo>
                  <a:lnTo>
                    <a:pt x="31303" y="29352"/>
                  </a:lnTo>
                  <a:lnTo>
                    <a:pt x="40797" y="27868"/>
                  </a:lnTo>
                  <a:lnTo>
                    <a:pt x="53025" y="29395"/>
                  </a:lnTo>
                  <a:lnTo>
                    <a:pt x="122757" y="42104"/>
                  </a:lnTo>
                  <a:close/>
                </a:path>
                <a:path w="123189" h="119379">
                  <a:moveTo>
                    <a:pt x="122757" y="119172"/>
                  </a:moveTo>
                  <a:lnTo>
                    <a:pt x="116798" y="90044"/>
                  </a:lnTo>
                  <a:lnTo>
                    <a:pt x="53025" y="78336"/>
                  </a:lnTo>
                  <a:lnTo>
                    <a:pt x="40797" y="75422"/>
                  </a:lnTo>
                  <a:lnTo>
                    <a:pt x="31303" y="70478"/>
                  </a:lnTo>
                  <a:lnTo>
                    <a:pt x="25157" y="61977"/>
                  </a:lnTo>
                  <a:lnTo>
                    <a:pt x="22972" y="48392"/>
                  </a:lnTo>
                  <a:lnTo>
                    <a:pt x="22972" y="94012"/>
                  </a:lnTo>
                  <a:lnTo>
                    <a:pt x="30632" y="99615"/>
                  </a:lnTo>
                  <a:lnTo>
                    <a:pt x="50987" y="106016"/>
                  </a:lnTo>
                  <a:lnTo>
                    <a:pt x="122757" y="119172"/>
                  </a:lnTo>
                  <a:close/>
                </a:path>
              </a:pathLst>
            </a:custGeom>
            <a:solidFill>
              <a:srgbClr val="231F20"/>
            </a:solidFill>
          </p:spPr>
          <p:txBody>
            <a:bodyPr wrap="square" lIns="0" tIns="0" rIns="0" bIns="0" rtlCol="0"/>
            <a:lstStyle/>
            <a:p>
              <a:endParaRPr dirty="0"/>
            </a:p>
          </p:txBody>
        </p:sp>
        <p:sp>
          <p:nvSpPr>
            <p:cNvPr id="27" name="object 131"/>
            <p:cNvSpPr/>
            <p:nvPr/>
          </p:nvSpPr>
          <p:spPr>
            <a:xfrm>
              <a:off x="2763089" y="3880604"/>
              <a:ext cx="72390" cy="140335"/>
            </a:xfrm>
            <a:custGeom>
              <a:avLst/>
              <a:gdLst/>
              <a:ahLst/>
              <a:cxnLst/>
              <a:rect l="l" t="t" r="r" b="b"/>
              <a:pathLst>
                <a:path w="72389" h="140335">
                  <a:moveTo>
                    <a:pt x="71905" y="69727"/>
                  </a:moveTo>
                  <a:lnTo>
                    <a:pt x="69057" y="42392"/>
                  </a:lnTo>
                  <a:lnTo>
                    <a:pt x="61315" y="20250"/>
                  </a:lnTo>
                  <a:lnTo>
                    <a:pt x="49886" y="5414"/>
                  </a:lnTo>
                  <a:lnTo>
                    <a:pt x="35977" y="0"/>
                  </a:lnTo>
                  <a:lnTo>
                    <a:pt x="22040" y="5414"/>
                  </a:lnTo>
                  <a:lnTo>
                    <a:pt x="10596" y="20250"/>
                  </a:lnTo>
                  <a:lnTo>
                    <a:pt x="2849" y="42392"/>
                  </a:lnTo>
                  <a:lnTo>
                    <a:pt x="0" y="69727"/>
                  </a:lnTo>
                  <a:lnTo>
                    <a:pt x="2849" y="97263"/>
                  </a:lnTo>
                  <a:lnTo>
                    <a:pt x="10596" y="119516"/>
                  </a:lnTo>
                  <a:lnTo>
                    <a:pt x="22040" y="134398"/>
                  </a:lnTo>
                  <a:lnTo>
                    <a:pt x="35977" y="139822"/>
                  </a:lnTo>
                  <a:lnTo>
                    <a:pt x="49886" y="134398"/>
                  </a:lnTo>
                  <a:lnTo>
                    <a:pt x="61315" y="119516"/>
                  </a:lnTo>
                  <a:lnTo>
                    <a:pt x="69057" y="97263"/>
                  </a:lnTo>
                  <a:lnTo>
                    <a:pt x="71905" y="69727"/>
                  </a:lnTo>
                  <a:close/>
                </a:path>
              </a:pathLst>
            </a:custGeom>
            <a:solidFill>
              <a:srgbClr val="231F20"/>
            </a:solidFill>
          </p:spPr>
          <p:txBody>
            <a:bodyPr wrap="square" lIns="0" tIns="0" rIns="0" bIns="0" rtlCol="0"/>
            <a:lstStyle/>
            <a:p>
              <a:endParaRPr dirty="0"/>
            </a:p>
          </p:txBody>
        </p:sp>
        <p:sp>
          <p:nvSpPr>
            <p:cNvPr id="28" name="object 132"/>
            <p:cNvSpPr/>
            <p:nvPr/>
          </p:nvSpPr>
          <p:spPr>
            <a:xfrm>
              <a:off x="2751112" y="3999816"/>
              <a:ext cx="41910" cy="139065"/>
            </a:xfrm>
            <a:custGeom>
              <a:avLst/>
              <a:gdLst/>
              <a:ahLst/>
              <a:cxnLst/>
              <a:rect l="l" t="t" r="r" b="b"/>
              <a:pathLst>
                <a:path w="41910" h="139064">
                  <a:moveTo>
                    <a:pt x="41590" y="54623"/>
                  </a:moveTo>
                  <a:lnTo>
                    <a:pt x="28676" y="49356"/>
                  </a:lnTo>
                  <a:lnTo>
                    <a:pt x="17131" y="37938"/>
                  </a:lnTo>
                  <a:lnTo>
                    <a:pt x="7418" y="21207"/>
                  </a:lnTo>
                  <a:lnTo>
                    <a:pt x="0" y="0"/>
                  </a:lnTo>
                  <a:lnTo>
                    <a:pt x="0" y="138954"/>
                  </a:lnTo>
                  <a:lnTo>
                    <a:pt x="41590" y="54623"/>
                  </a:lnTo>
                  <a:close/>
                </a:path>
              </a:pathLst>
            </a:custGeom>
            <a:solidFill>
              <a:srgbClr val="231F20"/>
            </a:solidFill>
          </p:spPr>
          <p:txBody>
            <a:bodyPr wrap="square" lIns="0" tIns="0" rIns="0" bIns="0" rtlCol="0"/>
            <a:lstStyle/>
            <a:p>
              <a:endParaRPr dirty="0"/>
            </a:p>
          </p:txBody>
        </p:sp>
        <p:sp>
          <p:nvSpPr>
            <p:cNvPr id="29" name="object 133"/>
            <p:cNvSpPr/>
            <p:nvPr/>
          </p:nvSpPr>
          <p:spPr>
            <a:xfrm>
              <a:off x="2751041" y="3564893"/>
              <a:ext cx="152400" cy="376554"/>
            </a:xfrm>
            <a:custGeom>
              <a:avLst/>
              <a:gdLst/>
              <a:ahLst/>
              <a:cxnLst/>
              <a:rect l="l" t="t" r="r" b="b"/>
              <a:pathLst>
                <a:path w="152400" h="376554">
                  <a:moveTo>
                    <a:pt x="152343" y="285775"/>
                  </a:moveTo>
                  <a:lnTo>
                    <a:pt x="0" y="0"/>
                  </a:lnTo>
                  <a:lnTo>
                    <a:pt x="0" y="330743"/>
                  </a:lnTo>
                  <a:lnTo>
                    <a:pt x="2951" y="323042"/>
                  </a:lnTo>
                  <a:lnTo>
                    <a:pt x="11691" y="305904"/>
                  </a:lnTo>
                  <a:lnTo>
                    <a:pt x="26045" y="288273"/>
                  </a:lnTo>
                  <a:lnTo>
                    <a:pt x="45841" y="279092"/>
                  </a:lnTo>
                  <a:lnTo>
                    <a:pt x="48892" y="278987"/>
                  </a:lnTo>
                  <a:lnTo>
                    <a:pt x="69538" y="286455"/>
                  </a:lnTo>
                  <a:lnTo>
                    <a:pt x="86731" y="306996"/>
                  </a:lnTo>
                  <a:lnTo>
                    <a:pt x="98823" y="337819"/>
                  </a:lnTo>
                  <a:lnTo>
                    <a:pt x="104168" y="376131"/>
                  </a:lnTo>
                  <a:lnTo>
                    <a:pt x="152343" y="285775"/>
                  </a:lnTo>
                  <a:close/>
                </a:path>
              </a:pathLst>
            </a:custGeom>
            <a:solidFill>
              <a:srgbClr val="231F20"/>
            </a:solidFill>
          </p:spPr>
          <p:txBody>
            <a:bodyPr wrap="square" lIns="0" tIns="0" rIns="0" bIns="0" rtlCol="0"/>
            <a:lstStyle/>
            <a:p>
              <a:endParaRPr dirty="0"/>
            </a:p>
          </p:txBody>
        </p:sp>
        <p:sp>
          <p:nvSpPr>
            <p:cNvPr id="30" name="object 134"/>
            <p:cNvSpPr/>
            <p:nvPr/>
          </p:nvSpPr>
          <p:spPr>
            <a:xfrm>
              <a:off x="2751846" y="4735424"/>
              <a:ext cx="123189" cy="127000"/>
            </a:xfrm>
            <a:custGeom>
              <a:avLst/>
              <a:gdLst/>
              <a:ahLst/>
              <a:cxnLst/>
              <a:rect l="l" t="t" r="r" b="b"/>
              <a:pathLst>
                <a:path w="123189" h="127000">
                  <a:moveTo>
                    <a:pt x="122699" y="74594"/>
                  </a:moveTo>
                  <a:lnTo>
                    <a:pt x="117881" y="49015"/>
                  </a:lnTo>
                  <a:lnTo>
                    <a:pt x="104739" y="26453"/>
                  </a:lnTo>
                  <a:lnTo>
                    <a:pt x="85240" y="9313"/>
                  </a:lnTo>
                  <a:lnTo>
                    <a:pt x="61349" y="0"/>
                  </a:lnTo>
                  <a:lnTo>
                    <a:pt x="37480" y="596"/>
                  </a:lnTo>
                  <a:lnTo>
                    <a:pt x="17978" y="10616"/>
                  </a:lnTo>
                  <a:lnTo>
                    <a:pt x="4824" y="28372"/>
                  </a:lnTo>
                  <a:lnTo>
                    <a:pt x="0" y="52176"/>
                  </a:lnTo>
                  <a:lnTo>
                    <a:pt x="4824" y="77756"/>
                  </a:lnTo>
                  <a:lnTo>
                    <a:pt x="17978" y="100324"/>
                  </a:lnTo>
                  <a:lnTo>
                    <a:pt x="25099" y="106589"/>
                  </a:lnTo>
                  <a:lnTo>
                    <a:pt x="25099" y="56781"/>
                  </a:lnTo>
                  <a:lnTo>
                    <a:pt x="27953" y="42734"/>
                  </a:lnTo>
                  <a:lnTo>
                    <a:pt x="35731" y="32242"/>
                  </a:lnTo>
                  <a:lnTo>
                    <a:pt x="47255" y="26303"/>
                  </a:lnTo>
                  <a:lnTo>
                    <a:pt x="61349" y="25917"/>
                  </a:lnTo>
                  <a:lnTo>
                    <a:pt x="75454" y="31453"/>
                  </a:lnTo>
                  <a:lnTo>
                    <a:pt x="86977" y="41589"/>
                  </a:lnTo>
                  <a:lnTo>
                    <a:pt x="94749" y="54908"/>
                  </a:lnTo>
                  <a:lnTo>
                    <a:pt x="97599" y="69990"/>
                  </a:lnTo>
                  <a:lnTo>
                    <a:pt x="97599" y="119836"/>
                  </a:lnTo>
                  <a:lnTo>
                    <a:pt x="104739" y="116161"/>
                  </a:lnTo>
                  <a:lnTo>
                    <a:pt x="117881" y="98399"/>
                  </a:lnTo>
                  <a:lnTo>
                    <a:pt x="122699" y="74594"/>
                  </a:lnTo>
                  <a:close/>
                </a:path>
                <a:path w="123189" h="127000">
                  <a:moveTo>
                    <a:pt x="97599" y="119836"/>
                  </a:moveTo>
                  <a:lnTo>
                    <a:pt x="97599" y="69990"/>
                  </a:lnTo>
                  <a:lnTo>
                    <a:pt x="94749" y="84033"/>
                  </a:lnTo>
                  <a:lnTo>
                    <a:pt x="86977" y="94516"/>
                  </a:lnTo>
                  <a:lnTo>
                    <a:pt x="75454" y="100446"/>
                  </a:lnTo>
                  <a:lnTo>
                    <a:pt x="61349" y="100828"/>
                  </a:lnTo>
                  <a:lnTo>
                    <a:pt x="47255" y="95307"/>
                  </a:lnTo>
                  <a:lnTo>
                    <a:pt x="35731" y="85178"/>
                  </a:lnTo>
                  <a:lnTo>
                    <a:pt x="27953" y="71863"/>
                  </a:lnTo>
                  <a:lnTo>
                    <a:pt x="25099" y="56781"/>
                  </a:lnTo>
                  <a:lnTo>
                    <a:pt x="25099" y="106589"/>
                  </a:lnTo>
                  <a:lnTo>
                    <a:pt x="37480" y="117480"/>
                  </a:lnTo>
                  <a:lnTo>
                    <a:pt x="61349" y="126824"/>
                  </a:lnTo>
                  <a:lnTo>
                    <a:pt x="85240" y="126197"/>
                  </a:lnTo>
                  <a:lnTo>
                    <a:pt x="97599" y="119836"/>
                  </a:lnTo>
                  <a:close/>
                </a:path>
              </a:pathLst>
            </a:custGeom>
            <a:solidFill>
              <a:srgbClr val="231F20"/>
            </a:solidFill>
          </p:spPr>
          <p:txBody>
            <a:bodyPr wrap="square" lIns="0" tIns="0" rIns="0" bIns="0" rtlCol="0"/>
            <a:lstStyle/>
            <a:p>
              <a:endParaRPr dirty="0"/>
            </a:p>
          </p:txBody>
        </p:sp>
        <p:sp>
          <p:nvSpPr>
            <p:cNvPr id="31" name="object 135"/>
            <p:cNvSpPr/>
            <p:nvPr/>
          </p:nvSpPr>
          <p:spPr>
            <a:xfrm>
              <a:off x="2752251" y="4626308"/>
              <a:ext cx="124460" cy="109219"/>
            </a:xfrm>
            <a:custGeom>
              <a:avLst/>
              <a:gdLst/>
              <a:ahLst/>
              <a:cxnLst/>
              <a:rect l="l" t="t" r="r" b="b"/>
              <a:pathLst>
                <a:path w="124460" h="109220">
                  <a:moveTo>
                    <a:pt x="124420" y="80314"/>
                  </a:moveTo>
                  <a:lnTo>
                    <a:pt x="124420" y="74026"/>
                  </a:lnTo>
                  <a:lnTo>
                    <a:pt x="123339" y="60799"/>
                  </a:lnTo>
                  <a:lnTo>
                    <a:pt x="97641" y="17402"/>
                  </a:lnTo>
                  <a:lnTo>
                    <a:pt x="61458" y="1325"/>
                  </a:lnTo>
                  <a:lnTo>
                    <a:pt x="48248" y="0"/>
                  </a:lnTo>
                  <a:lnTo>
                    <a:pt x="36382" y="1079"/>
                  </a:lnTo>
                  <a:lnTo>
                    <a:pt x="4191" y="28565"/>
                  </a:lnTo>
                  <a:lnTo>
                    <a:pt x="0" y="53871"/>
                  </a:lnTo>
                  <a:lnTo>
                    <a:pt x="408" y="62605"/>
                  </a:lnTo>
                  <a:lnTo>
                    <a:pt x="24945" y="95250"/>
                  </a:lnTo>
                  <a:lnTo>
                    <a:pt x="24945" y="61948"/>
                  </a:lnTo>
                  <a:lnTo>
                    <a:pt x="25586" y="53320"/>
                  </a:lnTo>
                  <a:lnTo>
                    <a:pt x="54037" y="28237"/>
                  </a:lnTo>
                  <a:lnTo>
                    <a:pt x="62223" y="29058"/>
                  </a:lnTo>
                  <a:lnTo>
                    <a:pt x="96886" y="56453"/>
                  </a:lnTo>
                  <a:lnTo>
                    <a:pt x="99500" y="106249"/>
                  </a:lnTo>
                  <a:lnTo>
                    <a:pt x="115757" y="109231"/>
                  </a:lnTo>
                  <a:lnTo>
                    <a:pt x="119885" y="99917"/>
                  </a:lnTo>
                  <a:lnTo>
                    <a:pt x="121592" y="94997"/>
                  </a:lnTo>
                  <a:lnTo>
                    <a:pt x="122586" y="90787"/>
                  </a:lnTo>
                  <a:lnTo>
                    <a:pt x="123834" y="85919"/>
                  </a:lnTo>
                  <a:lnTo>
                    <a:pt x="124420" y="80314"/>
                  </a:lnTo>
                  <a:close/>
                </a:path>
                <a:path w="124460" h="109220">
                  <a:moveTo>
                    <a:pt x="33659" y="96865"/>
                  </a:moveTo>
                  <a:lnTo>
                    <a:pt x="24945" y="61948"/>
                  </a:lnTo>
                  <a:lnTo>
                    <a:pt x="24945" y="95250"/>
                  </a:lnTo>
                  <a:lnTo>
                    <a:pt x="33659" y="96865"/>
                  </a:lnTo>
                  <a:close/>
                </a:path>
                <a:path w="124460" h="109220">
                  <a:moveTo>
                    <a:pt x="99500" y="106249"/>
                  </a:moveTo>
                  <a:lnTo>
                    <a:pt x="99500" y="70947"/>
                  </a:lnTo>
                  <a:lnTo>
                    <a:pt x="98910" y="77933"/>
                  </a:lnTo>
                  <a:lnTo>
                    <a:pt x="97131" y="85034"/>
                  </a:lnTo>
                  <a:lnTo>
                    <a:pt x="94147" y="92249"/>
                  </a:lnTo>
                  <a:lnTo>
                    <a:pt x="89843" y="99759"/>
                  </a:lnTo>
                  <a:lnTo>
                    <a:pt x="89053" y="100943"/>
                  </a:lnTo>
                  <a:lnTo>
                    <a:pt x="88595" y="101522"/>
                  </a:lnTo>
                  <a:lnTo>
                    <a:pt x="86990" y="103943"/>
                  </a:lnTo>
                  <a:lnTo>
                    <a:pt x="99500" y="106249"/>
                  </a:lnTo>
                  <a:close/>
                </a:path>
              </a:pathLst>
            </a:custGeom>
            <a:solidFill>
              <a:srgbClr val="231F20"/>
            </a:solidFill>
          </p:spPr>
          <p:txBody>
            <a:bodyPr wrap="square" lIns="0" tIns="0" rIns="0" bIns="0" rtlCol="0"/>
            <a:lstStyle/>
            <a:p>
              <a:endParaRPr dirty="0"/>
            </a:p>
          </p:txBody>
        </p:sp>
        <p:sp>
          <p:nvSpPr>
            <p:cNvPr id="32" name="object 136"/>
            <p:cNvSpPr/>
            <p:nvPr/>
          </p:nvSpPr>
          <p:spPr>
            <a:xfrm>
              <a:off x="2752611" y="4503463"/>
              <a:ext cx="124460" cy="114935"/>
            </a:xfrm>
            <a:custGeom>
              <a:avLst/>
              <a:gdLst/>
              <a:ahLst/>
              <a:cxnLst/>
              <a:rect l="l" t="t" r="r" b="b"/>
              <a:pathLst>
                <a:path w="124460" h="114935">
                  <a:moveTo>
                    <a:pt x="124056" y="70282"/>
                  </a:moveTo>
                  <a:lnTo>
                    <a:pt x="106738" y="25368"/>
                  </a:lnTo>
                  <a:lnTo>
                    <a:pt x="62423" y="1239"/>
                  </a:lnTo>
                  <a:lnTo>
                    <a:pt x="45311" y="0"/>
                  </a:lnTo>
                  <a:lnTo>
                    <a:pt x="37535" y="932"/>
                  </a:lnTo>
                  <a:lnTo>
                    <a:pt x="4609" y="25475"/>
                  </a:lnTo>
                  <a:lnTo>
                    <a:pt x="0" y="50917"/>
                  </a:lnTo>
                  <a:lnTo>
                    <a:pt x="152" y="58081"/>
                  </a:lnTo>
                  <a:lnTo>
                    <a:pt x="10308" y="95575"/>
                  </a:lnTo>
                  <a:lnTo>
                    <a:pt x="24908" y="104364"/>
                  </a:lnTo>
                  <a:lnTo>
                    <a:pt x="24908" y="59152"/>
                  </a:lnTo>
                  <a:lnTo>
                    <a:pt x="25495" y="51487"/>
                  </a:lnTo>
                  <a:lnTo>
                    <a:pt x="48109" y="26920"/>
                  </a:lnTo>
                  <a:lnTo>
                    <a:pt x="58093" y="27841"/>
                  </a:lnTo>
                  <a:lnTo>
                    <a:pt x="58093" y="112540"/>
                  </a:lnTo>
                  <a:lnTo>
                    <a:pt x="62626" y="113329"/>
                  </a:lnTo>
                  <a:lnTo>
                    <a:pt x="75259" y="114752"/>
                  </a:lnTo>
                  <a:lnTo>
                    <a:pt x="75259" y="31762"/>
                  </a:lnTo>
                  <a:lnTo>
                    <a:pt x="83256" y="35008"/>
                  </a:lnTo>
                  <a:lnTo>
                    <a:pt x="89394" y="39404"/>
                  </a:lnTo>
                  <a:lnTo>
                    <a:pt x="98282" y="50759"/>
                  </a:lnTo>
                  <a:lnTo>
                    <a:pt x="100676" y="57811"/>
                  </a:lnTo>
                  <a:lnTo>
                    <a:pt x="100676" y="110212"/>
                  </a:lnTo>
                  <a:lnTo>
                    <a:pt x="107247" y="106751"/>
                  </a:lnTo>
                  <a:lnTo>
                    <a:pt x="114590" y="100054"/>
                  </a:lnTo>
                  <a:lnTo>
                    <a:pt x="119844" y="91733"/>
                  </a:lnTo>
                  <a:lnTo>
                    <a:pt x="123002" y="81805"/>
                  </a:lnTo>
                  <a:lnTo>
                    <a:pt x="124056" y="70282"/>
                  </a:lnTo>
                  <a:close/>
                </a:path>
                <a:path w="124460" h="114935">
                  <a:moveTo>
                    <a:pt x="40545" y="107198"/>
                  </a:moveTo>
                  <a:lnTo>
                    <a:pt x="25776" y="70586"/>
                  </a:lnTo>
                  <a:lnTo>
                    <a:pt x="24908" y="59152"/>
                  </a:lnTo>
                  <a:lnTo>
                    <a:pt x="24908" y="104364"/>
                  </a:lnTo>
                  <a:lnTo>
                    <a:pt x="40545" y="107198"/>
                  </a:lnTo>
                  <a:close/>
                </a:path>
                <a:path w="124460" h="114935">
                  <a:moveTo>
                    <a:pt x="100676" y="110212"/>
                  </a:moveTo>
                  <a:lnTo>
                    <a:pt x="100676" y="74203"/>
                  </a:lnTo>
                  <a:lnTo>
                    <a:pt x="98282" y="80071"/>
                  </a:lnTo>
                  <a:lnTo>
                    <a:pt x="89343" y="87530"/>
                  </a:lnTo>
                  <a:lnTo>
                    <a:pt x="83205" y="89039"/>
                  </a:lnTo>
                  <a:lnTo>
                    <a:pt x="75259" y="88438"/>
                  </a:lnTo>
                  <a:lnTo>
                    <a:pt x="75259" y="114752"/>
                  </a:lnTo>
                  <a:lnTo>
                    <a:pt x="75805" y="114814"/>
                  </a:lnTo>
                  <a:lnTo>
                    <a:pt x="87640" y="114234"/>
                  </a:lnTo>
                  <a:lnTo>
                    <a:pt x="97536" y="111707"/>
                  </a:lnTo>
                  <a:lnTo>
                    <a:pt x="98282" y="111473"/>
                  </a:lnTo>
                  <a:lnTo>
                    <a:pt x="100676" y="110212"/>
                  </a:lnTo>
                  <a:close/>
                </a:path>
              </a:pathLst>
            </a:custGeom>
            <a:solidFill>
              <a:srgbClr val="231F20"/>
            </a:solidFill>
          </p:spPr>
          <p:txBody>
            <a:bodyPr wrap="square" lIns="0" tIns="0" rIns="0" bIns="0" rtlCol="0"/>
            <a:lstStyle/>
            <a:p>
              <a:endParaRPr dirty="0"/>
            </a:p>
          </p:txBody>
        </p:sp>
      </p:grpSp>
      <p:sp>
        <p:nvSpPr>
          <p:cNvPr id="5" name="4 Rectángulo"/>
          <p:cNvSpPr/>
          <p:nvPr/>
        </p:nvSpPr>
        <p:spPr>
          <a:xfrm>
            <a:off x="337674" y="809799"/>
            <a:ext cx="3469890" cy="1000274"/>
          </a:xfrm>
          <a:prstGeom prst="rect">
            <a:avLst/>
          </a:prstGeom>
        </p:spPr>
        <p:txBody>
          <a:bodyPr wrap="square">
            <a:spAutoFit/>
          </a:bodyPr>
          <a:lstStyle/>
          <a:p>
            <a:pPr marL="12700" marR="5080" algn="just" defTabSz="914400">
              <a:lnSpc>
                <a:spcPct val="129700"/>
              </a:lnSpc>
              <a:tabLst>
                <a:tab pos="4458335" algn="l"/>
                <a:tab pos="4482465" algn="l"/>
              </a:tabLst>
            </a:pPr>
            <a:r>
              <a:rPr lang="es-MX" kern="0" dirty="0">
                <a:latin typeface="Montserrat" panose="00000500000000000000" pitchFamily="2" charset="0"/>
              </a:rPr>
              <a:t>C. de Servicio Autorizado:  _________________________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Ciudad: ___________________________________________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Fecha: ____________________________________________</a:t>
            </a:r>
          </a:p>
          <a:p>
            <a:pPr marL="12700" marR="5080" lvl="0" algn="just" defTabSz="914400">
              <a:lnSpc>
                <a:spcPct val="129700"/>
              </a:lnSpc>
              <a:tabLst>
                <a:tab pos="4458335" algn="l"/>
                <a:tab pos="4482465" algn="l"/>
              </a:tabLst>
            </a:pPr>
            <a:r>
              <a:rPr lang="es-MX" kern="0" dirty="0">
                <a:latin typeface="Montserrat" panose="00000500000000000000" pitchFamily="2" charset="0"/>
              </a:rPr>
              <a:t>Kilometraje:  ______________________________________</a:t>
            </a:r>
          </a:p>
          <a:p>
            <a:pPr marL="12700" marR="5080" lvl="0" algn="just" defTabSz="914400">
              <a:tabLst>
                <a:tab pos="4458335" algn="l"/>
                <a:tab pos="4482465" algn="l"/>
              </a:tabLst>
            </a:pPr>
            <a:endParaRPr lang="es-CO" sz="700" dirty="0">
              <a:latin typeface="Montserrat" panose="00000500000000000000" pitchFamily="2" charset="0"/>
            </a:endParaRPr>
          </a:p>
        </p:txBody>
      </p:sp>
      <p:sp>
        <p:nvSpPr>
          <p:cNvPr id="3" name="2 CuadroTexto"/>
          <p:cNvSpPr txBox="1"/>
          <p:nvPr/>
        </p:nvSpPr>
        <p:spPr>
          <a:xfrm>
            <a:off x="1865721" y="2136122"/>
            <a:ext cx="2810772" cy="584775"/>
          </a:xfrm>
          <a:prstGeom prst="rect">
            <a:avLst/>
          </a:prstGeom>
          <a:noFill/>
        </p:spPr>
        <p:txBody>
          <a:bodyPr wrap="square" numCol="1" spcCol="180000" rtlCol="0">
            <a:spAutoFit/>
          </a:bodyPr>
          <a:lstStyle/>
          <a:p>
            <a:pPr marL="14604" algn="just"/>
            <a:r>
              <a:rPr lang="es-CO" sz="800" b="1" spc="-20" dirty="0">
                <a:solidFill>
                  <a:srgbClr val="231F20"/>
                </a:solidFill>
                <a:latin typeface="Montserrat" panose="00000500000000000000" pitchFamily="2" charset="0"/>
                <a:cs typeface="Calibri"/>
              </a:rPr>
              <a:t>Servicio </a:t>
            </a:r>
            <a:r>
              <a:rPr lang="es-CO" sz="800" b="1" spc="-45" dirty="0">
                <a:solidFill>
                  <a:srgbClr val="231F20"/>
                </a:solidFill>
                <a:latin typeface="Montserrat" panose="00000500000000000000" pitchFamily="2" charset="0"/>
                <a:cs typeface="Calibri"/>
              </a:rPr>
              <a:t>gratuito </a:t>
            </a:r>
            <a:r>
              <a:rPr lang="es-CO" sz="800" b="1" spc="-50" dirty="0">
                <a:solidFill>
                  <a:srgbClr val="231F20"/>
                </a:solidFill>
                <a:latin typeface="Montserrat" panose="00000500000000000000" pitchFamily="2" charset="0"/>
                <a:cs typeface="Calibri"/>
              </a:rPr>
              <a:t>de </a:t>
            </a:r>
            <a:r>
              <a:rPr lang="es-CO" sz="800" b="1" spc="-45" dirty="0">
                <a:solidFill>
                  <a:srgbClr val="231F20"/>
                </a:solidFill>
                <a:latin typeface="Montserrat" panose="00000500000000000000" pitchFamily="2" charset="0"/>
                <a:cs typeface="Calibri"/>
              </a:rPr>
              <a:t>mano </a:t>
            </a:r>
            <a:r>
              <a:rPr lang="es-CO" sz="800" b="1" spc="-50" dirty="0">
                <a:solidFill>
                  <a:srgbClr val="231F20"/>
                </a:solidFill>
                <a:latin typeface="Montserrat" panose="00000500000000000000" pitchFamily="2" charset="0"/>
                <a:cs typeface="Calibri"/>
              </a:rPr>
              <a:t>de </a:t>
            </a:r>
            <a:r>
              <a:rPr lang="es-CO" sz="800" b="1" spc="-40" dirty="0">
                <a:solidFill>
                  <a:srgbClr val="231F20"/>
                </a:solidFill>
                <a:latin typeface="Montserrat" panose="00000500000000000000" pitchFamily="2" charset="0"/>
                <a:cs typeface="Calibri"/>
              </a:rPr>
              <a:t>obra exceptuando el </a:t>
            </a:r>
            <a:r>
              <a:rPr lang="es-CO" sz="800" b="1" spc="-35" dirty="0">
                <a:solidFill>
                  <a:srgbClr val="231F20"/>
                </a:solidFill>
                <a:latin typeface="Montserrat" panose="00000500000000000000" pitchFamily="2" charset="0"/>
                <a:cs typeface="Calibri"/>
              </a:rPr>
              <a:t>aceite </a:t>
            </a:r>
            <a:r>
              <a:rPr lang="es-CO" sz="800" b="1" spc="-45" dirty="0">
                <a:solidFill>
                  <a:srgbClr val="231F20"/>
                </a:solidFill>
                <a:latin typeface="Montserrat" panose="00000500000000000000" pitchFamily="2" charset="0"/>
                <a:cs typeface="Calibri"/>
              </a:rPr>
              <a:t>del motor, </a:t>
            </a:r>
            <a:r>
              <a:rPr lang="es-CO" sz="800" b="1" spc="-40" dirty="0">
                <a:solidFill>
                  <a:srgbClr val="231F20"/>
                </a:solidFill>
                <a:latin typeface="Montserrat" panose="00000500000000000000" pitchFamily="2" charset="0"/>
                <a:cs typeface="Calibri"/>
              </a:rPr>
              <a:t>elementos  </a:t>
            </a:r>
            <a:r>
              <a:rPr lang="es-CO" sz="800" b="1" spc="-45" dirty="0">
                <a:solidFill>
                  <a:srgbClr val="231F20"/>
                </a:solidFill>
                <a:latin typeface="Montserrat" panose="00000500000000000000" pitchFamily="2" charset="0"/>
                <a:cs typeface="Calibri"/>
              </a:rPr>
              <a:t>filtrantes </a:t>
            </a:r>
            <a:r>
              <a:rPr lang="es-CO" sz="800" b="1" spc="10" dirty="0">
                <a:solidFill>
                  <a:srgbClr val="231F20"/>
                </a:solidFill>
                <a:latin typeface="Montserrat" panose="00000500000000000000" pitchFamily="2" charset="0"/>
                <a:cs typeface="Calibri"/>
              </a:rPr>
              <a:t>(si </a:t>
            </a:r>
            <a:r>
              <a:rPr lang="es-CO" sz="800" b="1" spc="-15" dirty="0">
                <a:solidFill>
                  <a:srgbClr val="231F20"/>
                </a:solidFill>
                <a:latin typeface="Montserrat" panose="00000500000000000000" pitchFamily="2" charset="0"/>
                <a:cs typeface="Calibri"/>
              </a:rPr>
              <a:t>aplica) </a:t>
            </a:r>
            <a:r>
              <a:rPr lang="es-CO" sz="800" b="1" spc="-50" dirty="0">
                <a:solidFill>
                  <a:srgbClr val="231F20"/>
                </a:solidFill>
                <a:latin typeface="Montserrat" panose="00000500000000000000" pitchFamily="2" charset="0"/>
                <a:cs typeface="Calibri"/>
              </a:rPr>
              <a:t>e  </a:t>
            </a:r>
            <a:r>
              <a:rPr lang="es-CO" sz="800" b="1" spc="-20" dirty="0">
                <a:solidFill>
                  <a:srgbClr val="231F20"/>
                </a:solidFill>
                <a:latin typeface="Montserrat" panose="00000500000000000000" pitchFamily="2" charset="0"/>
                <a:cs typeface="Calibri"/>
              </a:rPr>
              <a:t>insumos. </a:t>
            </a:r>
            <a:r>
              <a:rPr lang="es-CO" sz="800" b="1" spc="-35" dirty="0">
                <a:solidFill>
                  <a:srgbClr val="231F20"/>
                </a:solidFill>
                <a:latin typeface="Montserrat" panose="00000500000000000000" pitchFamily="2" charset="0"/>
                <a:cs typeface="Calibri"/>
              </a:rPr>
              <a:t>Válido </a:t>
            </a:r>
            <a:r>
              <a:rPr lang="es-CO" sz="800" b="1" spc="-30" dirty="0">
                <a:solidFill>
                  <a:srgbClr val="231F20"/>
                </a:solidFill>
                <a:latin typeface="Montserrat" panose="00000500000000000000" pitchFamily="2" charset="0"/>
                <a:cs typeface="Calibri"/>
              </a:rPr>
              <a:t>exclusivamente </a:t>
            </a:r>
            <a:r>
              <a:rPr lang="es-CO" sz="800" b="1" spc="-50" dirty="0">
                <a:solidFill>
                  <a:srgbClr val="231F20"/>
                </a:solidFill>
                <a:latin typeface="Montserrat" panose="00000500000000000000" pitchFamily="2" charset="0"/>
                <a:cs typeface="Calibri"/>
              </a:rPr>
              <a:t>durante  </a:t>
            </a:r>
            <a:r>
              <a:rPr lang="es-CO" sz="800" b="1" spc="-40" dirty="0">
                <a:solidFill>
                  <a:srgbClr val="231F20"/>
                </a:solidFill>
                <a:latin typeface="Montserrat" panose="00000500000000000000" pitchFamily="2" charset="0"/>
                <a:cs typeface="Calibri"/>
              </a:rPr>
              <a:t>el </a:t>
            </a:r>
            <a:r>
              <a:rPr lang="es-CO" sz="800" b="1" spc="-45" dirty="0">
                <a:solidFill>
                  <a:srgbClr val="231F20"/>
                </a:solidFill>
                <a:latin typeface="Montserrat" panose="00000500000000000000" pitchFamily="2" charset="0"/>
                <a:cs typeface="Calibri"/>
              </a:rPr>
              <a:t>período </a:t>
            </a:r>
            <a:r>
              <a:rPr lang="es-CO" sz="800" b="1" spc="-50" dirty="0">
                <a:solidFill>
                  <a:srgbClr val="231F20"/>
                </a:solidFill>
                <a:latin typeface="Montserrat" panose="00000500000000000000" pitchFamily="2" charset="0"/>
                <a:cs typeface="Calibri"/>
              </a:rPr>
              <a:t>de  </a:t>
            </a:r>
            <a:r>
              <a:rPr lang="es-CO" sz="800" b="1" spc="10" dirty="0">
                <a:solidFill>
                  <a:srgbClr val="231F20"/>
                </a:solidFill>
                <a:latin typeface="Montserrat" panose="00000500000000000000" pitchFamily="2" charset="0"/>
                <a:cs typeface="Calibri"/>
              </a:rPr>
              <a:t> </a:t>
            </a:r>
            <a:r>
              <a:rPr lang="es-CO" sz="800" b="1" spc="-40" dirty="0">
                <a:solidFill>
                  <a:srgbClr val="231F20"/>
                </a:solidFill>
                <a:latin typeface="Montserrat" panose="00000500000000000000" pitchFamily="2" charset="0"/>
                <a:cs typeface="Calibri"/>
              </a:rPr>
              <a:t>garantía</a:t>
            </a:r>
            <a:endParaRPr lang="es-CO" sz="700" b="1" dirty="0">
              <a:solidFill>
                <a:srgbClr val="231F20"/>
              </a:solidFill>
              <a:latin typeface="Montserrat" panose="00000500000000000000" pitchFamily="2" charset="0"/>
              <a:cs typeface="Calibri"/>
            </a:endParaRPr>
          </a:p>
        </p:txBody>
      </p:sp>
      <p:sp>
        <p:nvSpPr>
          <p:cNvPr id="4" name="3 Rectángulo redondeado"/>
          <p:cNvSpPr/>
          <p:nvPr/>
        </p:nvSpPr>
        <p:spPr>
          <a:xfrm>
            <a:off x="396016" y="1965643"/>
            <a:ext cx="4305320" cy="868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01025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499"/>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INTRODUCCIÓN</a:t>
            </a:r>
            <a:endParaRPr dirty="0">
              <a:latin typeface="Montserrat SemiBold" panose="00000700000000000000" pitchFamily="2" charset="0"/>
            </a:endParaRPr>
          </a:p>
        </p:txBody>
      </p:sp>
      <p:sp>
        <p:nvSpPr>
          <p:cNvPr id="2" name="1 CuadroTexto"/>
          <p:cNvSpPr txBox="1">
            <a:spLocks noChangeAspect="1"/>
          </p:cNvSpPr>
          <p:nvPr/>
        </p:nvSpPr>
        <p:spPr>
          <a:xfrm>
            <a:off x="180644" y="450373"/>
            <a:ext cx="4860000" cy="3150000"/>
          </a:xfrm>
          <a:prstGeom prst="rect">
            <a:avLst/>
          </a:prstGeom>
          <a:noFill/>
        </p:spPr>
        <p:txBody>
          <a:bodyPr wrap="square" numCol="2" spcCol="180000" rtlCol="0">
            <a:noAutofit/>
          </a:bodyPr>
          <a:lstStyle/>
          <a:p>
            <a:pPr marL="12700" marR="5080" algn="just"/>
            <a:r>
              <a:rPr lang="es-MX" sz="700" dirty="0">
                <a:solidFill>
                  <a:srgbClr val="231F21"/>
                </a:solidFill>
                <a:latin typeface="Montserrat" panose="00000500000000000000" pitchFamily="2" charset="0"/>
                <a:cs typeface="Calibri"/>
              </a:rPr>
              <a:t>Es nuestro deseo agradecerle por escoger este Vehículo (en adelante "el Vehículo") con el respaldo de Autotécnica Colombiana S.A.S. (en adelante "Auteco" o "la Compañía"). Su nuevo Vehículo es el producto de la avanzada ingeniería automotriz, de pruebas exhaustivas y de continuos esfuerzos por lograr confiabilidad, seguridad y rendimiento. Estamos seguros, que el Vehículo probará ser digno de su elección y de que usted estará orgulloso de su funcionamiento. Lea este Manual antes de conducir, de modo que usted esté completamente familiarizado con la operación apropiada de los controles del Vehículo, sus características, capacidades y limitaciones. Para asegurar una larga vida, sin problemas para su Vehículo, dele el cuidado apropiado y el mantenimiento descritos en este Manual y exija siempre repuestos genuinos a su Centro de Servicio Autorizado (CSA). Confíe el mantenimiento y reparaciones a los Centros de Servicio Autorizados (CSA) por Auteco. </a:t>
            </a:r>
            <a:r>
              <a:rPr lang="es-MX" sz="700" dirty="0">
                <a:latin typeface="Montserrat" panose="00000500000000000000" pitchFamily="2" charset="0"/>
                <a:cs typeface="Calibri"/>
              </a:rPr>
              <a:t>Nosotros le ofrecemos 3 revisiones de servicio programado para mantener su Vehículo en perfectas </a:t>
            </a:r>
            <a:r>
              <a:rPr lang="es-MX" sz="700" dirty="0">
                <a:solidFill>
                  <a:srgbClr val="231F21"/>
                </a:solidFill>
                <a:latin typeface="Montserrat" panose="00000500000000000000" pitchFamily="2" charset="0"/>
                <a:cs typeface="Calibri"/>
              </a:rPr>
              <a:t>condiciones. Favor solicitarlos a nuestros Centros de Servicio Autorizado (CSA) Auteco. </a:t>
            </a:r>
          </a:p>
          <a:p>
            <a:pPr marL="12700" marR="5080" algn="just"/>
            <a:r>
              <a:rPr lang="es-MX" sz="700" dirty="0">
                <a:solidFill>
                  <a:srgbClr val="231F21"/>
                </a:solidFill>
                <a:latin typeface="Montserrat" panose="00000500000000000000" pitchFamily="2" charset="0"/>
                <a:cs typeface="Calibri"/>
              </a:rPr>
              <a:t>Debido a las continuas mejoras en el diseño y en el rendimiento que ocurren durante la </a:t>
            </a:r>
            <a:r>
              <a:rPr lang="es-MX" sz="700" dirty="0">
                <a:solidFill>
                  <a:srgbClr val="231F20"/>
                </a:solidFill>
                <a:latin typeface="Montserrat" panose="00000500000000000000" pitchFamily="2" charset="0"/>
                <a:cs typeface="Calibri"/>
              </a:rPr>
              <a:t>producción, en algunos casos pueden existir diferencias menores entre el Vehículo real y las ilustraciones y el texto de este Manual. En caso de que usted desee tener alguna información detallada sobre el Vehículo, consulte al agente comercial o concesionario autorizado de Auteco.</a:t>
            </a:r>
            <a:endParaRPr lang="es-MX" sz="700" dirty="0">
              <a:latin typeface="Montserrat" panose="00000500000000000000" pitchFamily="2" charset="0"/>
              <a:cs typeface="Calibri"/>
            </a:endParaRPr>
          </a:p>
          <a:p>
            <a:pPr>
              <a:spcBef>
                <a:spcPts val="35"/>
              </a:spcBef>
            </a:pPr>
            <a:endParaRPr lang="es-MX" sz="600" dirty="0">
              <a:latin typeface="Montserrat" panose="00000500000000000000" pitchFamily="2" charset="0"/>
              <a:cs typeface="Times New Roman"/>
            </a:endParaRPr>
          </a:p>
          <a:p>
            <a:pPr marL="12700"/>
            <a:r>
              <a:rPr lang="es-MX" sz="600" b="1" dirty="0">
                <a:solidFill>
                  <a:srgbClr val="231F20"/>
                </a:solidFill>
                <a:latin typeface="Montserrat" panose="00000500000000000000" pitchFamily="2" charset="0"/>
                <a:cs typeface="Arial Narrow"/>
              </a:rPr>
              <a:t>AUTOTÉCNICA COLOMBIANA S.A.S. - AUTECO.</a:t>
            </a:r>
            <a:endParaRPr lang="es-MX" sz="600" dirty="0">
              <a:latin typeface="Montserrat" panose="00000500000000000000" pitchFamily="2" charset="0"/>
              <a:cs typeface="Arial Narrow"/>
            </a:endParaRPr>
          </a:p>
          <a:p>
            <a:pPr marL="12700" marR="5080" algn="just"/>
            <a:r>
              <a:rPr lang="es-MX" sz="700" dirty="0">
                <a:solidFill>
                  <a:srgbClr val="231F21"/>
                </a:solidFill>
                <a:latin typeface="Montserrat" panose="00000500000000000000" pitchFamily="2" charset="0"/>
                <a:cs typeface="Calibri"/>
              </a:rPr>
              <a:t>Apartado aéreo 1066</a:t>
            </a:r>
          </a:p>
          <a:p>
            <a:pPr marL="12700" marR="5080" algn="just"/>
            <a:r>
              <a:rPr lang="es-MX" sz="700" dirty="0">
                <a:solidFill>
                  <a:srgbClr val="231F21"/>
                </a:solidFill>
                <a:latin typeface="Montserrat" panose="00000500000000000000" pitchFamily="2" charset="0"/>
                <a:cs typeface="Calibri"/>
              </a:rPr>
              <a:t>Medellín Colombia</a:t>
            </a:r>
          </a:p>
          <a:p>
            <a:pPr marL="12700" marR="5080" algn="just"/>
            <a:r>
              <a:rPr lang="es-MX" sz="700" dirty="0">
                <a:solidFill>
                  <a:srgbClr val="231F21"/>
                </a:solidFill>
                <a:latin typeface="Montserrat" panose="00000500000000000000" pitchFamily="2" charset="0"/>
                <a:cs typeface="Calibri"/>
              </a:rPr>
              <a:t>Línea gratuita nacional</a:t>
            </a:r>
          </a:p>
          <a:p>
            <a:pPr marL="12700" marR="5080" algn="just"/>
            <a:r>
              <a:rPr lang="es-MX" sz="700" dirty="0">
                <a:solidFill>
                  <a:srgbClr val="231F21"/>
                </a:solidFill>
                <a:latin typeface="Montserrat" panose="00000500000000000000" pitchFamily="2" charset="0"/>
                <a:cs typeface="Calibri"/>
              </a:rPr>
              <a:t>01 8000 52 00 90</a:t>
            </a:r>
          </a:p>
          <a:p>
            <a:pPr marL="12700" marR="5080" algn="just"/>
            <a:r>
              <a:rPr lang="es-MX" sz="700" dirty="0">
                <a:solidFill>
                  <a:srgbClr val="231F21"/>
                </a:solidFill>
                <a:latin typeface="Montserrat" panose="00000500000000000000" pitchFamily="2" charset="0"/>
                <a:cs typeface="Calibri"/>
                <a:hlinkClick r:id="rId2"/>
              </a:rPr>
              <a:t>servicioalcliente@auteco.com.co</a:t>
            </a:r>
            <a:r>
              <a:rPr lang="es-MX" sz="700" dirty="0">
                <a:solidFill>
                  <a:srgbClr val="231F21"/>
                </a:solidFill>
                <a:latin typeface="Montserrat" panose="00000500000000000000" pitchFamily="2" charset="0"/>
                <a:cs typeface="Calibri"/>
              </a:rPr>
              <a:t> </a:t>
            </a:r>
          </a:p>
          <a:p>
            <a:pPr marL="12700" marR="5080" algn="just"/>
            <a:r>
              <a:rPr lang="es-MX" sz="700" dirty="0">
                <a:solidFill>
                  <a:srgbClr val="231F21"/>
                </a:solidFill>
                <a:latin typeface="Montserrat" panose="00000500000000000000" pitchFamily="2" charset="0"/>
                <a:cs typeface="Calibri"/>
              </a:rPr>
              <a:t>Página Web:</a:t>
            </a:r>
          </a:p>
          <a:p>
            <a:pPr marL="12700" marR="5080" algn="just"/>
            <a:r>
              <a:rPr lang="es-MX" sz="700" dirty="0">
                <a:solidFill>
                  <a:srgbClr val="231F21"/>
                </a:solidFill>
                <a:latin typeface="Montserrat" panose="00000500000000000000" pitchFamily="2" charset="0"/>
                <a:cs typeface="Calibri"/>
                <a:hlinkClick r:id="rId3"/>
              </a:rPr>
              <a:t>www.auteco.com.co</a:t>
            </a:r>
            <a:r>
              <a:rPr lang="es-MX" sz="700" dirty="0">
                <a:solidFill>
                  <a:srgbClr val="231F21"/>
                </a:solidFill>
                <a:latin typeface="Montserrat" panose="00000500000000000000" pitchFamily="2" charset="0"/>
                <a:cs typeface="Calibri"/>
              </a:rPr>
              <a:t> </a:t>
            </a:r>
          </a:p>
          <a:p>
            <a:pPr marL="12700" marR="1308100"/>
            <a:endParaRPr lang="es-MX" sz="700" dirty="0">
              <a:solidFill>
                <a:srgbClr val="231F20"/>
              </a:solidFill>
              <a:latin typeface="Montserrat" panose="00000500000000000000" pitchFamily="2" charset="0"/>
              <a:cs typeface="Calibri"/>
            </a:endParaRPr>
          </a:p>
          <a:p>
            <a:pPr marL="12700" marR="1308100"/>
            <a:endParaRPr lang="es-MX" sz="700" dirty="0">
              <a:solidFill>
                <a:srgbClr val="231F20"/>
              </a:solidFill>
              <a:latin typeface="Montserrat" panose="00000500000000000000" pitchFamily="2" charset="0"/>
              <a:cs typeface="Calibri"/>
            </a:endParaRPr>
          </a:p>
          <a:p>
            <a:pPr marL="12700" marR="1308100"/>
            <a:endParaRPr lang="es-MX" sz="700" dirty="0">
              <a:solidFill>
                <a:srgbClr val="231F20"/>
              </a:solidFill>
              <a:latin typeface="Montserrat" panose="00000500000000000000" pitchFamily="2" charset="0"/>
              <a:cs typeface="Calibri"/>
            </a:endParaRPr>
          </a:p>
          <a:p>
            <a:pPr marL="12700" marR="1308100"/>
            <a:endParaRPr lang="es-MX" sz="700" dirty="0">
              <a:solidFill>
                <a:srgbClr val="231F21"/>
              </a:solidFill>
              <a:latin typeface="Montserrat" panose="00000500000000000000" pitchFamily="2" charset="0"/>
              <a:cs typeface="Calibri"/>
            </a:endParaRPr>
          </a:p>
          <a:p>
            <a:pPr marL="12700" marR="1308100"/>
            <a:endParaRPr lang="es-MX" sz="700" dirty="0">
              <a:solidFill>
                <a:srgbClr val="231F21"/>
              </a:solidFill>
              <a:latin typeface="Montserrat" panose="00000500000000000000" pitchFamily="2" charset="0"/>
              <a:cs typeface="Calibri"/>
            </a:endParaRPr>
          </a:p>
          <a:p>
            <a:pPr marL="12700" marR="5080" algn="just"/>
            <a:r>
              <a:rPr lang="es-MX" sz="700" dirty="0">
                <a:solidFill>
                  <a:srgbClr val="231F21"/>
                </a:solidFill>
                <a:latin typeface="Montserrat" panose="00000500000000000000" pitchFamily="2" charset="0"/>
                <a:cs typeface="Calibri"/>
              </a:rPr>
              <a:t>El fabricante se reserva el derecho de realizar en cualquier momento, sin obligación de actualizar este Manual, modificaciones en el Vehículo, sus partes o accesorios, según pueda ser conveniente y necesario.</a:t>
            </a:r>
          </a:p>
          <a:p>
            <a:pPr marL="12700" marR="5080" algn="just"/>
            <a:endParaRPr lang="es-MX" sz="700" dirty="0">
              <a:solidFill>
                <a:srgbClr val="231F21"/>
              </a:solidFill>
              <a:latin typeface="Montserrat" panose="00000500000000000000" pitchFamily="2" charset="0"/>
              <a:cs typeface="Calibri"/>
            </a:endParaRPr>
          </a:p>
          <a:p>
            <a:pPr marL="12700" marR="5080" algn="just"/>
            <a:r>
              <a:rPr lang="es-MX" sz="700" dirty="0">
                <a:solidFill>
                  <a:srgbClr val="231F21"/>
                </a:solidFill>
                <a:latin typeface="Montserrat" panose="00000500000000000000" pitchFamily="2" charset="0"/>
                <a:cs typeface="Calibri"/>
              </a:rPr>
              <a:t>Las imágenes contenidas en el presente manual son de referencia, el producto adquirido por usted corresponde a las características indicadas al momento de la compra y pueden no corresponder exactamente con lo aquí contenido. </a:t>
            </a:r>
            <a:endParaRPr lang="es-MX" sz="700" dirty="0">
              <a:latin typeface="Montserrat" panose="00000500000000000000" pitchFamily="2" charset="0"/>
              <a:cs typeface="Calibri"/>
            </a:endParaRPr>
          </a:p>
        </p:txBody>
      </p:sp>
      <p:sp>
        <p:nvSpPr>
          <p:cNvPr id="3" name="2 CuadroTexto"/>
          <p:cNvSpPr txBox="1"/>
          <p:nvPr/>
        </p:nvSpPr>
        <p:spPr>
          <a:xfrm>
            <a:off x="3077202" y="1992101"/>
            <a:ext cx="1276311" cy="261610"/>
          </a:xfrm>
          <a:prstGeom prst="rect">
            <a:avLst/>
          </a:prstGeom>
          <a:solidFill>
            <a:schemeClr val="tx1"/>
          </a:solidFill>
          <a:ln>
            <a:solidFill>
              <a:schemeClr val="tx1"/>
            </a:solidFill>
          </a:ln>
        </p:spPr>
        <p:txBody>
          <a:bodyPr wrap="none" rtlCol="0">
            <a:spAutoFit/>
          </a:bodyPr>
          <a:lstStyle/>
          <a:p>
            <a:pPr algn="ctr"/>
            <a:r>
              <a:rPr lang="es-MX" sz="1100" dirty="0">
                <a:solidFill>
                  <a:schemeClr val="bg1"/>
                </a:solidFill>
                <a:latin typeface="Montserrat ExtraBold" panose="00000900000000000000" pitchFamily="2" charset="0"/>
              </a:rPr>
              <a:t>! IMPORTANTE</a:t>
            </a:r>
            <a:endParaRPr lang="es-CO" sz="1100" dirty="0">
              <a:solidFill>
                <a:schemeClr val="bg1"/>
              </a:solidFill>
              <a:latin typeface="Montserrat ExtraBold" panose="00000900000000000000" pitchFamily="2" charset="0"/>
            </a:endParaRPr>
          </a:p>
        </p:txBody>
      </p:sp>
    </p:spTree>
    <p:extLst>
      <p:ext uri="{BB962C8B-B14F-4D97-AF65-F5344CB8AC3E}">
        <p14:creationId xmlns:p14="http://schemas.microsoft.com/office/powerpoint/2010/main" val="585472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DC6A-6EEB-9400-A2EF-406C7BACC2C6}"/>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5FA8F372-9488-97E7-E784-B9D41BDC8AC9}"/>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1ª REVISIÓN TÉCNICA: 1.000 KM </a:t>
            </a:r>
          </a:p>
        </p:txBody>
      </p:sp>
      <p:sp>
        <p:nvSpPr>
          <p:cNvPr id="13" name="object 3">
            <a:extLst>
              <a:ext uri="{FF2B5EF4-FFF2-40B4-BE49-F238E27FC236}">
                <a16:creationId xmlns:a16="http://schemas.microsoft.com/office/drawing/2014/main" id="{77815F2F-B70C-E8BB-59B0-CB3AE46875FF}"/>
              </a:ext>
            </a:extLst>
          </p:cNvPr>
          <p:cNvSpPr txBox="1"/>
          <p:nvPr/>
        </p:nvSpPr>
        <p:spPr>
          <a:xfrm>
            <a:off x="192562" y="733749"/>
            <a:ext cx="4546663" cy="2040367"/>
          </a:xfrm>
          <a:prstGeom prst="rect">
            <a:avLst/>
          </a:prstGeom>
        </p:spPr>
        <p:txBody>
          <a:bodyPr vert="horz" wrap="square" lIns="0" tIns="0" rIns="0" bIns="0" rtlCol="0" anchor="t">
            <a:spAutoFit/>
          </a:bodyPr>
          <a:lstStyle/>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que no existan fugas de fluidos. (Visual)</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voltaje y nivel de líquido de la batería.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Cambiar aceite de motor según las especificaciones </a:t>
            </a:r>
            <a:r>
              <a:rPr lang="es-MX" sz="650" b="1" dirty="0">
                <a:solidFill>
                  <a:srgbClr val="231F20"/>
                </a:solidFill>
                <a:latin typeface="Montserrat"/>
                <a:cs typeface="Calibri"/>
              </a:rPr>
              <a:t>TVS TRU4 Duralife 20W50</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 filtro de aceite</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a:t>
            </a:r>
            <a:r>
              <a:rPr lang="es-MX" sz="700" dirty="0">
                <a:solidFill>
                  <a:srgbClr val="231F20"/>
                </a:solidFill>
                <a:latin typeface="Montserrat"/>
                <a:cs typeface="Calibri"/>
              </a:rPr>
              <a:t> aceite de diferencial según las especificaciones </a:t>
            </a:r>
            <a:r>
              <a:rPr lang="es-MX" sz="700" b="1" dirty="0">
                <a:solidFill>
                  <a:srgbClr val="231F20"/>
                </a:solidFill>
                <a:latin typeface="Montserrat"/>
                <a:cs typeface="Calibri"/>
              </a:rPr>
              <a:t>TVS TRU4 </a:t>
            </a:r>
            <a:r>
              <a:rPr lang="es-MX" sz="700" b="1" err="1">
                <a:solidFill>
                  <a:srgbClr val="231F20"/>
                </a:solidFill>
                <a:latin typeface="Montserrat"/>
                <a:cs typeface="Calibri"/>
              </a:rPr>
              <a:t>Duralife</a:t>
            </a:r>
            <a:r>
              <a:rPr lang="es-MX" sz="700" b="1" dirty="0">
                <a:solidFill>
                  <a:srgbClr val="231F20"/>
                </a:solidFill>
                <a:latin typeface="Montserrat"/>
                <a:cs typeface="Calibri"/>
              </a:rPr>
              <a:t> 20W50</a:t>
            </a:r>
            <a:endParaRPr lang="es-MX" sz="650" dirty="0">
              <a:solidFill>
                <a:srgbClr val="231F20"/>
              </a:solidFill>
              <a:latin typeface="Montserrat"/>
              <a:cs typeface="Calibri"/>
            </a:endParaRPr>
          </a:p>
          <a:p>
            <a:pPr marL="241300" marR="17780" indent="-228600" algn="just">
              <a:lnSpc>
                <a:spcPts val="1000"/>
              </a:lnSpc>
              <a:spcBef>
                <a:spcPts val="45"/>
              </a:spcBef>
              <a:buFontTx/>
              <a:buAutoNum type="arabicPeriod"/>
            </a:pPr>
            <a:r>
              <a:rPr lang="es-MX" sz="650" dirty="0">
                <a:solidFill>
                  <a:srgbClr val="231F20"/>
                </a:solidFill>
                <a:latin typeface="Montserrat" panose="00000500000000000000" pitchFamily="2" charset="0"/>
                <a:cs typeface="Calibri"/>
              </a:rPr>
              <a:t>Limpiar filtro de aire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y ajustar los frenos y el nivel de líquido de frenos.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estado de las llantas, presión de aire, montaje y giro libre de los rines.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Verificar el funcionamiento adecuado de la dirección.</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ajustar guayas en general.</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lubricar partes móviles.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señales de torque y ajustar si es necesario.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sistema eléctrico.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tablero de instrumentos.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revoluciones en marcha mínima.</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Limpiar el vehículo antes de entregarlo.</a:t>
            </a:r>
          </a:p>
        </p:txBody>
      </p:sp>
    </p:spTree>
    <p:extLst>
      <p:ext uri="{BB962C8B-B14F-4D97-AF65-F5344CB8AC3E}">
        <p14:creationId xmlns:p14="http://schemas.microsoft.com/office/powerpoint/2010/main" val="2400630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CHEQUEOS 2ª REVISIÓN TÉCNICA: 5.000 KM </a:t>
            </a:r>
          </a:p>
        </p:txBody>
      </p:sp>
      <p:grpSp>
        <p:nvGrpSpPr>
          <p:cNvPr id="21" name="20 Grupo"/>
          <p:cNvGrpSpPr/>
          <p:nvPr/>
        </p:nvGrpSpPr>
        <p:grpSpPr>
          <a:xfrm rot="16200000">
            <a:off x="1065799" y="1741908"/>
            <a:ext cx="155107" cy="1316150"/>
            <a:chOff x="2750258" y="3564893"/>
            <a:chExt cx="155107" cy="1337411"/>
          </a:xfrm>
        </p:grpSpPr>
        <p:sp>
          <p:nvSpPr>
            <p:cNvPr id="23" name="object 127"/>
            <p:cNvSpPr/>
            <p:nvPr/>
          </p:nvSpPr>
          <p:spPr>
            <a:xfrm>
              <a:off x="2752330" y="4422722"/>
              <a:ext cx="153035" cy="81916"/>
            </a:xfrm>
            <a:custGeom>
              <a:avLst/>
              <a:gdLst/>
              <a:ahLst/>
              <a:cxnLst/>
              <a:rect l="l" t="t" r="r" b="b"/>
              <a:pathLst>
                <a:path w="153035" h="81914">
                  <a:moveTo>
                    <a:pt x="152776" y="48842"/>
                  </a:moveTo>
                  <a:lnTo>
                    <a:pt x="146775" y="20425"/>
                  </a:lnTo>
                  <a:lnTo>
                    <a:pt x="37521" y="691"/>
                  </a:lnTo>
                  <a:lnTo>
                    <a:pt x="33699" y="260"/>
                  </a:lnTo>
                  <a:lnTo>
                    <a:pt x="27950" y="0"/>
                  </a:lnTo>
                  <a:lnTo>
                    <a:pt x="22184" y="480"/>
                  </a:lnTo>
                  <a:lnTo>
                    <a:pt x="0" y="33792"/>
                  </a:lnTo>
                  <a:lnTo>
                    <a:pt x="384" y="41161"/>
                  </a:lnTo>
                  <a:lnTo>
                    <a:pt x="1538" y="48428"/>
                  </a:lnTo>
                  <a:lnTo>
                    <a:pt x="3462" y="55585"/>
                  </a:lnTo>
                  <a:lnTo>
                    <a:pt x="6155" y="62630"/>
                  </a:lnTo>
                  <a:lnTo>
                    <a:pt x="6155" y="62761"/>
                  </a:lnTo>
                  <a:lnTo>
                    <a:pt x="8258" y="67076"/>
                  </a:lnTo>
                  <a:lnTo>
                    <a:pt x="18875" y="68895"/>
                  </a:lnTo>
                  <a:lnTo>
                    <a:pt x="24184" y="69903"/>
                  </a:lnTo>
                  <a:lnTo>
                    <a:pt x="24184" y="30871"/>
                  </a:lnTo>
                  <a:lnTo>
                    <a:pt x="29852" y="26608"/>
                  </a:lnTo>
                  <a:lnTo>
                    <a:pt x="98534" y="39054"/>
                  </a:lnTo>
                  <a:lnTo>
                    <a:pt x="98534" y="77207"/>
                  </a:lnTo>
                  <a:lnTo>
                    <a:pt x="112204" y="79627"/>
                  </a:lnTo>
                  <a:lnTo>
                    <a:pt x="122873" y="81548"/>
                  </a:lnTo>
                  <a:lnTo>
                    <a:pt x="122873" y="43448"/>
                  </a:lnTo>
                  <a:lnTo>
                    <a:pt x="152776" y="48842"/>
                  </a:lnTo>
                  <a:close/>
                </a:path>
                <a:path w="153035" h="81914">
                  <a:moveTo>
                    <a:pt x="6155" y="62761"/>
                  </a:moveTo>
                  <a:lnTo>
                    <a:pt x="6155" y="62630"/>
                  </a:lnTo>
                  <a:lnTo>
                    <a:pt x="6155" y="62761"/>
                  </a:lnTo>
                  <a:close/>
                </a:path>
                <a:path w="153035" h="81914">
                  <a:moveTo>
                    <a:pt x="33699" y="71602"/>
                  </a:moveTo>
                  <a:lnTo>
                    <a:pt x="30955" y="65840"/>
                  </a:lnTo>
                  <a:lnTo>
                    <a:pt x="27950" y="59098"/>
                  </a:lnTo>
                  <a:lnTo>
                    <a:pt x="25851" y="52726"/>
                  </a:lnTo>
                  <a:lnTo>
                    <a:pt x="24599" y="46695"/>
                  </a:lnTo>
                  <a:lnTo>
                    <a:pt x="24184" y="41001"/>
                  </a:lnTo>
                  <a:lnTo>
                    <a:pt x="24184" y="69903"/>
                  </a:lnTo>
                  <a:lnTo>
                    <a:pt x="33699" y="71602"/>
                  </a:lnTo>
                  <a:close/>
                </a:path>
              </a:pathLst>
            </a:custGeom>
            <a:solidFill>
              <a:srgbClr val="231F20"/>
            </a:solidFill>
          </p:spPr>
          <p:txBody>
            <a:bodyPr wrap="square" lIns="0" tIns="0" rIns="0" bIns="0" rtlCol="0"/>
            <a:lstStyle/>
            <a:p>
              <a:endParaRPr dirty="0"/>
            </a:p>
          </p:txBody>
        </p:sp>
        <p:sp>
          <p:nvSpPr>
            <p:cNvPr id="24" name="object 128"/>
            <p:cNvSpPr/>
            <p:nvPr/>
          </p:nvSpPr>
          <p:spPr>
            <a:xfrm>
              <a:off x="2854643" y="4878175"/>
              <a:ext cx="18415" cy="24129"/>
            </a:xfrm>
            <a:custGeom>
              <a:avLst/>
              <a:gdLst/>
              <a:ahLst/>
              <a:cxnLst/>
              <a:rect l="l" t="t" r="r" b="b"/>
              <a:pathLst>
                <a:path w="18414" h="24129">
                  <a:moveTo>
                    <a:pt x="18203" y="18497"/>
                  </a:moveTo>
                  <a:lnTo>
                    <a:pt x="18203" y="5262"/>
                  </a:lnTo>
                  <a:lnTo>
                    <a:pt x="14172" y="0"/>
                  </a:lnTo>
                  <a:lnTo>
                    <a:pt x="3969" y="0"/>
                  </a:lnTo>
                  <a:lnTo>
                    <a:pt x="0" y="5262"/>
                  </a:lnTo>
                  <a:lnTo>
                    <a:pt x="0" y="18497"/>
                  </a:lnTo>
                  <a:lnTo>
                    <a:pt x="1828" y="20873"/>
                  </a:lnTo>
                  <a:lnTo>
                    <a:pt x="1870" y="6735"/>
                  </a:lnTo>
                  <a:lnTo>
                    <a:pt x="5112" y="2999"/>
                  </a:lnTo>
                  <a:lnTo>
                    <a:pt x="13112" y="2999"/>
                  </a:lnTo>
                  <a:lnTo>
                    <a:pt x="16395" y="6735"/>
                  </a:lnTo>
                  <a:lnTo>
                    <a:pt x="16395" y="20810"/>
                  </a:lnTo>
                  <a:lnTo>
                    <a:pt x="18203" y="18497"/>
                  </a:lnTo>
                  <a:close/>
                </a:path>
                <a:path w="18414" h="24129">
                  <a:moveTo>
                    <a:pt x="16395" y="16971"/>
                  </a:moveTo>
                  <a:lnTo>
                    <a:pt x="16395" y="6735"/>
                  </a:lnTo>
                  <a:lnTo>
                    <a:pt x="13112" y="2999"/>
                  </a:lnTo>
                  <a:lnTo>
                    <a:pt x="5112" y="2999"/>
                  </a:lnTo>
                  <a:lnTo>
                    <a:pt x="1870" y="6735"/>
                  </a:lnTo>
                  <a:lnTo>
                    <a:pt x="1828" y="16971"/>
                  </a:lnTo>
                  <a:lnTo>
                    <a:pt x="4426" y="19906"/>
                  </a:lnTo>
                  <a:lnTo>
                    <a:pt x="4426" y="7393"/>
                  </a:lnTo>
                  <a:lnTo>
                    <a:pt x="13424" y="7393"/>
                  </a:lnTo>
                  <a:lnTo>
                    <a:pt x="13632" y="8446"/>
                  </a:lnTo>
                  <a:lnTo>
                    <a:pt x="13798" y="9893"/>
                  </a:lnTo>
                  <a:lnTo>
                    <a:pt x="13798" y="19906"/>
                  </a:lnTo>
                  <a:lnTo>
                    <a:pt x="16395" y="16971"/>
                  </a:lnTo>
                  <a:close/>
                </a:path>
                <a:path w="18414" h="24129">
                  <a:moveTo>
                    <a:pt x="16395" y="20810"/>
                  </a:moveTo>
                  <a:lnTo>
                    <a:pt x="16395" y="16971"/>
                  </a:lnTo>
                  <a:lnTo>
                    <a:pt x="13112" y="20681"/>
                  </a:lnTo>
                  <a:lnTo>
                    <a:pt x="5112" y="20681"/>
                  </a:lnTo>
                  <a:lnTo>
                    <a:pt x="1828" y="16971"/>
                  </a:lnTo>
                  <a:lnTo>
                    <a:pt x="1828" y="20873"/>
                  </a:lnTo>
                  <a:lnTo>
                    <a:pt x="3969" y="23654"/>
                  </a:lnTo>
                  <a:lnTo>
                    <a:pt x="14172" y="23654"/>
                  </a:lnTo>
                  <a:lnTo>
                    <a:pt x="16395" y="20810"/>
                  </a:lnTo>
                  <a:close/>
                </a:path>
                <a:path w="18414" h="24129">
                  <a:moveTo>
                    <a:pt x="13798" y="13971"/>
                  </a:moveTo>
                  <a:lnTo>
                    <a:pt x="13798" y="9893"/>
                  </a:lnTo>
                  <a:lnTo>
                    <a:pt x="13632" y="8446"/>
                  </a:lnTo>
                  <a:lnTo>
                    <a:pt x="13424" y="7393"/>
                  </a:lnTo>
                  <a:lnTo>
                    <a:pt x="4426" y="7393"/>
                  </a:lnTo>
                  <a:lnTo>
                    <a:pt x="4426" y="10024"/>
                  </a:lnTo>
                  <a:lnTo>
                    <a:pt x="8042" y="10024"/>
                  </a:lnTo>
                  <a:lnTo>
                    <a:pt x="8042" y="16083"/>
                  </a:lnTo>
                  <a:lnTo>
                    <a:pt x="8603" y="15629"/>
                  </a:lnTo>
                  <a:lnTo>
                    <a:pt x="8852" y="14550"/>
                  </a:lnTo>
                  <a:lnTo>
                    <a:pt x="9330" y="15945"/>
                  </a:lnTo>
                  <a:lnTo>
                    <a:pt x="9538" y="16208"/>
                  </a:lnTo>
                  <a:lnTo>
                    <a:pt x="9538" y="10130"/>
                  </a:lnTo>
                  <a:lnTo>
                    <a:pt x="12135" y="10130"/>
                  </a:lnTo>
                  <a:lnTo>
                    <a:pt x="12219" y="13234"/>
                  </a:lnTo>
                  <a:lnTo>
                    <a:pt x="12219" y="16738"/>
                  </a:lnTo>
                  <a:lnTo>
                    <a:pt x="12696" y="16392"/>
                  </a:lnTo>
                  <a:lnTo>
                    <a:pt x="13507" y="14971"/>
                  </a:lnTo>
                  <a:lnTo>
                    <a:pt x="13798" y="13971"/>
                  </a:lnTo>
                  <a:close/>
                </a:path>
                <a:path w="18414" h="24129">
                  <a:moveTo>
                    <a:pt x="8042" y="12787"/>
                  </a:moveTo>
                  <a:lnTo>
                    <a:pt x="8042" y="10024"/>
                  </a:lnTo>
                  <a:lnTo>
                    <a:pt x="4426" y="10024"/>
                  </a:lnTo>
                  <a:lnTo>
                    <a:pt x="4426" y="14603"/>
                  </a:lnTo>
                  <a:lnTo>
                    <a:pt x="4717" y="14257"/>
                  </a:lnTo>
                  <a:lnTo>
                    <a:pt x="5569" y="14050"/>
                  </a:lnTo>
                  <a:lnTo>
                    <a:pt x="6566" y="13708"/>
                  </a:lnTo>
                  <a:lnTo>
                    <a:pt x="7584" y="13471"/>
                  </a:lnTo>
                  <a:lnTo>
                    <a:pt x="8042" y="12787"/>
                  </a:lnTo>
                  <a:close/>
                </a:path>
                <a:path w="18414" h="24129">
                  <a:moveTo>
                    <a:pt x="8042" y="16083"/>
                  </a:moveTo>
                  <a:lnTo>
                    <a:pt x="8042" y="12787"/>
                  </a:lnTo>
                  <a:lnTo>
                    <a:pt x="7584" y="13471"/>
                  </a:lnTo>
                  <a:lnTo>
                    <a:pt x="6566" y="13708"/>
                  </a:lnTo>
                  <a:lnTo>
                    <a:pt x="5569" y="14050"/>
                  </a:lnTo>
                  <a:lnTo>
                    <a:pt x="4717" y="14257"/>
                  </a:lnTo>
                  <a:lnTo>
                    <a:pt x="4426" y="14603"/>
                  </a:lnTo>
                  <a:lnTo>
                    <a:pt x="4426" y="17444"/>
                  </a:lnTo>
                  <a:lnTo>
                    <a:pt x="4717" y="17181"/>
                  </a:lnTo>
                  <a:lnTo>
                    <a:pt x="5569" y="16882"/>
                  </a:lnTo>
                  <a:lnTo>
                    <a:pt x="7584" y="16311"/>
                  </a:lnTo>
                  <a:lnTo>
                    <a:pt x="8042" y="16083"/>
                  </a:lnTo>
                  <a:close/>
                </a:path>
                <a:path w="18414" h="24129">
                  <a:moveTo>
                    <a:pt x="13798" y="19906"/>
                  </a:moveTo>
                  <a:lnTo>
                    <a:pt x="13798" y="13971"/>
                  </a:lnTo>
                  <a:lnTo>
                    <a:pt x="13507" y="14971"/>
                  </a:lnTo>
                  <a:lnTo>
                    <a:pt x="12696" y="16392"/>
                  </a:lnTo>
                  <a:lnTo>
                    <a:pt x="12219" y="16738"/>
                  </a:lnTo>
                  <a:lnTo>
                    <a:pt x="9912" y="16681"/>
                  </a:lnTo>
                  <a:lnTo>
                    <a:pt x="9330" y="15945"/>
                  </a:lnTo>
                  <a:lnTo>
                    <a:pt x="8977" y="14550"/>
                  </a:lnTo>
                  <a:lnTo>
                    <a:pt x="8603" y="15629"/>
                  </a:lnTo>
                  <a:lnTo>
                    <a:pt x="8042" y="16083"/>
                  </a:lnTo>
                  <a:lnTo>
                    <a:pt x="7584" y="16311"/>
                  </a:lnTo>
                  <a:lnTo>
                    <a:pt x="5257" y="16971"/>
                  </a:lnTo>
                  <a:lnTo>
                    <a:pt x="4717" y="17181"/>
                  </a:lnTo>
                  <a:lnTo>
                    <a:pt x="4426" y="17444"/>
                  </a:lnTo>
                  <a:lnTo>
                    <a:pt x="4426" y="19906"/>
                  </a:lnTo>
                  <a:lnTo>
                    <a:pt x="5112" y="20681"/>
                  </a:lnTo>
                  <a:lnTo>
                    <a:pt x="13112" y="20681"/>
                  </a:lnTo>
                  <a:lnTo>
                    <a:pt x="13798" y="19906"/>
                  </a:lnTo>
                  <a:close/>
                </a:path>
                <a:path w="18414" h="24129">
                  <a:moveTo>
                    <a:pt x="12219" y="13234"/>
                  </a:moveTo>
                  <a:lnTo>
                    <a:pt x="12135" y="10130"/>
                  </a:lnTo>
                  <a:lnTo>
                    <a:pt x="9538" y="10130"/>
                  </a:lnTo>
                  <a:lnTo>
                    <a:pt x="9538" y="12866"/>
                  </a:lnTo>
                  <a:lnTo>
                    <a:pt x="9912" y="14050"/>
                  </a:lnTo>
                  <a:lnTo>
                    <a:pt x="11699" y="14050"/>
                  </a:lnTo>
                  <a:lnTo>
                    <a:pt x="12219" y="13234"/>
                  </a:lnTo>
                  <a:close/>
                </a:path>
                <a:path w="18414" h="24129">
                  <a:moveTo>
                    <a:pt x="12219" y="16738"/>
                  </a:moveTo>
                  <a:lnTo>
                    <a:pt x="12219" y="13234"/>
                  </a:lnTo>
                  <a:lnTo>
                    <a:pt x="11699" y="14050"/>
                  </a:lnTo>
                  <a:lnTo>
                    <a:pt x="9912" y="14050"/>
                  </a:lnTo>
                  <a:lnTo>
                    <a:pt x="9538" y="12866"/>
                  </a:lnTo>
                  <a:lnTo>
                    <a:pt x="9538" y="16208"/>
                  </a:lnTo>
                  <a:lnTo>
                    <a:pt x="9912" y="16681"/>
                  </a:lnTo>
                  <a:lnTo>
                    <a:pt x="12219" y="16738"/>
                  </a:lnTo>
                  <a:close/>
                </a:path>
              </a:pathLst>
            </a:custGeom>
            <a:solidFill>
              <a:srgbClr val="231F20"/>
            </a:solidFill>
          </p:spPr>
          <p:txBody>
            <a:bodyPr wrap="square" lIns="0" tIns="0" rIns="0" bIns="0" rtlCol="0"/>
            <a:lstStyle/>
            <a:p>
              <a:endParaRPr dirty="0"/>
            </a:p>
          </p:txBody>
        </p:sp>
        <p:sp>
          <p:nvSpPr>
            <p:cNvPr id="25" name="object 129"/>
            <p:cNvSpPr/>
            <p:nvPr/>
          </p:nvSpPr>
          <p:spPr>
            <a:xfrm>
              <a:off x="2750258" y="4168330"/>
              <a:ext cx="123189" cy="127000"/>
            </a:xfrm>
            <a:custGeom>
              <a:avLst/>
              <a:gdLst/>
              <a:ahLst/>
              <a:cxnLst/>
              <a:rect l="l" t="t" r="r" b="b"/>
              <a:pathLst>
                <a:path w="123189" h="127000">
                  <a:moveTo>
                    <a:pt x="122699" y="74621"/>
                  </a:moveTo>
                  <a:lnTo>
                    <a:pt x="117881" y="49049"/>
                  </a:lnTo>
                  <a:lnTo>
                    <a:pt x="104739" y="26476"/>
                  </a:lnTo>
                  <a:lnTo>
                    <a:pt x="85240" y="9321"/>
                  </a:lnTo>
                  <a:lnTo>
                    <a:pt x="61349" y="0"/>
                  </a:lnTo>
                  <a:lnTo>
                    <a:pt x="37480" y="623"/>
                  </a:lnTo>
                  <a:lnTo>
                    <a:pt x="17978" y="10653"/>
                  </a:lnTo>
                  <a:lnTo>
                    <a:pt x="4824" y="28413"/>
                  </a:lnTo>
                  <a:lnTo>
                    <a:pt x="0" y="52229"/>
                  </a:lnTo>
                  <a:lnTo>
                    <a:pt x="735" y="62207"/>
                  </a:lnTo>
                  <a:lnTo>
                    <a:pt x="2867" y="71963"/>
                  </a:lnTo>
                  <a:lnTo>
                    <a:pt x="6282" y="81364"/>
                  </a:lnTo>
                  <a:lnTo>
                    <a:pt x="10869" y="90276"/>
                  </a:lnTo>
                  <a:lnTo>
                    <a:pt x="10869" y="117692"/>
                  </a:lnTo>
                  <a:lnTo>
                    <a:pt x="25099" y="120202"/>
                  </a:lnTo>
                  <a:lnTo>
                    <a:pt x="25099" y="56781"/>
                  </a:lnTo>
                  <a:lnTo>
                    <a:pt x="27953" y="42734"/>
                  </a:lnTo>
                  <a:lnTo>
                    <a:pt x="35731" y="32245"/>
                  </a:lnTo>
                  <a:lnTo>
                    <a:pt x="47255" y="26314"/>
                  </a:lnTo>
                  <a:lnTo>
                    <a:pt x="61349" y="25943"/>
                  </a:lnTo>
                  <a:lnTo>
                    <a:pt x="75454" y="31479"/>
                  </a:lnTo>
                  <a:lnTo>
                    <a:pt x="86977" y="41612"/>
                  </a:lnTo>
                  <a:lnTo>
                    <a:pt x="94749" y="54923"/>
                  </a:lnTo>
                  <a:lnTo>
                    <a:pt x="97599" y="69990"/>
                  </a:lnTo>
                  <a:lnTo>
                    <a:pt x="97599" y="119835"/>
                  </a:lnTo>
                  <a:lnTo>
                    <a:pt x="104739" y="116164"/>
                  </a:lnTo>
                  <a:lnTo>
                    <a:pt x="117881" y="98418"/>
                  </a:lnTo>
                  <a:lnTo>
                    <a:pt x="122699" y="74621"/>
                  </a:lnTo>
                  <a:close/>
                </a:path>
                <a:path w="123189" h="127000">
                  <a:moveTo>
                    <a:pt x="10869" y="117692"/>
                  </a:moveTo>
                  <a:lnTo>
                    <a:pt x="10869" y="90276"/>
                  </a:lnTo>
                  <a:lnTo>
                    <a:pt x="432" y="88540"/>
                  </a:lnTo>
                  <a:lnTo>
                    <a:pt x="432" y="115852"/>
                  </a:lnTo>
                  <a:lnTo>
                    <a:pt x="10869" y="117692"/>
                  </a:lnTo>
                  <a:close/>
                </a:path>
                <a:path w="123189" h="127000">
                  <a:moveTo>
                    <a:pt x="97599" y="119835"/>
                  </a:moveTo>
                  <a:lnTo>
                    <a:pt x="97599" y="69990"/>
                  </a:lnTo>
                  <a:lnTo>
                    <a:pt x="94749" y="84052"/>
                  </a:lnTo>
                  <a:lnTo>
                    <a:pt x="86977" y="94552"/>
                  </a:lnTo>
                  <a:lnTo>
                    <a:pt x="75454" y="100494"/>
                  </a:lnTo>
                  <a:lnTo>
                    <a:pt x="61349" y="100880"/>
                  </a:lnTo>
                  <a:lnTo>
                    <a:pt x="47255" y="95348"/>
                  </a:lnTo>
                  <a:lnTo>
                    <a:pt x="35731" y="85215"/>
                  </a:lnTo>
                  <a:lnTo>
                    <a:pt x="27953" y="71890"/>
                  </a:lnTo>
                  <a:lnTo>
                    <a:pt x="25099" y="56781"/>
                  </a:lnTo>
                  <a:lnTo>
                    <a:pt x="25099" y="120202"/>
                  </a:lnTo>
                  <a:lnTo>
                    <a:pt x="61349" y="126824"/>
                  </a:lnTo>
                  <a:lnTo>
                    <a:pt x="85240" y="126190"/>
                  </a:lnTo>
                  <a:lnTo>
                    <a:pt x="97599" y="119835"/>
                  </a:lnTo>
                  <a:close/>
                </a:path>
              </a:pathLst>
            </a:custGeom>
            <a:solidFill>
              <a:srgbClr val="231F20"/>
            </a:solidFill>
          </p:spPr>
          <p:txBody>
            <a:bodyPr wrap="square" lIns="0" tIns="0" rIns="0" bIns="0" rtlCol="0"/>
            <a:lstStyle/>
            <a:p>
              <a:endParaRPr dirty="0"/>
            </a:p>
          </p:txBody>
        </p:sp>
        <p:sp>
          <p:nvSpPr>
            <p:cNvPr id="26" name="object 130"/>
            <p:cNvSpPr/>
            <p:nvPr/>
          </p:nvSpPr>
          <p:spPr>
            <a:xfrm>
              <a:off x="2750682" y="4305355"/>
              <a:ext cx="123189" cy="119380"/>
            </a:xfrm>
            <a:custGeom>
              <a:avLst/>
              <a:gdLst/>
              <a:ahLst/>
              <a:cxnLst/>
              <a:rect l="l" t="t" r="r" b="b"/>
              <a:pathLst>
                <a:path w="123189" h="119379">
                  <a:moveTo>
                    <a:pt x="122757" y="42104"/>
                  </a:moveTo>
                  <a:lnTo>
                    <a:pt x="116798" y="13003"/>
                  </a:lnTo>
                  <a:lnTo>
                    <a:pt x="50987" y="1004"/>
                  </a:lnTo>
                  <a:lnTo>
                    <a:pt x="30632" y="0"/>
                  </a:lnTo>
                  <a:lnTo>
                    <a:pt x="14481" y="5931"/>
                  </a:lnTo>
                  <a:lnTo>
                    <a:pt x="3837" y="20201"/>
                  </a:lnTo>
                  <a:lnTo>
                    <a:pt x="0" y="44209"/>
                  </a:lnTo>
                  <a:lnTo>
                    <a:pt x="3837" y="69644"/>
                  </a:lnTo>
                  <a:lnTo>
                    <a:pt x="14481" y="87801"/>
                  </a:lnTo>
                  <a:lnTo>
                    <a:pt x="22972" y="94012"/>
                  </a:lnTo>
                  <a:lnTo>
                    <a:pt x="22972" y="48392"/>
                  </a:lnTo>
                  <a:lnTo>
                    <a:pt x="25157" y="35608"/>
                  </a:lnTo>
                  <a:lnTo>
                    <a:pt x="31303" y="29352"/>
                  </a:lnTo>
                  <a:lnTo>
                    <a:pt x="40797" y="27868"/>
                  </a:lnTo>
                  <a:lnTo>
                    <a:pt x="53025" y="29395"/>
                  </a:lnTo>
                  <a:lnTo>
                    <a:pt x="122757" y="42104"/>
                  </a:lnTo>
                  <a:close/>
                </a:path>
                <a:path w="123189" h="119379">
                  <a:moveTo>
                    <a:pt x="122757" y="119172"/>
                  </a:moveTo>
                  <a:lnTo>
                    <a:pt x="116798" y="90044"/>
                  </a:lnTo>
                  <a:lnTo>
                    <a:pt x="53025" y="78336"/>
                  </a:lnTo>
                  <a:lnTo>
                    <a:pt x="40797" y="75422"/>
                  </a:lnTo>
                  <a:lnTo>
                    <a:pt x="31303" y="70478"/>
                  </a:lnTo>
                  <a:lnTo>
                    <a:pt x="25157" y="61977"/>
                  </a:lnTo>
                  <a:lnTo>
                    <a:pt x="22972" y="48392"/>
                  </a:lnTo>
                  <a:lnTo>
                    <a:pt x="22972" y="94012"/>
                  </a:lnTo>
                  <a:lnTo>
                    <a:pt x="30632" y="99615"/>
                  </a:lnTo>
                  <a:lnTo>
                    <a:pt x="50987" y="106016"/>
                  </a:lnTo>
                  <a:lnTo>
                    <a:pt x="122757" y="119172"/>
                  </a:lnTo>
                  <a:close/>
                </a:path>
              </a:pathLst>
            </a:custGeom>
            <a:solidFill>
              <a:srgbClr val="231F20"/>
            </a:solidFill>
          </p:spPr>
          <p:txBody>
            <a:bodyPr wrap="square" lIns="0" tIns="0" rIns="0" bIns="0" rtlCol="0"/>
            <a:lstStyle/>
            <a:p>
              <a:endParaRPr dirty="0"/>
            </a:p>
          </p:txBody>
        </p:sp>
        <p:sp>
          <p:nvSpPr>
            <p:cNvPr id="27" name="object 131"/>
            <p:cNvSpPr/>
            <p:nvPr/>
          </p:nvSpPr>
          <p:spPr>
            <a:xfrm>
              <a:off x="2763089" y="3880604"/>
              <a:ext cx="72390" cy="140335"/>
            </a:xfrm>
            <a:custGeom>
              <a:avLst/>
              <a:gdLst/>
              <a:ahLst/>
              <a:cxnLst/>
              <a:rect l="l" t="t" r="r" b="b"/>
              <a:pathLst>
                <a:path w="72389" h="140335">
                  <a:moveTo>
                    <a:pt x="71905" y="69727"/>
                  </a:moveTo>
                  <a:lnTo>
                    <a:pt x="69057" y="42392"/>
                  </a:lnTo>
                  <a:lnTo>
                    <a:pt x="61315" y="20250"/>
                  </a:lnTo>
                  <a:lnTo>
                    <a:pt x="49886" y="5414"/>
                  </a:lnTo>
                  <a:lnTo>
                    <a:pt x="35977" y="0"/>
                  </a:lnTo>
                  <a:lnTo>
                    <a:pt x="22040" y="5414"/>
                  </a:lnTo>
                  <a:lnTo>
                    <a:pt x="10596" y="20250"/>
                  </a:lnTo>
                  <a:lnTo>
                    <a:pt x="2849" y="42392"/>
                  </a:lnTo>
                  <a:lnTo>
                    <a:pt x="0" y="69727"/>
                  </a:lnTo>
                  <a:lnTo>
                    <a:pt x="2849" y="97263"/>
                  </a:lnTo>
                  <a:lnTo>
                    <a:pt x="10596" y="119516"/>
                  </a:lnTo>
                  <a:lnTo>
                    <a:pt x="22040" y="134398"/>
                  </a:lnTo>
                  <a:lnTo>
                    <a:pt x="35977" y="139822"/>
                  </a:lnTo>
                  <a:lnTo>
                    <a:pt x="49886" y="134398"/>
                  </a:lnTo>
                  <a:lnTo>
                    <a:pt x="61315" y="119516"/>
                  </a:lnTo>
                  <a:lnTo>
                    <a:pt x="69057" y="97263"/>
                  </a:lnTo>
                  <a:lnTo>
                    <a:pt x="71905" y="69727"/>
                  </a:lnTo>
                  <a:close/>
                </a:path>
              </a:pathLst>
            </a:custGeom>
            <a:solidFill>
              <a:srgbClr val="231F20"/>
            </a:solidFill>
          </p:spPr>
          <p:txBody>
            <a:bodyPr wrap="square" lIns="0" tIns="0" rIns="0" bIns="0" rtlCol="0"/>
            <a:lstStyle/>
            <a:p>
              <a:endParaRPr dirty="0"/>
            </a:p>
          </p:txBody>
        </p:sp>
        <p:sp>
          <p:nvSpPr>
            <p:cNvPr id="28" name="object 132"/>
            <p:cNvSpPr/>
            <p:nvPr/>
          </p:nvSpPr>
          <p:spPr>
            <a:xfrm>
              <a:off x="2751112" y="3999816"/>
              <a:ext cx="41910" cy="139065"/>
            </a:xfrm>
            <a:custGeom>
              <a:avLst/>
              <a:gdLst/>
              <a:ahLst/>
              <a:cxnLst/>
              <a:rect l="l" t="t" r="r" b="b"/>
              <a:pathLst>
                <a:path w="41910" h="139064">
                  <a:moveTo>
                    <a:pt x="41590" y="54623"/>
                  </a:moveTo>
                  <a:lnTo>
                    <a:pt x="28676" y="49356"/>
                  </a:lnTo>
                  <a:lnTo>
                    <a:pt x="17131" y="37938"/>
                  </a:lnTo>
                  <a:lnTo>
                    <a:pt x="7418" y="21207"/>
                  </a:lnTo>
                  <a:lnTo>
                    <a:pt x="0" y="0"/>
                  </a:lnTo>
                  <a:lnTo>
                    <a:pt x="0" y="138954"/>
                  </a:lnTo>
                  <a:lnTo>
                    <a:pt x="41590" y="54623"/>
                  </a:lnTo>
                  <a:close/>
                </a:path>
              </a:pathLst>
            </a:custGeom>
            <a:solidFill>
              <a:srgbClr val="231F20"/>
            </a:solidFill>
          </p:spPr>
          <p:txBody>
            <a:bodyPr wrap="square" lIns="0" tIns="0" rIns="0" bIns="0" rtlCol="0"/>
            <a:lstStyle/>
            <a:p>
              <a:endParaRPr dirty="0"/>
            </a:p>
          </p:txBody>
        </p:sp>
        <p:sp>
          <p:nvSpPr>
            <p:cNvPr id="29" name="object 133"/>
            <p:cNvSpPr/>
            <p:nvPr/>
          </p:nvSpPr>
          <p:spPr>
            <a:xfrm>
              <a:off x="2751041" y="3564893"/>
              <a:ext cx="152400" cy="376554"/>
            </a:xfrm>
            <a:custGeom>
              <a:avLst/>
              <a:gdLst/>
              <a:ahLst/>
              <a:cxnLst/>
              <a:rect l="l" t="t" r="r" b="b"/>
              <a:pathLst>
                <a:path w="152400" h="376554">
                  <a:moveTo>
                    <a:pt x="152343" y="285775"/>
                  </a:moveTo>
                  <a:lnTo>
                    <a:pt x="0" y="0"/>
                  </a:lnTo>
                  <a:lnTo>
                    <a:pt x="0" y="330743"/>
                  </a:lnTo>
                  <a:lnTo>
                    <a:pt x="2951" y="323042"/>
                  </a:lnTo>
                  <a:lnTo>
                    <a:pt x="11691" y="305904"/>
                  </a:lnTo>
                  <a:lnTo>
                    <a:pt x="26045" y="288273"/>
                  </a:lnTo>
                  <a:lnTo>
                    <a:pt x="45841" y="279092"/>
                  </a:lnTo>
                  <a:lnTo>
                    <a:pt x="48892" y="278987"/>
                  </a:lnTo>
                  <a:lnTo>
                    <a:pt x="69538" y="286455"/>
                  </a:lnTo>
                  <a:lnTo>
                    <a:pt x="86731" y="306996"/>
                  </a:lnTo>
                  <a:lnTo>
                    <a:pt x="98823" y="337819"/>
                  </a:lnTo>
                  <a:lnTo>
                    <a:pt x="104168" y="376131"/>
                  </a:lnTo>
                  <a:lnTo>
                    <a:pt x="152343" y="285775"/>
                  </a:lnTo>
                  <a:close/>
                </a:path>
              </a:pathLst>
            </a:custGeom>
            <a:solidFill>
              <a:srgbClr val="231F20"/>
            </a:solidFill>
          </p:spPr>
          <p:txBody>
            <a:bodyPr wrap="square" lIns="0" tIns="0" rIns="0" bIns="0" rtlCol="0"/>
            <a:lstStyle/>
            <a:p>
              <a:endParaRPr dirty="0"/>
            </a:p>
          </p:txBody>
        </p:sp>
        <p:sp>
          <p:nvSpPr>
            <p:cNvPr id="30" name="object 134"/>
            <p:cNvSpPr/>
            <p:nvPr/>
          </p:nvSpPr>
          <p:spPr>
            <a:xfrm>
              <a:off x="2751846" y="4735424"/>
              <a:ext cx="123189" cy="127000"/>
            </a:xfrm>
            <a:custGeom>
              <a:avLst/>
              <a:gdLst/>
              <a:ahLst/>
              <a:cxnLst/>
              <a:rect l="l" t="t" r="r" b="b"/>
              <a:pathLst>
                <a:path w="123189" h="127000">
                  <a:moveTo>
                    <a:pt x="122699" y="74594"/>
                  </a:moveTo>
                  <a:lnTo>
                    <a:pt x="117881" y="49015"/>
                  </a:lnTo>
                  <a:lnTo>
                    <a:pt x="104739" y="26453"/>
                  </a:lnTo>
                  <a:lnTo>
                    <a:pt x="85240" y="9313"/>
                  </a:lnTo>
                  <a:lnTo>
                    <a:pt x="61349" y="0"/>
                  </a:lnTo>
                  <a:lnTo>
                    <a:pt x="37480" y="596"/>
                  </a:lnTo>
                  <a:lnTo>
                    <a:pt x="17978" y="10616"/>
                  </a:lnTo>
                  <a:lnTo>
                    <a:pt x="4824" y="28372"/>
                  </a:lnTo>
                  <a:lnTo>
                    <a:pt x="0" y="52176"/>
                  </a:lnTo>
                  <a:lnTo>
                    <a:pt x="4824" y="77756"/>
                  </a:lnTo>
                  <a:lnTo>
                    <a:pt x="17978" y="100324"/>
                  </a:lnTo>
                  <a:lnTo>
                    <a:pt x="25099" y="106589"/>
                  </a:lnTo>
                  <a:lnTo>
                    <a:pt x="25099" y="56781"/>
                  </a:lnTo>
                  <a:lnTo>
                    <a:pt x="27953" y="42734"/>
                  </a:lnTo>
                  <a:lnTo>
                    <a:pt x="35731" y="32242"/>
                  </a:lnTo>
                  <a:lnTo>
                    <a:pt x="47255" y="26303"/>
                  </a:lnTo>
                  <a:lnTo>
                    <a:pt x="61349" y="25917"/>
                  </a:lnTo>
                  <a:lnTo>
                    <a:pt x="75454" y="31453"/>
                  </a:lnTo>
                  <a:lnTo>
                    <a:pt x="86977" y="41589"/>
                  </a:lnTo>
                  <a:lnTo>
                    <a:pt x="94749" y="54908"/>
                  </a:lnTo>
                  <a:lnTo>
                    <a:pt x="97599" y="69990"/>
                  </a:lnTo>
                  <a:lnTo>
                    <a:pt x="97599" y="119836"/>
                  </a:lnTo>
                  <a:lnTo>
                    <a:pt x="104739" y="116161"/>
                  </a:lnTo>
                  <a:lnTo>
                    <a:pt x="117881" y="98399"/>
                  </a:lnTo>
                  <a:lnTo>
                    <a:pt x="122699" y="74594"/>
                  </a:lnTo>
                  <a:close/>
                </a:path>
                <a:path w="123189" h="127000">
                  <a:moveTo>
                    <a:pt x="97599" y="119836"/>
                  </a:moveTo>
                  <a:lnTo>
                    <a:pt x="97599" y="69990"/>
                  </a:lnTo>
                  <a:lnTo>
                    <a:pt x="94749" y="84033"/>
                  </a:lnTo>
                  <a:lnTo>
                    <a:pt x="86977" y="94516"/>
                  </a:lnTo>
                  <a:lnTo>
                    <a:pt x="75454" y="100446"/>
                  </a:lnTo>
                  <a:lnTo>
                    <a:pt x="61349" y="100828"/>
                  </a:lnTo>
                  <a:lnTo>
                    <a:pt x="47255" y="95307"/>
                  </a:lnTo>
                  <a:lnTo>
                    <a:pt x="35731" y="85178"/>
                  </a:lnTo>
                  <a:lnTo>
                    <a:pt x="27953" y="71863"/>
                  </a:lnTo>
                  <a:lnTo>
                    <a:pt x="25099" y="56781"/>
                  </a:lnTo>
                  <a:lnTo>
                    <a:pt x="25099" y="106589"/>
                  </a:lnTo>
                  <a:lnTo>
                    <a:pt x="37480" y="117480"/>
                  </a:lnTo>
                  <a:lnTo>
                    <a:pt x="61349" y="126824"/>
                  </a:lnTo>
                  <a:lnTo>
                    <a:pt x="85240" y="126197"/>
                  </a:lnTo>
                  <a:lnTo>
                    <a:pt x="97599" y="119836"/>
                  </a:lnTo>
                  <a:close/>
                </a:path>
              </a:pathLst>
            </a:custGeom>
            <a:solidFill>
              <a:srgbClr val="231F20"/>
            </a:solidFill>
          </p:spPr>
          <p:txBody>
            <a:bodyPr wrap="square" lIns="0" tIns="0" rIns="0" bIns="0" rtlCol="0"/>
            <a:lstStyle/>
            <a:p>
              <a:endParaRPr dirty="0"/>
            </a:p>
          </p:txBody>
        </p:sp>
        <p:sp>
          <p:nvSpPr>
            <p:cNvPr id="31" name="object 135"/>
            <p:cNvSpPr/>
            <p:nvPr/>
          </p:nvSpPr>
          <p:spPr>
            <a:xfrm>
              <a:off x="2752251" y="4626308"/>
              <a:ext cx="124460" cy="109219"/>
            </a:xfrm>
            <a:custGeom>
              <a:avLst/>
              <a:gdLst/>
              <a:ahLst/>
              <a:cxnLst/>
              <a:rect l="l" t="t" r="r" b="b"/>
              <a:pathLst>
                <a:path w="124460" h="109220">
                  <a:moveTo>
                    <a:pt x="124420" y="80314"/>
                  </a:moveTo>
                  <a:lnTo>
                    <a:pt x="124420" y="74026"/>
                  </a:lnTo>
                  <a:lnTo>
                    <a:pt x="123339" y="60799"/>
                  </a:lnTo>
                  <a:lnTo>
                    <a:pt x="97641" y="17402"/>
                  </a:lnTo>
                  <a:lnTo>
                    <a:pt x="61458" y="1325"/>
                  </a:lnTo>
                  <a:lnTo>
                    <a:pt x="48248" y="0"/>
                  </a:lnTo>
                  <a:lnTo>
                    <a:pt x="36382" y="1079"/>
                  </a:lnTo>
                  <a:lnTo>
                    <a:pt x="4191" y="28565"/>
                  </a:lnTo>
                  <a:lnTo>
                    <a:pt x="0" y="53871"/>
                  </a:lnTo>
                  <a:lnTo>
                    <a:pt x="408" y="62605"/>
                  </a:lnTo>
                  <a:lnTo>
                    <a:pt x="24945" y="95250"/>
                  </a:lnTo>
                  <a:lnTo>
                    <a:pt x="24945" y="61948"/>
                  </a:lnTo>
                  <a:lnTo>
                    <a:pt x="25586" y="53320"/>
                  </a:lnTo>
                  <a:lnTo>
                    <a:pt x="54037" y="28237"/>
                  </a:lnTo>
                  <a:lnTo>
                    <a:pt x="62223" y="29058"/>
                  </a:lnTo>
                  <a:lnTo>
                    <a:pt x="96886" y="56453"/>
                  </a:lnTo>
                  <a:lnTo>
                    <a:pt x="99500" y="106249"/>
                  </a:lnTo>
                  <a:lnTo>
                    <a:pt x="115757" y="109231"/>
                  </a:lnTo>
                  <a:lnTo>
                    <a:pt x="119885" y="99917"/>
                  </a:lnTo>
                  <a:lnTo>
                    <a:pt x="121592" y="94997"/>
                  </a:lnTo>
                  <a:lnTo>
                    <a:pt x="122586" y="90787"/>
                  </a:lnTo>
                  <a:lnTo>
                    <a:pt x="123834" y="85919"/>
                  </a:lnTo>
                  <a:lnTo>
                    <a:pt x="124420" y="80314"/>
                  </a:lnTo>
                  <a:close/>
                </a:path>
                <a:path w="124460" h="109220">
                  <a:moveTo>
                    <a:pt x="33659" y="96865"/>
                  </a:moveTo>
                  <a:lnTo>
                    <a:pt x="24945" y="61948"/>
                  </a:lnTo>
                  <a:lnTo>
                    <a:pt x="24945" y="95250"/>
                  </a:lnTo>
                  <a:lnTo>
                    <a:pt x="33659" y="96865"/>
                  </a:lnTo>
                  <a:close/>
                </a:path>
                <a:path w="124460" h="109220">
                  <a:moveTo>
                    <a:pt x="99500" y="106249"/>
                  </a:moveTo>
                  <a:lnTo>
                    <a:pt x="99500" y="70947"/>
                  </a:lnTo>
                  <a:lnTo>
                    <a:pt x="98910" y="77933"/>
                  </a:lnTo>
                  <a:lnTo>
                    <a:pt x="97131" y="85034"/>
                  </a:lnTo>
                  <a:lnTo>
                    <a:pt x="94147" y="92249"/>
                  </a:lnTo>
                  <a:lnTo>
                    <a:pt x="89843" y="99759"/>
                  </a:lnTo>
                  <a:lnTo>
                    <a:pt x="89053" y="100943"/>
                  </a:lnTo>
                  <a:lnTo>
                    <a:pt x="88595" y="101522"/>
                  </a:lnTo>
                  <a:lnTo>
                    <a:pt x="86990" y="103943"/>
                  </a:lnTo>
                  <a:lnTo>
                    <a:pt x="99500" y="106249"/>
                  </a:lnTo>
                  <a:close/>
                </a:path>
              </a:pathLst>
            </a:custGeom>
            <a:solidFill>
              <a:srgbClr val="231F20"/>
            </a:solidFill>
          </p:spPr>
          <p:txBody>
            <a:bodyPr wrap="square" lIns="0" tIns="0" rIns="0" bIns="0" rtlCol="0"/>
            <a:lstStyle/>
            <a:p>
              <a:endParaRPr dirty="0"/>
            </a:p>
          </p:txBody>
        </p:sp>
        <p:sp>
          <p:nvSpPr>
            <p:cNvPr id="32" name="object 136"/>
            <p:cNvSpPr/>
            <p:nvPr/>
          </p:nvSpPr>
          <p:spPr>
            <a:xfrm>
              <a:off x="2752611" y="4503463"/>
              <a:ext cx="124460" cy="114935"/>
            </a:xfrm>
            <a:custGeom>
              <a:avLst/>
              <a:gdLst/>
              <a:ahLst/>
              <a:cxnLst/>
              <a:rect l="l" t="t" r="r" b="b"/>
              <a:pathLst>
                <a:path w="124460" h="114935">
                  <a:moveTo>
                    <a:pt x="124056" y="70282"/>
                  </a:moveTo>
                  <a:lnTo>
                    <a:pt x="106738" y="25368"/>
                  </a:lnTo>
                  <a:lnTo>
                    <a:pt x="62423" y="1239"/>
                  </a:lnTo>
                  <a:lnTo>
                    <a:pt x="45311" y="0"/>
                  </a:lnTo>
                  <a:lnTo>
                    <a:pt x="37535" y="932"/>
                  </a:lnTo>
                  <a:lnTo>
                    <a:pt x="4609" y="25475"/>
                  </a:lnTo>
                  <a:lnTo>
                    <a:pt x="0" y="50917"/>
                  </a:lnTo>
                  <a:lnTo>
                    <a:pt x="152" y="58081"/>
                  </a:lnTo>
                  <a:lnTo>
                    <a:pt x="10308" y="95575"/>
                  </a:lnTo>
                  <a:lnTo>
                    <a:pt x="24908" y="104364"/>
                  </a:lnTo>
                  <a:lnTo>
                    <a:pt x="24908" y="59152"/>
                  </a:lnTo>
                  <a:lnTo>
                    <a:pt x="25495" y="51487"/>
                  </a:lnTo>
                  <a:lnTo>
                    <a:pt x="48109" y="26920"/>
                  </a:lnTo>
                  <a:lnTo>
                    <a:pt x="58093" y="27841"/>
                  </a:lnTo>
                  <a:lnTo>
                    <a:pt x="58093" y="112540"/>
                  </a:lnTo>
                  <a:lnTo>
                    <a:pt x="62626" y="113329"/>
                  </a:lnTo>
                  <a:lnTo>
                    <a:pt x="75259" y="114752"/>
                  </a:lnTo>
                  <a:lnTo>
                    <a:pt x="75259" y="31762"/>
                  </a:lnTo>
                  <a:lnTo>
                    <a:pt x="83256" y="35008"/>
                  </a:lnTo>
                  <a:lnTo>
                    <a:pt x="89394" y="39404"/>
                  </a:lnTo>
                  <a:lnTo>
                    <a:pt x="98282" y="50759"/>
                  </a:lnTo>
                  <a:lnTo>
                    <a:pt x="100676" y="57811"/>
                  </a:lnTo>
                  <a:lnTo>
                    <a:pt x="100676" y="110212"/>
                  </a:lnTo>
                  <a:lnTo>
                    <a:pt x="107247" y="106751"/>
                  </a:lnTo>
                  <a:lnTo>
                    <a:pt x="114590" y="100054"/>
                  </a:lnTo>
                  <a:lnTo>
                    <a:pt x="119844" y="91733"/>
                  </a:lnTo>
                  <a:lnTo>
                    <a:pt x="123002" y="81805"/>
                  </a:lnTo>
                  <a:lnTo>
                    <a:pt x="124056" y="70282"/>
                  </a:lnTo>
                  <a:close/>
                </a:path>
                <a:path w="124460" h="114935">
                  <a:moveTo>
                    <a:pt x="40545" y="107198"/>
                  </a:moveTo>
                  <a:lnTo>
                    <a:pt x="25776" y="70586"/>
                  </a:lnTo>
                  <a:lnTo>
                    <a:pt x="24908" y="59152"/>
                  </a:lnTo>
                  <a:lnTo>
                    <a:pt x="24908" y="104364"/>
                  </a:lnTo>
                  <a:lnTo>
                    <a:pt x="40545" y="107198"/>
                  </a:lnTo>
                  <a:close/>
                </a:path>
                <a:path w="124460" h="114935">
                  <a:moveTo>
                    <a:pt x="100676" y="110212"/>
                  </a:moveTo>
                  <a:lnTo>
                    <a:pt x="100676" y="74203"/>
                  </a:lnTo>
                  <a:lnTo>
                    <a:pt x="98282" y="80071"/>
                  </a:lnTo>
                  <a:lnTo>
                    <a:pt x="89343" y="87530"/>
                  </a:lnTo>
                  <a:lnTo>
                    <a:pt x="83205" y="89039"/>
                  </a:lnTo>
                  <a:lnTo>
                    <a:pt x="75259" y="88438"/>
                  </a:lnTo>
                  <a:lnTo>
                    <a:pt x="75259" y="114752"/>
                  </a:lnTo>
                  <a:lnTo>
                    <a:pt x="75805" y="114814"/>
                  </a:lnTo>
                  <a:lnTo>
                    <a:pt x="87640" y="114234"/>
                  </a:lnTo>
                  <a:lnTo>
                    <a:pt x="97536" y="111707"/>
                  </a:lnTo>
                  <a:lnTo>
                    <a:pt x="98282" y="111473"/>
                  </a:lnTo>
                  <a:lnTo>
                    <a:pt x="100676" y="110212"/>
                  </a:lnTo>
                  <a:close/>
                </a:path>
              </a:pathLst>
            </a:custGeom>
            <a:solidFill>
              <a:srgbClr val="231F20"/>
            </a:solidFill>
          </p:spPr>
          <p:txBody>
            <a:bodyPr wrap="square" lIns="0" tIns="0" rIns="0" bIns="0" rtlCol="0"/>
            <a:lstStyle/>
            <a:p>
              <a:endParaRPr dirty="0"/>
            </a:p>
          </p:txBody>
        </p:sp>
      </p:grpSp>
      <p:sp>
        <p:nvSpPr>
          <p:cNvPr id="5" name="4 Rectángulo"/>
          <p:cNvSpPr/>
          <p:nvPr/>
        </p:nvSpPr>
        <p:spPr>
          <a:xfrm>
            <a:off x="337674" y="809799"/>
            <a:ext cx="3469890" cy="1000274"/>
          </a:xfrm>
          <a:prstGeom prst="rect">
            <a:avLst/>
          </a:prstGeom>
        </p:spPr>
        <p:txBody>
          <a:bodyPr wrap="square">
            <a:spAutoFit/>
          </a:bodyPr>
          <a:lstStyle/>
          <a:p>
            <a:pPr marL="12700" marR="5080" algn="just" defTabSz="914400">
              <a:lnSpc>
                <a:spcPct val="129700"/>
              </a:lnSpc>
              <a:tabLst>
                <a:tab pos="4458335" algn="l"/>
                <a:tab pos="4482465" algn="l"/>
              </a:tabLst>
            </a:pPr>
            <a:r>
              <a:rPr lang="es-MX" kern="0" dirty="0">
                <a:latin typeface="Montserrat" panose="00000500000000000000" pitchFamily="2" charset="0"/>
              </a:rPr>
              <a:t>Centro de Servicio Autorizado:  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Ciudad: ___________________________________________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Fecha: ____________________________________________</a:t>
            </a:r>
          </a:p>
          <a:p>
            <a:pPr marL="12700" marR="5080" lvl="0" algn="just" defTabSz="914400">
              <a:lnSpc>
                <a:spcPct val="129700"/>
              </a:lnSpc>
              <a:tabLst>
                <a:tab pos="4458335" algn="l"/>
                <a:tab pos="4482465" algn="l"/>
              </a:tabLst>
            </a:pPr>
            <a:r>
              <a:rPr lang="es-MX" kern="0" dirty="0">
                <a:latin typeface="Montserrat" panose="00000500000000000000" pitchFamily="2" charset="0"/>
              </a:rPr>
              <a:t>Kilometraje:  ______________________________________</a:t>
            </a:r>
          </a:p>
          <a:p>
            <a:pPr marL="12700" marR="5080" lvl="0" algn="just" defTabSz="914400">
              <a:tabLst>
                <a:tab pos="4458335" algn="l"/>
                <a:tab pos="4482465" algn="l"/>
              </a:tabLst>
            </a:pPr>
            <a:endParaRPr lang="es-CO" sz="700" dirty="0">
              <a:latin typeface="Montserrat" panose="00000500000000000000" pitchFamily="2" charset="0"/>
            </a:endParaRPr>
          </a:p>
        </p:txBody>
      </p:sp>
      <p:sp>
        <p:nvSpPr>
          <p:cNvPr id="3" name="2 CuadroTexto"/>
          <p:cNvSpPr txBox="1"/>
          <p:nvPr/>
        </p:nvSpPr>
        <p:spPr>
          <a:xfrm>
            <a:off x="1865721" y="2136122"/>
            <a:ext cx="2810772" cy="584775"/>
          </a:xfrm>
          <a:prstGeom prst="rect">
            <a:avLst/>
          </a:prstGeom>
          <a:noFill/>
        </p:spPr>
        <p:txBody>
          <a:bodyPr wrap="square" numCol="1" spcCol="180000" rtlCol="0">
            <a:spAutoFit/>
          </a:bodyPr>
          <a:lstStyle/>
          <a:p>
            <a:pPr marL="14604" algn="just"/>
            <a:r>
              <a:rPr lang="es-CO" sz="800" b="1" spc="-20" dirty="0">
                <a:solidFill>
                  <a:srgbClr val="231F20"/>
                </a:solidFill>
                <a:latin typeface="Montserrat" panose="00000500000000000000" pitchFamily="2" charset="0"/>
                <a:cs typeface="Calibri"/>
              </a:rPr>
              <a:t>Servicio </a:t>
            </a:r>
            <a:r>
              <a:rPr lang="es-CO" sz="800" b="1" spc="-45" dirty="0">
                <a:solidFill>
                  <a:srgbClr val="231F20"/>
                </a:solidFill>
                <a:latin typeface="Montserrat" panose="00000500000000000000" pitchFamily="2" charset="0"/>
                <a:cs typeface="Calibri"/>
              </a:rPr>
              <a:t>gratuito </a:t>
            </a:r>
            <a:r>
              <a:rPr lang="es-CO" sz="800" b="1" spc="-50" dirty="0">
                <a:solidFill>
                  <a:srgbClr val="231F20"/>
                </a:solidFill>
                <a:latin typeface="Montserrat" panose="00000500000000000000" pitchFamily="2" charset="0"/>
                <a:cs typeface="Calibri"/>
              </a:rPr>
              <a:t>de </a:t>
            </a:r>
            <a:r>
              <a:rPr lang="es-CO" sz="800" b="1" spc="-45" dirty="0">
                <a:solidFill>
                  <a:srgbClr val="231F20"/>
                </a:solidFill>
                <a:latin typeface="Montserrat" panose="00000500000000000000" pitchFamily="2" charset="0"/>
                <a:cs typeface="Calibri"/>
              </a:rPr>
              <a:t>mano </a:t>
            </a:r>
            <a:r>
              <a:rPr lang="es-CO" sz="800" b="1" spc="-50" dirty="0">
                <a:solidFill>
                  <a:srgbClr val="231F20"/>
                </a:solidFill>
                <a:latin typeface="Montserrat" panose="00000500000000000000" pitchFamily="2" charset="0"/>
                <a:cs typeface="Calibri"/>
              </a:rPr>
              <a:t>de </a:t>
            </a:r>
            <a:r>
              <a:rPr lang="es-CO" sz="800" b="1" spc="-40" dirty="0">
                <a:solidFill>
                  <a:srgbClr val="231F20"/>
                </a:solidFill>
                <a:latin typeface="Montserrat" panose="00000500000000000000" pitchFamily="2" charset="0"/>
                <a:cs typeface="Calibri"/>
              </a:rPr>
              <a:t>obra exceptuando el </a:t>
            </a:r>
            <a:r>
              <a:rPr lang="es-CO" sz="800" b="1" spc="-35" dirty="0">
                <a:solidFill>
                  <a:srgbClr val="231F20"/>
                </a:solidFill>
                <a:latin typeface="Montserrat" panose="00000500000000000000" pitchFamily="2" charset="0"/>
                <a:cs typeface="Calibri"/>
              </a:rPr>
              <a:t>aceite </a:t>
            </a:r>
            <a:r>
              <a:rPr lang="es-CO" sz="800" b="1" spc="-45" dirty="0">
                <a:solidFill>
                  <a:srgbClr val="231F20"/>
                </a:solidFill>
                <a:latin typeface="Montserrat" panose="00000500000000000000" pitchFamily="2" charset="0"/>
                <a:cs typeface="Calibri"/>
              </a:rPr>
              <a:t>del motor, </a:t>
            </a:r>
            <a:r>
              <a:rPr lang="es-CO" sz="800" b="1" spc="-40" dirty="0">
                <a:solidFill>
                  <a:srgbClr val="231F20"/>
                </a:solidFill>
                <a:latin typeface="Montserrat" panose="00000500000000000000" pitchFamily="2" charset="0"/>
                <a:cs typeface="Calibri"/>
              </a:rPr>
              <a:t>elementos  </a:t>
            </a:r>
            <a:r>
              <a:rPr lang="es-CO" sz="800" b="1" spc="-45" dirty="0">
                <a:solidFill>
                  <a:srgbClr val="231F20"/>
                </a:solidFill>
                <a:latin typeface="Montserrat" panose="00000500000000000000" pitchFamily="2" charset="0"/>
                <a:cs typeface="Calibri"/>
              </a:rPr>
              <a:t>filtrantes </a:t>
            </a:r>
            <a:r>
              <a:rPr lang="es-CO" sz="800" b="1" spc="10" dirty="0">
                <a:solidFill>
                  <a:srgbClr val="231F20"/>
                </a:solidFill>
                <a:latin typeface="Montserrat" panose="00000500000000000000" pitchFamily="2" charset="0"/>
                <a:cs typeface="Calibri"/>
              </a:rPr>
              <a:t>(si </a:t>
            </a:r>
            <a:r>
              <a:rPr lang="es-CO" sz="800" b="1" spc="-15" dirty="0">
                <a:solidFill>
                  <a:srgbClr val="231F20"/>
                </a:solidFill>
                <a:latin typeface="Montserrat" panose="00000500000000000000" pitchFamily="2" charset="0"/>
                <a:cs typeface="Calibri"/>
              </a:rPr>
              <a:t>aplica) </a:t>
            </a:r>
            <a:r>
              <a:rPr lang="es-CO" sz="800" b="1" spc="-50" dirty="0">
                <a:solidFill>
                  <a:srgbClr val="231F20"/>
                </a:solidFill>
                <a:latin typeface="Montserrat" panose="00000500000000000000" pitchFamily="2" charset="0"/>
                <a:cs typeface="Calibri"/>
              </a:rPr>
              <a:t>e  </a:t>
            </a:r>
            <a:r>
              <a:rPr lang="es-CO" sz="800" b="1" spc="-20" dirty="0">
                <a:solidFill>
                  <a:srgbClr val="231F20"/>
                </a:solidFill>
                <a:latin typeface="Montserrat" panose="00000500000000000000" pitchFamily="2" charset="0"/>
                <a:cs typeface="Calibri"/>
              </a:rPr>
              <a:t>insumos. </a:t>
            </a:r>
            <a:r>
              <a:rPr lang="es-CO" sz="800" b="1" spc="-35" dirty="0">
                <a:solidFill>
                  <a:srgbClr val="231F20"/>
                </a:solidFill>
                <a:latin typeface="Montserrat" panose="00000500000000000000" pitchFamily="2" charset="0"/>
                <a:cs typeface="Calibri"/>
              </a:rPr>
              <a:t>Válido </a:t>
            </a:r>
            <a:r>
              <a:rPr lang="es-CO" sz="800" b="1" spc="-30" dirty="0">
                <a:solidFill>
                  <a:srgbClr val="231F20"/>
                </a:solidFill>
                <a:latin typeface="Montserrat" panose="00000500000000000000" pitchFamily="2" charset="0"/>
                <a:cs typeface="Calibri"/>
              </a:rPr>
              <a:t>exclusivamente </a:t>
            </a:r>
            <a:r>
              <a:rPr lang="es-CO" sz="800" b="1" spc="-50" dirty="0">
                <a:solidFill>
                  <a:srgbClr val="231F20"/>
                </a:solidFill>
                <a:latin typeface="Montserrat" panose="00000500000000000000" pitchFamily="2" charset="0"/>
                <a:cs typeface="Calibri"/>
              </a:rPr>
              <a:t>durante  </a:t>
            </a:r>
            <a:r>
              <a:rPr lang="es-CO" sz="800" b="1" spc="-40" dirty="0">
                <a:solidFill>
                  <a:srgbClr val="231F20"/>
                </a:solidFill>
                <a:latin typeface="Montserrat" panose="00000500000000000000" pitchFamily="2" charset="0"/>
                <a:cs typeface="Calibri"/>
              </a:rPr>
              <a:t>el </a:t>
            </a:r>
            <a:r>
              <a:rPr lang="es-CO" sz="800" b="1" spc="-45" dirty="0">
                <a:solidFill>
                  <a:srgbClr val="231F20"/>
                </a:solidFill>
                <a:latin typeface="Montserrat" panose="00000500000000000000" pitchFamily="2" charset="0"/>
                <a:cs typeface="Calibri"/>
              </a:rPr>
              <a:t>período </a:t>
            </a:r>
            <a:r>
              <a:rPr lang="es-CO" sz="800" b="1" spc="-50" dirty="0">
                <a:solidFill>
                  <a:srgbClr val="231F20"/>
                </a:solidFill>
                <a:latin typeface="Montserrat" panose="00000500000000000000" pitchFamily="2" charset="0"/>
                <a:cs typeface="Calibri"/>
              </a:rPr>
              <a:t>de  </a:t>
            </a:r>
            <a:r>
              <a:rPr lang="es-CO" sz="800" b="1" spc="10" dirty="0">
                <a:solidFill>
                  <a:srgbClr val="231F20"/>
                </a:solidFill>
                <a:latin typeface="Montserrat" panose="00000500000000000000" pitchFamily="2" charset="0"/>
                <a:cs typeface="Calibri"/>
              </a:rPr>
              <a:t> </a:t>
            </a:r>
            <a:r>
              <a:rPr lang="es-CO" sz="800" b="1" spc="-40" dirty="0">
                <a:solidFill>
                  <a:srgbClr val="231F20"/>
                </a:solidFill>
                <a:latin typeface="Montserrat" panose="00000500000000000000" pitchFamily="2" charset="0"/>
                <a:cs typeface="Calibri"/>
              </a:rPr>
              <a:t>garantía</a:t>
            </a:r>
            <a:endParaRPr lang="es-CO" sz="700" b="1" dirty="0">
              <a:solidFill>
                <a:srgbClr val="231F20"/>
              </a:solidFill>
              <a:latin typeface="Montserrat" panose="00000500000000000000" pitchFamily="2" charset="0"/>
              <a:cs typeface="Calibri"/>
            </a:endParaRPr>
          </a:p>
        </p:txBody>
      </p:sp>
      <p:sp>
        <p:nvSpPr>
          <p:cNvPr id="4" name="3 Rectángulo redondeado"/>
          <p:cNvSpPr/>
          <p:nvPr/>
        </p:nvSpPr>
        <p:spPr>
          <a:xfrm>
            <a:off x="396016" y="1965643"/>
            <a:ext cx="4305320" cy="868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3696950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FF851-7802-10B2-FDAA-386AA94E35A3}"/>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ABBDA641-1CE6-8EAB-538D-977401132911}"/>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2ª REVISIÓN TÉCNICA: 5.000 KM </a:t>
            </a:r>
          </a:p>
        </p:txBody>
      </p:sp>
      <p:sp>
        <p:nvSpPr>
          <p:cNvPr id="13" name="object 3">
            <a:extLst>
              <a:ext uri="{FF2B5EF4-FFF2-40B4-BE49-F238E27FC236}">
                <a16:creationId xmlns:a16="http://schemas.microsoft.com/office/drawing/2014/main" id="{583D78C7-4FD1-79D3-C984-CBADEDC2D601}"/>
              </a:ext>
            </a:extLst>
          </p:cNvPr>
          <p:cNvSpPr txBox="1"/>
          <p:nvPr/>
        </p:nvSpPr>
        <p:spPr>
          <a:xfrm>
            <a:off x="192562" y="733749"/>
            <a:ext cx="4546663" cy="2040367"/>
          </a:xfrm>
          <a:prstGeom prst="rect">
            <a:avLst/>
          </a:prstGeom>
        </p:spPr>
        <p:txBody>
          <a:bodyPr vert="horz" wrap="square" lIns="0" tIns="0" rIns="0" bIns="0" rtlCol="0" anchor="t">
            <a:spAutoFit/>
          </a:bodyPr>
          <a:lstStyle/>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que no existan fugas de fluidos. (Visual)</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voltaje y nivel de líquido de la batería.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Cambiar aceite de motor según las especificaciones </a:t>
            </a:r>
            <a:r>
              <a:rPr lang="es-MX" sz="650" b="1" dirty="0">
                <a:solidFill>
                  <a:srgbClr val="231F20"/>
                </a:solidFill>
                <a:latin typeface="Montserrat"/>
                <a:cs typeface="Calibri"/>
              </a:rPr>
              <a:t>TVS TRU4 Duralife 20W50</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 filtro de aceite</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a:t>
            </a:r>
            <a:r>
              <a:rPr lang="es-MX" sz="700" dirty="0">
                <a:solidFill>
                  <a:srgbClr val="231F20"/>
                </a:solidFill>
                <a:latin typeface="Montserrat"/>
                <a:cs typeface="Calibri"/>
              </a:rPr>
              <a:t> aceite de diferencial según las especificaciones </a:t>
            </a:r>
            <a:r>
              <a:rPr lang="es-MX" sz="700" b="1" dirty="0">
                <a:solidFill>
                  <a:srgbClr val="231F20"/>
                </a:solidFill>
                <a:latin typeface="Montserrat"/>
                <a:cs typeface="Calibri"/>
              </a:rPr>
              <a:t>TVS TRU4 </a:t>
            </a:r>
            <a:r>
              <a:rPr lang="es-MX" sz="700" b="1" err="1">
                <a:solidFill>
                  <a:srgbClr val="231F20"/>
                </a:solidFill>
                <a:latin typeface="Montserrat"/>
                <a:cs typeface="Calibri"/>
              </a:rPr>
              <a:t>Duralife</a:t>
            </a:r>
            <a:r>
              <a:rPr lang="es-MX" sz="700" b="1" dirty="0">
                <a:solidFill>
                  <a:srgbClr val="231F20"/>
                </a:solidFill>
                <a:latin typeface="Montserrat"/>
                <a:cs typeface="Calibri"/>
              </a:rPr>
              <a:t> 20W50</a:t>
            </a:r>
            <a:endParaRPr lang="es-MX" sz="650" dirty="0">
              <a:solidFill>
                <a:srgbClr val="231F20"/>
              </a:solidFill>
              <a:latin typeface="Montserrat"/>
              <a:cs typeface="Calibri"/>
            </a:endParaRPr>
          </a:p>
          <a:p>
            <a:pPr marL="241300" marR="17780" indent="-228600" algn="just">
              <a:lnSpc>
                <a:spcPts val="1000"/>
              </a:lnSpc>
              <a:spcBef>
                <a:spcPts val="45"/>
              </a:spcBef>
              <a:buFontTx/>
              <a:buAutoNum type="arabicPeriod"/>
            </a:pPr>
            <a:r>
              <a:rPr lang="es-MX" sz="650" dirty="0">
                <a:solidFill>
                  <a:srgbClr val="231F20"/>
                </a:solidFill>
                <a:latin typeface="Montserrat" panose="00000500000000000000" pitchFamily="2" charset="0"/>
                <a:cs typeface="Calibri"/>
              </a:rPr>
              <a:t>Limpiar filtro de aire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y ajustar los frenos y el nivel de líquido de frenos.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estado de las llantas, presión de aire, montaje y giro libre de los rines.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Verificar el funcionamiento adecuado de la dirección.</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ajustar guayas en general.</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lubricar partes móviles.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señales de torque y ajustar si es necesario.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sistema eléctrico.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tablero de instrumentos.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revoluciones en marcha mínima.</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Limpiar el vehículo antes de entregarlo.</a:t>
            </a:r>
          </a:p>
        </p:txBody>
      </p:sp>
    </p:spTree>
    <p:extLst>
      <p:ext uri="{BB962C8B-B14F-4D97-AF65-F5344CB8AC3E}">
        <p14:creationId xmlns:p14="http://schemas.microsoft.com/office/powerpoint/2010/main" val="3514192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CHEQUEOS 3ª REVISIÓN TÉCNICA: 10.000 KM </a:t>
            </a:r>
          </a:p>
        </p:txBody>
      </p:sp>
      <p:grpSp>
        <p:nvGrpSpPr>
          <p:cNvPr id="21" name="20 Grupo"/>
          <p:cNvGrpSpPr/>
          <p:nvPr/>
        </p:nvGrpSpPr>
        <p:grpSpPr>
          <a:xfrm rot="16200000">
            <a:off x="1065799" y="1741908"/>
            <a:ext cx="155107" cy="1316150"/>
            <a:chOff x="2750258" y="3564893"/>
            <a:chExt cx="155107" cy="1337411"/>
          </a:xfrm>
        </p:grpSpPr>
        <p:sp>
          <p:nvSpPr>
            <p:cNvPr id="23" name="object 127"/>
            <p:cNvSpPr/>
            <p:nvPr/>
          </p:nvSpPr>
          <p:spPr>
            <a:xfrm>
              <a:off x="2752330" y="4422722"/>
              <a:ext cx="153035" cy="81916"/>
            </a:xfrm>
            <a:custGeom>
              <a:avLst/>
              <a:gdLst/>
              <a:ahLst/>
              <a:cxnLst/>
              <a:rect l="l" t="t" r="r" b="b"/>
              <a:pathLst>
                <a:path w="153035" h="81914">
                  <a:moveTo>
                    <a:pt x="152776" y="48842"/>
                  </a:moveTo>
                  <a:lnTo>
                    <a:pt x="146775" y="20425"/>
                  </a:lnTo>
                  <a:lnTo>
                    <a:pt x="37521" y="691"/>
                  </a:lnTo>
                  <a:lnTo>
                    <a:pt x="33699" y="260"/>
                  </a:lnTo>
                  <a:lnTo>
                    <a:pt x="27950" y="0"/>
                  </a:lnTo>
                  <a:lnTo>
                    <a:pt x="22184" y="480"/>
                  </a:lnTo>
                  <a:lnTo>
                    <a:pt x="0" y="33792"/>
                  </a:lnTo>
                  <a:lnTo>
                    <a:pt x="384" y="41161"/>
                  </a:lnTo>
                  <a:lnTo>
                    <a:pt x="1538" y="48428"/>
                  </a:lnTo>
                  <a:lnTo>
                    <a:pt x="3462" y="55585"/>
                  </a:lnTo>
                  <a:lnTo>
                    <a:pt x="6155" y="62630"/>
                  </a:lnTo>
                  <a:lnTo>
                    <a:pt x="6155" y="62761"/>
                  </a:lnTo>
                  <a:lnTo>
                    <a:pt x="8258" y="67076"/>
                  </a:lnTo>
                  <a:lnTo>
                    <a:pt x="18875" y="68895"/>
                  </a:lnTo>
                  <a:lnTo>
                    <a:pt x="24184" y="69903"/>
                  </a:lnTo>
                  <a:lnTo>
                    <a:pt x="24184" y="30871"/>
                  </a:lnTo>
                  <a:lnTo>
                    <a:pt x="29852" y="26608"/>
                  </a:lnTo>
                  <a:lnTo>
                    <a:pt x="98534" y="39054"/>
                  </a:lnTo>
                  <a:lnTo>
                    <a:pt x="98534" y="77207"/>
                  </a:lnTo>
                  <a:lnTo>
                    <a:pt x="112204" y="79627"/>
                  </a:lnTo>
                  <a:lnTo>
                    <a:pt x="122873" y="81548"/>
                  </a:lnTo>
                  <a:lnTo>
                    <a:pt x="122873" y="43448"/>
                  </a:lnTo>
                  <a:lnTo>
                    <a:pt x="152776" y="48842"/>
                  </a:lnTo>
                  <a:close/>
                </a:path>
                <a:path w="153035" h="81914">
                  <a:moveTo>
                    <a:pt x="6155" y="62761"/>
                  </a:moveTo>
                  <a:lnTo>
                    <a:pt x="6155" y="62630"/>
                  </a:lnTo>
                  <a:lnTo>
                    <a:pt x="6155" y="62761"/>
                  </a:lnTo>
                  <a:close/>
                </a:path>
                <a:path w="153035" h="81914">
                  <a:moveTo>
                    <a:pt x="33699" y="71602"/>
                  </a:moveTo>
                  <a:lnTo>
                    <a:pt x="30955" y="65840"/>
                  </a:lnTo>
                  <a:lnTo>
                    <a:pt x="27950" y="59098"/>
                  </a:lnTo>
                  <a:lnTo>
                    <a:pt x="25851" y="52726"/>
                  </a:lnTo>
                  <a:lnTo>
                    <a:pt x="24599" y="46695"/>
                  </a:lnTo>
                  <a:lnTo>
                    <a:pt x="24184" y="41001"/>
                  </a:lnTo>
                  <a:lnTo>
                    <a:pt x="24184" y="69903"/>
                  </a:lnTo>
                  <a:lnTo>
                    <a:pt x="33699" y="71602"/>
                  </a:lnTo>
                  <a:close/>
                </a:path>
              </a:pathLst>
            </a:custGeom>
            <a:solidFill>
              <a:srgbClr val="231F20"/>
            </a:solidFill>
          </p:spPr>
          <p:txBody>
            <a:bodyPr wrap="square" lIns="0" tIns="0" rIns="0" bIns="0" rtlCol="0"/>
            <a:lstStyle/>
            <a:p>
              <a:endParaRPr dirty="0"/>
            </a:p>
          </p:txBody>
        </p:sp>
        <p:sp>
          <p:nvSpPr>
            <p:cNvPr id="24" name="object 128"/>
            <p:cNvSpPr/>
            <p:nvPr/>
          </p:nvSpPr>
          <p:spPr>
            <a:xfrm>
              <a:off x="2854643" y="4878175"/>
              <a:ext cx="18415" cy="24129"/>
            </a:xfrm>
            <a:custGeom>
              <a:avLst/>
              <a:gdLst/>
              <a:ahLst/>
              <a:cxnLst/>
              <a:rect l="l" t="t" r="r" b="b"/>
              <a:pathLst>
                <a:path w="18414" h="24129">
                  <a:moveTo>
                    <a:pt x="18203" y="18497"/>
                  </a:moveTo>
                  <a:lnTo>
                    <a:pt x="18203" y="5262"/>
                  </a:lnTo>
                  <a:lnTo>
                    <a:pt x="14172" y="0"/>
                  </a:lnTo>
                  <a:lnTo>
                    <a:pt x="3969" y="0"/>
                  </a:lnTo>
                  <a:lnTo>
                    <a:pt x="0" y="5262"/>
                  </a:lnTo>
                  <a:lnTo>
                    <a:pt x="0" y="18497"/>
                  </a:lnTo>
                  <a:lnTo>
                    <a:pt x="1828" y="20873"/>
                  </a:lnTo>
                  <a:lnTo>
                    <a:pt x="1870" y="6735"/>
                  </a:lnTo>
                  <a:lnTo>
                    <a:pt x="5112" y="2999"/>
                  </a:lnTo>
                  <a:lnTo>
                    <a:pt x="13112" y="2999"/>
                  </a:lnTo>
                  <a:lnTo>
                    <a:pt x="16395" y="6735"/>
                  </a:lnTo>
                  <a:lnTo>
                    <a:pt x="16395" y="20810"/>
                  </a:lnTo>
                  <a:lnTo>
                    <a:pt x="18203" y="18497"/>
                  </a:lnTo>
                  <a:close/>
                </a:path>
                <a:path w="18414" h="24129">
                  <a:moveTo>
                    <a:pt x="16395" y="16971"/>
                  </a:moveTo>
                  <a:lnTo>
                    <a:pt x="16395" y="6735"/>
                  </a:lnTo>
                  <a:lnTo>
                    <a:pt x="13112" y="2999"/>
                  </a:lnTo>
                  <a:lnTo>
                    <a:pt x="5112" y="2999"/>
                  </a:lnTo>
                  <a:lnTo>
                    <a:pt x="1870" y="6735"/>
                  </a:lnTo>
                  <a:lnTo>
                    <a:pt x="1828" y="16971"/>
                  </a:lnTo>
                  <a:lnTo>
                    <a:pt x="4426" y="19906"/>
                  </a:lnTo>
                  <a:lnTo>
                    <a:pt x="4426" y="7393"/>
                  </a:lnTo>
                  <a:lnTo>
                    <a:pt x="13424" y="7393"/>
                  </a:lnTo>
                  <a:lnTo>
                    <a:pt x="13632" y="8446"/>
                  </a:lnTo>
                  <a:lnTo>
                    <a:pt x="13798" y="9893"/>
                  </a:lnTo>
                  <a:lnTo>
                    <a:pt x="13798" y="19906"/>
                  </a:lnTo>
                  <a:lnTo>
                    <a:pt x="16395" y="16971"/>
                  </a:lnTo>
                  <a:close/>
                </a:path>
                <a:path w="18414" h="24129">
                  <a:moveTo>
                    <a:pt x="16395" y="20810"/>
                  </a:moveTo>
                  <a:lnTo>
                    <a:pt x="16395" y="16971"/>
                  </a:lnTo>
                  <a:lnTo>
                    <a:pt x="13112" y="20681"/>
                  </a:lnTo>
                  <a:lnTo>
                    <a:pt x="5112" y="20681"/>
                  </a:lnTo>
                  <a:lnTo>
                    <a:pt x="1828" y="16971"/>
                  </a:lnTo>
                  <a:lnTo>
                    <a:pt x="1828" y="20873"/>
                  </a:lnTo>
                  <a:lnTo>
                    <a:pt x="3969" y="23654"/>
                  </a:lnTo>
                  <a:lnTo>
                    <a:pt x="14172" y="23654"/>
                  </a:lnTo>
                  <a:lnTo>
                    <a:pt x="16395" y="20810"/>
                  </a:lnTo>
                  <a:close/>
                </a:path>
                <a:path w="18414" h="24129">
                  <a:moveTo>
                    <a:pt x="13798" y="13971"/>
                  </a:moveTo>
                  <a:lnTo>
                    <a:pt x="13798" y="9893"/>
                  </a:lnTo>
                  <a:lnTo>
                    <a:pt x="13632" y="8446"/>
                  </a:lnTo>
                  <a:lnTo>
                    <a:pt x="13424" y="7393"/>
                  </a:lnTo>
                  <a:lnTo>
                    <a:pt x="4426" y="7393"/>
                  </a:lnTo>
                  <a:lnTo>
                    <a:pt x="4426" y="10024"/>
                  </a:lnTo>
                  <a:lnTo>
                    <a:pt x="8042" y="10024"/>
                  </a:lnTo>
                  <a:lnTo>
                    <a:pt x="8042" y="16083"/>
                  </a:lnTo>
                  <a:lnTo>
                    <a:pt x="8603" y="15629"/>
                  </a:lnTo>
                  <a:lnTo>
                    <a:pt x="8852" y="14550"/>
                  </a:lnTo>
                  <a:lnTo>
                    <a:pt x="9330" y="15945"/>
                  </a:lnTo>
                  <a:lnTo>
                    <a:pt x="9538" y="16208"/>
                  </a:lnTo>
                  <a:lnTo>
                    <a:pt x="9538" y="10130"/>
                  </a:lnTo>
                  <a:lnTo>
                    <a:pt x="12135" y="10130"/>
                  </a:lnTo>
                  <a:lnTo>
                    <a:pt x="12219" y="13234"/>
                  </a:lnTo>
                  <a:lnTo>
                    <a:pt x="12219" y="16738"/>
                  </a:lnTo>
                  <a:lnTo>
                    <a:pt x="12696" y="16392"/>
                  </a:lnTo>
                  <a:lnTo>
                    <a:pt x="13507" y="14971"/>
                  </a:lnTo>
                  <a:lnTo>
                    <a:pt x="13798" y="13971"/>
                  </a:lnTo>
                  <a:close/>
                </a:path>
                <a:path w="18414" h="24129">
                  <a:moveTo>
                    <a:pt x="8042" y="12787"/>
                  </a:moveTo>
                  <a:lnTo>
                    <a:pt x="8042" y="10024"/>
                  </a:lnTo>
                  <a:lnTo>
                    <a:pt x="4426" y="10024"/>
                  </a:lnTo>
                  <a:lnTo>
                    <a:pt x="4426" y="14603"/>
                  </a:lnTo>
                  <a:lnTo>
                    <a:pt x="4717" y="14257"/>
                  </a:lnTo>
                  <a:lnTo>
                    <a:pt x="5569" y="14050"/>
                  </a:lnTo>
                  <a:lnTo>
                    <a:pt x="6566" y="13708"/>
                  </a:lnTo>
                  <a:lnTo>
                    <a:pt x="7584" y="13471"/>
                  </a:lnTo>
                  <a:lnTo>
                    <a:pt x="8042" y="12787"/>
                  </a:lnTo>
                  <a:close/>
                </a:path>
                <a:path w="18414" h="24129">
                  <a:moveTo>
                    <a:pt x="8042" y="16083"/>
                  </a:moveTo>
                  <a:lnTo>
                    <a:pt x="8042" y="12787"/>
                  </a:lnTo>
                  <a:lnTo>
                    <a:pt x="7584" y="13471"/>
                  </a:lnTo>
                  <a:lnTo>
                    <a:pt x="6566" y="13708"/>
                  </a:lnTo>
                  <a:lnTo>
                    <a:pt x="5569" y="14050"/>
                  </a:lnTo>
                  <a:lnTo>
                    <a:pt x="4717" y="14257"/>
                  </a:lnTo>
                  <a:lnTo>
                    <a:pt x="4426" y="14603"/>
                  </a:lnTo>
                  <a:lnTo>
                    <a:pt x="4426" y="17444"/>
                  </a:lnTo>
                  <a:lnTo>
                    <a:pt x="4717" y="17181"/>
                  </a:lnTo>
                  <a:lnTo>
                    <a:pt x="5569" y="16882"/>
                  </a:lnTo>
                  <a:lnTo>
                    <a:pt x="7584" y="16311"/>
                  </a:lnTo>
                  <a:lnTo>
                    <a:pt x="8042" y="16083"/>
                  </a:lnTo>
                  <a:close/>
                </a:path>
                <a:path w="18414" h="24129">
                  <a:moveTo>
                    <a:pt x="13798" y="19906"/>
                  </a:moveTo>
                  <a:lnTo>
                    <a:pt x="13798" y="13971"/>
                  </a:lnTo>
                  <a:lnTo>
                    <a:pt x="13507" y="14971"/>
                  </a:lnTo>
                  <a:lnTo>
                    <a:pt x="12696" y="16392"/>
                  </a:lnTo>
                  <a:lnTo>
                    <a:pt x="12219" y="16738"/>
                  </a:lnTo>
                  <a:lnTo>
                    <a:pt x="9912" y="16681"/>
                  </a:lnTo>
                  <a:lnTo>
                    <a:pt x="9330" y="15945"/>
                  </a:lnTo>
                  <a:lnTo>
                    <a:pt x="8977" y="14550"/>
                  </a:lnTo>
                  <a:lnTo>
                    <a:pt x="8603" y="15629"/>
                  </a:lnTo>
                  <a:lnTo>
                    <a:pt x="8042" y="16083"/>
                  </a:lnTo>
                  <a:lnTo>
                    <a:pt x="7584" y="16311"/>
                  </a:lnTo>
                  <a:lnTo>
                    <a:pt x="5257" y="16971"/>
                  </a:lnTo>
                  <a:lnTo>
                    <a:pt x="4717" y="17181"/>
                  </a:lnTo>
                  <a:lnTo>
                    <a:pt x="4426" y="17444"/>
                  </a:lnTo>
                  <a:lnTo>
                    <a:pt x="4426" y="19906"/>
                  </a:lnTo>
                  <a:lnTo>
                    <a:pt x="5112" y="20681"/>
                  </a:lnTo>
                  <a:lnTo>
                    <a:pt x="13112" y="20681"/>
                  </a:lnTo>
                  <a:lnTo>
                    <a:pt x="13798" y="19906"/>
                  </a:lnTo>
                  <a:close/>
                </a:path>
                <a:path w="18414" h="24129">
                  <a:moveTo>
                    <a:pt x="12219" y="13234"/>
                  </a:moveTo>
                  <a:lnTo>
                    <a:pt x="12135" y="10130"/>
                  </a:lnTo>
                  <a:lnTo>
                    <a:pt x="9538" y="10130"/>
                  </a:lnTo>
                  <a:lnTo>
                    <a:pt x="9538" y="12866"/>
                  </a:lnTo>
                  <a:lnTo>
                    <a:pt x="9912" y="14050"/>
                  </a:lnTo>
                  <a:lnTo>
                    <a:pt x="11699" y="14050"/>
                  </a:lnTo>
                  <a:lnTo>
                    <a:pt x="12219" y="13234"/>
                  </a:lnTo>
                  <a:close/>
                </a:path>
                <a:path w="18414" h="24129">
                  <a:moveTo>
                    <a:pt x="12219" y="16738"/>
                  </a:moveTo>
                  <a:lnTo>
                    <a:pt x="12219" y="13234"/>
                  </a:lnTo>
                  <a:lnTo>
                    <a:pt x="11699" y="14050"/>
                  </a:lnTo>
                  <a:lnTo>
                    <a:pt x="9912" y="14050"/>
                  </a:lnTo>
                  <a:lnTo>
                    <a:pt x="9538" y="12866"/>
                  </a:lnTo>
                  <a:lnTo>
                    <a:pt x="9538" y="16208"/>
                  </a:lnTo>
                  <a:lnTo>
                    <a:pt x="9912" y="16681"/>
                  </a:lnTo>
                  <a:lnTo>
                    <a:pt x="12219" y="16738"/>
                  </a:lnTo>
                  <a:close/>
                </a:path>
              </a:pathLst>
            </a:custGeom>
            <a:solidFill>
              <a:srgbClr val="231F20"/>
            </a:solidFill>
          </p:spPr>
          <p:txBody>
            <a:bodyPr wrap="square" lIns="0" tIns="0" rIns="0" bIns="0" rtlCol="0"/>
            <a:lstStyle/>
            <a:p>
              <a:endParaRPr dirty="0"/>
            </a:p>
          </p:txBody>
        </p:sp>
        <p:sp>
          <p:nvSpPr>
            <p:cNvPr id="25" name="object 129"/>
            <p:cNvSpPr/>
            <p:nvPr/>
          </p:nvSpPr>
          <p:spPr>
            <a:xfrm>
              <a:off x="2750258" y="4168330"/>
              <a:ext cx="123189" cy="127000"/>
            </a:xfrm>
            <a:custGeom>
              <a:avLst/>
              <a:gdLst/>
              <a:ahLst/>
              <a:cxnLst/>
              <a:rect l="l" t="t" r="r" b="b"/>
              <a:pathLst>
                <a:path w="123189" h="127000">
                  <a:moveTo>
                    <a:pt x="122699" y="74621"/>
                  </a:moveTo>
                  <a:lnTo>
                    <a:pt x="117881" y="49049"/>
                  </a:lnTo>
                  <a:lnTo>
                    <a:pt x="104739" y="26476"/>
                  </a:lnTo>
                  <a:lnTo>
                    <a:pt x="85240" y="9321"/>
                  </a:lnTo>
                  <a:lnTo>
                    <a:pt x="61349" y="0"/>
                  </a:lnTo>
                  <a:lnTo>
                    <a:pt x="37480" y="623"/>
                  </a:lnTo>
                  <a:lnTo>
                    <a:pt x="17978" y="10653"/>
                  </a:lnTo>
                  <a:lnTo>
                    <a:pt x="4824" y="28413"/>
                  </a:lnTo>
                  <a:lnTo>
                    <a:pt x="0" y="52229"/>
                  </a:lnTo>
                  <a:lnTo>
                    <a:pt x="735" y="62207"/>
                  </a:lnTo>
                  <a:lnTo>
                    <a:pt x="2867" y="71963"/>
                  </a:lnTo>
                  <a:lnTo>
                    <a:pt x="6282" y="81364"/>
                  </a:lnTo>
                  <a:lnTo>
                    <a:pt x="10869" y="90276"/>
                  </a:lnTo>
                  <a:lnTo>
                    <a:pt x="10869" y="117692"/>
                  </a:lnTo>
                  <a:lnTo>
                    <a:pt x="25099" y="120202"/>
                  </a:lnTo>
                  <a:lnTo>
                    <a:pt x="25099" y="56781"/>
                  </a:lnTo>
                  <a:lnTo>
                    <a:pt x="27953" y="42734"/>
                  </a:lnTo>
                  <a:lnTo>
                    <a:pt x="35731" y="32245"/>
                  </a:lnTo>
                  <a:lnTo>
                    <a:pt x="47255" y="26314"/>
                  </a:lnTo>
                  <a:lnTo>
                    <a:pt x="61349" y="25943"/>
                  </a:lnTo>
                  <a:lnTo>
                    <a:pt x="75454" y="31479"/>
                  </a:lnTo>
                  <a:lnTo>
                    <a:pt x="86977" y="41612"/>
                  </a:lnTo>
                  <a:lnTo>
                    <a:pt x="94749" y="54923"/>
                  </a:lnTo>
                  <a:lnTo>
                    <a:pt x="97599" y="69990"/>
                  </a:lnTo>
                  <a:lnTo>
                    <a:pt x="97599" y="119835"/>
                  </a:lnTo>
                  <a:lnTo>
                    <a:pt x="104739" y="116164"/>
                  </a:lnTo>
                  <a:lnTo>
                    <a:pt x="117881" y="98418"/>
                  </a:lnTo>
                  <a:lnTo>
                    <a:pt x="122699" y="74621"/>
                  </a:lnTo>
                  <a:close/>
                </a:path>
                <a:path w="123189" h="127000">
                  <a:moveTo>
                    <a:pt x="10869" y="117692"/>
                  </a:moveTo>
                  <a:lnTo>
                    <a:pt x="10869" y="90276"/>
                  </a:lnTo>
                  <a:lnTo>
                    <a:pt x="432" y="88540"/>
                  </a:lnTo>
                  <a:lnTo>
                    <a:pt x="432" y="115852"/>
                  </a:lnTo>
                  <a:lnTo>
                    <a:pt x="10869" y="117692"/>
                  </a:lnTo>
                  <a:close/>
                </a:path>
                <a:path w="123189" h="127000">
                  <a:moveTo>
                    <a:pt x="97599" y="119835"/>
                  </a:moveTo>
                  <a:lnTo>
                    <a:pt x="97599" y="69990"/>
                  </a:lnTo>
                  <a:lnTo>
                    <a:pt x="94749" y="84052"/>
                  </a:lnTo>
                  <a:lnTo>
                    <a:pt x="86977" y="94552"/>
                  </a:lnTo>
                  <a:lnTo>
                    <a:pt x="75454" y="100494"/>
                  </a:lnTo>
                  <a:lnTo>
                    <a:pt x="61349" y="100880"/>
                  </a:lnTo>
                  <a:lnTo>
                    <a:pt x="47255" y="95348"/>
                  </a:lnTo>
                  <a:lnTo>
                    <a:pt x="35731" y="85215"/>
                  </a:lnTo>
                  <a:lnTo>
                    <a:pt x="27953" y="71890"/>
                  </a:lnTo>
                  <a:lnTo>
                    <a:pt x="25099" y="56781"/>
                  </a:lnTo>
                  <a:lnTo>
                    <a:pt x="25099" y="120202"/>
                  </a:lnTo>
                  <a:lnTo>
                    <a:pt x="61349" y="126824"/>
                  </a:lnTo>
                  <a:lnTo>
                    <a:pt x="85240" y="126190"/>
                  </a:lnTo>
                  <a:lnTo>
                    <a:pt x="97599" y="119835"/>
                  </a:lnTo>
                  <a:close/>
                </a:path>
              </a:pathLst>
            </a:custGeom>
            <a:solidFill>
              <a:srgbClr val="231F20"/>
            </a:solidFill>
          </p:spPr>
          <p:txBody>
            <a:bodyPr wrap="square" lIns="0" tIns="0" rIns="0" bIns="0" rtlCol="0"/>
            <a:lstStyle/>
            <a:p>
              <a:endParaRPr dirty="0"/>
            </a:p>
          </p:txBody>
        </p:sp>
        <p:sp>
          <p:nvSpPr>
            <p:cNvPr id="26" name="object 130"/>
            <p:cNvSpPr/>
            <p:nvPr/>
          </p:nvSpPr>
          <p:spPr>
            <a:xfrm>
              <a:off x="2750682" y="4305355"/>
              <a:ext cx="123189" cy="119380"/>
            </a:xfrm>
            <a:custGeom>
              <a:avLst/>
              <a:gdLst/>
              <a:ahLst/>
              <a:cxnLst/>
              <a:rect l="l" t="t" r="r" b="b"/>
              <a:pathLst>
                <a:path w="123189" h="119379">
                  <a:moveTo>
                    <a:pt x="122757" y="42104"/>
                  </a:moveTo>
                  <a:lnTo>
                    <a:pt x="116798" y="13003"/>
                  </a:lnTo>
                  <a:lnTo>
                    <a:pt x="50987" y="1004"/>
                  </a:lnTo>
                  <a:lnTo>
                    <a:pt x="30632" y="0"/>
                  </a:lnTo>
                  <a:lnTo>
                    <a:pt x="14481" y="5931"/>
                  </a:lnTo>
                  <a:lnTo>
                    <a:pt x="3837" y="20201"/>
                  </a:lnTo>
                  <a:lnTo>
                    <a:pt x="0" y="44209"/>
                  </a:lnTo>
                  <a:lnTo>
                    <a:pt x="3837" y="69644"/>
                  </a:lnTo>
                  <a:lnTo>
                    <a:pt x="14481" y="87801"/>
                  </a:lnTo>
                  <a:lnTo>
                    <a:pt x="22972" y="94012"/>
                  </a:lnTo>
                  <a:lnTo>
                    <a:pt x="22972" y="48392"/>
                  </a:lnTo>
                  <a:lnTo>
                    <a:pt x="25157" y="35608"/>
                  </a:lnTo>
                  <a:lnTo>
                    <a:pt x="31303" y="29352"/>
                  </a:lnTo>
                  <a:lnTo>
                    <a:pt x="40797" y="27868"/>
                  </a:lnTo>
                  <a:lnTo>
                    <a:pt x="53025" y="29395"/>
                  </a:lnTo>
                  <a:lnTo>
                    <a:pt x="122757" y="42104"/>
                  </a:lnTo>
                  <a:close/>
                </a:path>
                <a:path w="123189" h="119379">
                  <a:moveTo>
                    <a:pt x="122757" y="119172"/>
                  </a:moveTo>
                  <a:lnTo>
                    <a:pt x="116798" y="90044"/>
                  </a:lnTo>
                  <a:lnTo>
                    <a:pt x="53025" y="78336"/>
                  </a:lnTo>
                  <a:lnTo>
                    <a:pt x="40797" y="75422"/>
                  </a:lnTo>
                  <a:lnTo>
                    <a:pt x="31303" y="70478"/>
                  </a:lnTo>
                  <a:lnTo>
                    <a:pt x="25157" y="61977"/>
                  </a:lnTo>
                  <a:lnTo>
                    <a:pt x="22972" y="48392"/>
                  </a:lnTo>
                  <a:lnTo>
                    <a:pt x="22972" y="94012"/>
                  </a:lnTo>
                  <a:lnTo>
                    <a:pt x="30632" y="99615"/>
                  </a:lnTo>
                  <a:lnTo>
                    <a:pt x="50987" y="106016"/>
                  </a:lnTo>
                  <a:lnTo>
                    <a:pt x="122757" y="119172"/>
                  </a:lnTo>
                  <a:close/>
                </a:path>
              </a:pathLst>
            </a:custGeom>
            <a:solidFill>
              <a:srgbClr val="231F20"/>
            </a:solidFill>
          </p:spPr>
          <p:txBody>
            <a:bodyPr wrap="square" lIns="0" tIns="0" rIns="0" bIns="0" rtlCol="0"/>
            <a:lstStyle/>
            <a:p>
              <a:endParaRPr dirty="0"/>
            </a:p>
          </p:txBody>
        </p:sp>
        <p:sp>
          <p:nvSpPr>
            <p:cNvPr id="27" name="object 131"/>
            <p:cNvSpPr/>
            <p:nvPr/>
          </p:nvSpPr>
          <p:spPr>
            <a:xfrm>
              <a:off x="2763089" y="3880604"/>
              <a:ext cx="72390" cy="140335"/>
            </a:xfrm>
            <a:custGeom>
              <a:avLst/>
              <a:gdLst/>
              <a:ahLst/>
              <a:cxnLst/>
              <a:rect l="l" t="t" r="r" b="b"/>
              <a:pathLst>
                <a:path w="72389" h="140335">
                  <a:moveTo>
                    <a:pt x="71905" y="69727"/>
                  </a:moveTo>
                  <a:lnTo>
                    <a:pt x="69057" y="42392"/>
                  </a:lnTo>
                  <a:lnTo>
                    <a:pt x="61315" y="20250"/>
                  </a:lnTo>
                  <a:lnTo>
                    <a:pt x="49886" y="5414"/>
                  </a:lnTo>
                  <a:lnTo>
                    <a:pt x="35977" y="0"/>
                  </a:lnTo>
                  <a:lnTo>
                    <a:pt x="22040" y="5414"/>
                  </a:lnTo>
                  <a:lnTo>
                    <a:pt x="10596" y="20250"/>
                  </a:lnTo>
                  <a:lnTo>
                    <a:pt x="2849" y="42392"/>
                  </a:lnTo>
                  <a:lnTo>
                    <a:pt x="0" y="69727"/>
                  </a:lnTo>
                  <a:lnTo>
                    <a:pt x="2849" y="97263"/>
                  </a:lnTo>
                  <a:lnTo>
                    <a:pt x="10596" y="119516"/>
                  </a:lnTo>
                  <a:lnTo>
                    <a:pt x="22040" y="134398"/>
                  </a:lnTo>
                  <a:lnTo>
                    <a:pt x="35977" y="139822"/>
                  </a:lnTo>
                  <a:lnTo>
                    <a:pt x="49886" y="134398"/>
                  </a:lnTo>
                  <a:lnTo>
                    <a:pt x="61315" y="119516"/>
                  </a:lnTo>
                  <a:lnTo>
                    <a:pt x="69057" y="97263"/>
                  </a:lnTo>
                  <a:lnTo>
                    <a:pt x="71905" y="69727"/>
                  </a:lnTo>
                  <a:close/>
                </a:path>
              </a:pathLst>
            </a:custGeom>
            <a:solidFill>
              <a:srgbClr val="231F20"/>
            </a:solidFill>
          </p:spPr>
          <p:txBody>
            <a:bodyPr wrap="square" lIns="0" tIns="0" rIns="0" bIns="0" rtlCol="0"/>
            <a:lstStyle/>
            <a:p>
              <a:endParaRPr dirty="0"/>
            </a:p>
          </p:txBody>
        </p:sp>
        <p:sp>
          <p:nvSpPr>
            <p:cNvPr id="28" name="object 132"/>
            <p:cNvSpPr/>
            <p:nvPr/>
          </p:nvSpPr>
          <p:spPr>
            <a:xfrm>
              <a:off x="2751112" y="3999816"/>
              <a:ext cx="41910" cy="139065"/>
            </a:xfrm>
            <a:custGeom>
              <a:avLst/>
              <a:gdLst/>
              <a:ahLst/>
              <a:cxnLst/>
              <a:rect l="l" t="t" r="r" b="b"/>
              <a:pathLst>
                <a:path w="41910" h="139064">
                  <a:moveTo>
                    <a:pt x="41590" y="54623"/>
                  </a:moveTo>
                  <a:lnTo>
                    <a:pt x="28676" y="49356"/>
                  </a:lnTo>
                  <a:lnTo>
                    <a:pt x="17131" y="37938"/>
                  </a:lnTo>
                  <a:lnTo>
                    <a:pt x="7418" y="21207"/>
                  </a:lnTo>
                  <a:lnTo>
                    <a:pt x="0" y="0"/>
                  </a:lnTo>
                  <a:lnTo>
                    <a:pt x="0" y="138954"/>
                  </a:lnTo>
                  <a:lnTo>
                    <a:pt x="41590" y="54623"/>
                  </a:lnTo>
                  <a:close/>
                </a:path>
              </a:pathLst>
            </a:custGeom>
            <a:solidFill>
              <a:srgbClr val="231F20"/>
            </a:solidFill>
          </p:spPr>
          <p:txBody>
            <a:bodyPr wrap="square" lIns="0" tIns="0" rIns="0" bIns="0" rtlCol="0"/>
            <a:lstStyle/>
            <a:p>
              <a:endParaRPr dirty="0"/>
            </a:p>
          </p:txBody>
        </p:sp>
        <p:sp>
          <p:nvSpPr>
            <p:cNvPr id="29" name="object 133"/>
            <p:cNvSpPr/>
            <p:nvPr/>
          </p:nvSpPr>
          <p:spPr>
            <a:xfrm>
              <a:off x="2751041" y="3564893"/>
              <a:ext cx="152400" cy="376554"/>
            </a:xfrm>
            <a:custGeom>
              <a:avLst/>
              <a:gdLst/>
              <a:ahLst/>
              <a:cxnLst/>
              <a:rect l="l" t="t" r="r" b="b"/>
              <a:pathLst>
                <a:path w="152400" h="376554">
                  <a:moveTo>
                    <a:pt x="152343" y="285775"/>
                  </a:moveTo>
                  <a:lnTo>
                    <a:pt x="0" y="0"/>
                  </a:lnTo>
                  <a:lnTo>
                    <a:pt x="0" y="330743"/>
                  </a:lnTo>
                  <a:lnTo>
                    <a:pt x="2951" y="323042"/>
                  </a:lnTo>
                  <a:lnTo>
                    <a:pt x="11691" y="305904"/>
                  </a:lnTo>
                  <a:lnTo>
                    <a:pt x="26045" y="288273"/>
                  </a:lnTo>
                  <a:lnTo>
                    <a:pt x="45841" y="279092"/>
                  </a:lnTo>
                  <a:lnTo>
                    <a:pt x="48892" y="278987"/>
                  </a:lnTo>
                  <a:lnTo>
                    <a:pt x="69538" y="286455"/>
                  </a:lnTo>
                  <a:lnTo>
                    <a:pt x="86731" y="306996"/>
                  </a:lnTo>
                  <a:lnTo>
                    <a:pt x="98823" y="337819"/>
                  </a:lnTo>
                  <a:lnTo>
                    <a:pt x="104168" y="376131"/>
                  </a:lnTo>
                  <a:lnTo>
                    <a:pt x="152343" y="285775"/>
                  </a:lnTo>
                  <a:close/>
                </a:path>
              </a:pathLst>
            </a:custGeom>
            <a:solidFill>
              <a:srgbClr val="231F20"/>
            </a:solidFill>
          </p:spPr>
          <p:txBody>
            <a:bodyPr wrap="square" lIns="0" tIns="0" rIns="0" bIns="0" rtlCol="0"/>
            <a:lstStyle/>
            <a:p>
              <a:endParaRPr dirty="0"/>
            </a:p>
          </p:txBody>
        </p:sp>
        <p:sp>
          <p:nvSpPr>
            <p:cNvPr id="30" name="object 134"/>
            <p:cNvSpPr/>
            <p:nvPr/>
          </p:nvSpPr>
          <p:spPr>
            <a:xfrm>
              <a:off x="2751846" y="4735424"/>
              <a:ext cx="123189" cy="127000"/>
            </a:xfrm>
            <a:custGeom>
              <a:avLst/>
              <a:gdLst/>
              <a:ahLst/>
              <a:cxnLst/>
              <a:rect l="l" t="t" r="r" b="b"/>
              <a:pathLst>
                <a:path w="123189" h="127000">
                  <a:moveTo>
                    <a:pt x="122699" y="74594"/>
                  </a:moveTo>
                  <a:lnTo>
                    <a:pt x="117881" y="49015"/>
                  </a:lnTo>
                  <a:lnTo>
                    <a:pt x="104739" y="26453"/>
                  </a:lnTo>
                  <a:lnTo>
                    <a:pt x="85240" y="9313"/>
                  </a:lnTo>
                  <a:lnTo>
                    <a:pt x="61349" y="0"/>
                  </a:lnTo>
                  <a:lnTo>
                    <a:pt x="37480" y="596"/>
                  </a:lnTo>
                  <a:lnTo>
                    <a:pt x="17978" y="10616"/>
                  </a:lnTo>
                  <a:lnTo>
                    <a:pt x="4824" y="28372"/>
                  </a:lnTo>
                  <a:lnTo>
                    <a:pt x="0" y="52176"/>
                  </a:lnTo>
                  <a:lnTo>
                    <a:pt x="4824" y="77756"/>
                  </a:lnTo>
                  <a:lnTo>
                    <a:pt x="17978" y="100324"/>
                  </a:lnTo>
                  <a:lnTo>
                    <a:pt x="25099" y="106589"/>
                  </a:lnTo>
                  <a:lnTo>
                    <a:pt x="25099" y="56781"/>
                  </a:lnTo>
                  <a:lnTo>
                    <a:pt x="27953" y="42734"/>
                  </a:lnTo>
                  <a:lnTo>
                    <a:pt x="35731" y="32242"/>
                  </a:lnTo>
                  <a:lnTo>
                    <a:pt x="47255" y="26303"/>
                  </a:lnTo>
                  <a:lnTo>
                    <a:pt x="61349" y="25917"/>
                  </a:lnTo>
                  <a:lnTo>
                    <a:pt x="75454" y="31453"/>
                  </a:lnTo>
                  <a:lnTo>
                    <a:pt x="86977" y="41589"/>
                  </a:lnTo>
                  <a:lnTo>
                    <a:pt x="94749" y="54908"/>
                  </a:lnTo>
                  <a:lnTo>
                    <a:pt x="97599" y="69990"/>
                  </a:lnTo>
                  <a:lnTo>
                    <a:pt x="97599" y="119836"/>
                  </a:lnTo>
                  <a:lnTo>
                    <a:pt x="104739" y="116161"/>
                  </a:lnTo>
                  <a:lnTo>
                    <a:pt x="117881" y="98399"/>
                  </a:lnTo>
                  <a:lnTo>
                    <a:pt x="122699" y="74594"/>
                  </a:lnTo>
                  <a:close/>
                </a:path>
                <a:path w="123189" h="127000">
                  <a:moveTo>
                    <a:pt x="97599" y="119836"/>
                  </a:moveTo>
                  <a:lnTo>
                    <a:pt x="97599" y="69990"/>
                  </a:lnTo>
                  <a:lnTo>
                    <a:pt x="94749" y="84033"/>
                  </a:lnTo>
                  <a:lnTo>
                    <a:pt x="86977" y="94516"/>
                  </a:lnTo>
                  <a:lnTo>
                    <a:pt x="75454" y="100446"/>
                  </a:lnTo>
                  <a:lnTo>
                    <a:pt x="61349" y="100828"/>
                  </a:lnTo>
                  <a:lnTo>
                    <a:pt x="47255" y="95307"/>
                  </a:lnTo>
                  <a:lnTo>
                    <a:pt x="35731" y="85178"/>
                  </a:lnTo>
                  <a:lnTo>
                    <a:pt x="27953" y="71863"/>
                  </a:lnTo>
                  <a:lnTo>
                    <a:pt x="25099" y="56781"/>
                  </a:lnTo>
                  <a:lnTo>
                    <a:pt x="25099" y="106589"/>
                  </a:lnTo>
                  <a:lnTo>
                    <a:pt x="37480" y="117480"/>
                  </a:lnTo>
                  <a:lnTo>
                    <a:pt x="61349" y="126824"/>
                  </a:lnTo>
                  <a:lnTo>
                    <a:pt x="85240" y="126197"/>
                  </a:lnTo>
                  <a:lnTo>
                    <a:pt x="97599" y="119836"/>
                  </a:lnTo>
                  <a:close/>
                </a:path>
              </a:pathLst>
            </a:custGeom>
            <a:solidFill>
              <a:srgbClr val="231F20"/>
            </a:solidFill>
          </p:spPr>
          <p:txBody>
            <a:bodyPr wrap="square" lIns="0" tIns="0" rIns="0" bIns="0" rtlCol="0"/>
            <a:lstStyle/>
            <a:p>
              <a:endParaRPr dirty="0"/>
            </a:p>
          </p:txBody>
        </p:sp>
        <p:sp>
          <p:nvSpPr>
            <p:cNvPr id="31" name="object 135"/>
            <p:cNvSpPr/>
            <p:nvPr/>
          </p:nvSpPr>
          <p:spPr>
            <a:xfrm>
              <a:off x="2752251" y="4626308"/>
              <a:ext cx="124460" cy="109219"/>
            </a:xfrm>
            <a:custGeom>
              <a:avLst/>
              <a:gdLst/>
              <a:ahLst/>
              <a:cxnLst/>
              <a:rect l="l" t="t" r="r" b="b"/>
              <a:pathLst>
                <a:path w="124460" h="109220">
                  <a:moveTo>
                    <a:pt x="124420" y="80314"/>
                  </a:moveTo>
                  <a:lnTo>
                    <a:pt x="124420" y="74026"/>
                  </a:lnTo>
                  <a:lnTo>
                    <a:pt x="123339" y="60799"/>
                  </a:lnTo>
                  <a:lnTo>
                    <a:pt x="97641" y="17402"/>
                  </a:lnTo>
                  <a:lnTo>
                    <a:pt x="61458" y="1325"/>
                  </a:lnTo>
                  <a:lnTo>
                    <a:pt x="48248" y="0"/>
                  </a:lnTo>
                  <a:lnTo>
                    <a:pt x="36382" y="1079"/>
                  </a:lnTo>
                  <a:lnTo>
                    <a:pt x="4191" y="28565"/>
                  </a:lnTo>
                  <a:lnTo>
                    <a:pt x="0" y="53871"/>
                  </a:lnTo>
                  <a:lnTo>
                    <a:pt x="408" y="62605"/>
                  </a:lnTo>
                  <a:lnTo>
                    <a:pt x="24945" y="95250"/>
                  </a:lnTo>
                  <a:lnTo>
                    <a:pt x="24945" y="61948"/>
                  </a:lnTo>
                  <a:lnTo>
                    <a:pt x="25586" y="53320"/>
                  </a:lnTo>
                  <a:lnTo>
                    <a:pt x="54037" y="28237"/>
                  </a:lnTo>
                  <a:lnTo>
                    <a:pt x="62223" y="29058"/>
                  </a:lnTo>
                  <a:lnTo>
                    <a:pt x="96886" y="56453"/>
                  </a:lnTo>
                  <a:lnTo>
                    <a:pt x="99500" y="106249"/>
                  </a:lnTo>
                  <a:lnTo>
                    <a:pt x="115757" y="109231"/>
                  </a:lnTo>
                  <a:lnTo>
                    <a:pt x="119885" y="99917"/>
                  </a:lnTo>
                  <a:lnTo>
                    <a:pt x="121592" y="94997"/>
                  </a:lnTo>
                  <a:lnTo>
                    <a:pt x="122586" y="90787"/>
                  </a:lnTo>
                  <a:lnTo>
                    <a:pt x="123834" y="85919"/>
                  </a:lnTo>
                  <a:lnTo>
                    <a:pt x="124420" y="80314"/>
                  </a:lnTo>
                  <a:close/>
                </a:path>
                <a:path w="124460" h="109220">
                  <a:moveTo>
                    <a:pt x="33659" y="96865"/>
                  </a:moveTo>
                  <a:lnTo>
                    <a:pt x="24945" y="61948"/>
                  </a:lnTo>
                  <a:lnTo>
                    <a:pt x="24945" y="95250"/>
                  </a:lnTo>
                  <a:lnTo>
                    <a:pt x="33659" y="96865"/>
                  </a:lnTo>
                  <a:close/>
                </a:path>
                <a:path w="124460" h="109220">
                  <a:moveTo>
                    <a:pt x="99500" y="106249"/>
                  </a:moveTo>
                  <a:lnTo>
                    <a:pt x="99500" y="70947"/>
                  </a:lnTo>
                  <a:lnTo>
                    <a:pt x="98910" y="77933"/>
                  </a:lnTo>
                  <a:lnTo>
                    <a:pt x="97131" y="85034"/>
                  </a:lnTo>
                  <a:lnTo>
                    <a:pt x="94147" y="92249"/>
                  </a:lnTo>
                  <a:lnTo>
                    <a:pt x="89843" y="99759"/>
                  </a:lnTo>
                  <a:lnTo>
                    <a:pt x="89053" y="100943"/>
                  </a:lnTo>
                  <a:lnTo>
                    <a:pt x="88595" y="101522"/>
                  </a:lnTo>
                  <a:lnTo>
                    <a:pt x="86990" y="103943"/>
                  </a:lnTo>
                  <a:lnTo>
                    <a:pt x="99500" y="106249"/>
                  </a:lnTo>
                  <a:close/>
                </a:path>
              </a:pathLst>
            </a:custGeom>
            <a:solidFill>
              <a:srgbClr val="231F20"/>
            </a:solidFill>
          </p:spPr>
          <p:txBody>
            <a:bodyPr wrap="square" lIns="0" tIns="0" rIns="0" bIns="0" rtlCol="0"/>
            <a:lstStyle/>
            <a:p>
              <a:endParaRPr dirty="0"/>
            </a:p>
          </p:txBody>
        </p:sp>
        <p:sp>
          <p:nvSpPr>
            <p:cNvPr id="32" name="object 136"/>
            <p:cNvSpPr/>
            <p:nvPr/>
          </p:nvSpPr>
          <p:spPr>
            <a:xfrm>
              <a:off x="2752611" y="4503463"/>
              <a:ext cx="124460" cy="114935"/>
            </a:xfrm>
            <a:custGeom>
              <a:avLst/>
              <a:gdLst/>
              <a:ahLst/>
              <a:cxnLst/>
              <a:rect l="l" t="t" r="r" b="b"/>
              <a:pathLst>
                <a:path w="124460" h="114935">
                  <a:moveTo>
                    <a:pt x="124056" y="70282"/>
                  </a:moveTo>
                  <a:lnTo>
                    <a:pt x="106738" y="25368"/>
                  </a:lnTo>
                  <a:lnTo>
                    <a:pt x="62423" y="1239"/>
                  </a:lnTo>
                  <a:lnTo>
                    <a:pt x="45311" y="0"/>
                  </a:lnTo>
                  <a:lnTo>
                    <a:pt x="37535" y="932"/>
                  </a:lnTo>
                  <a:lnTo>
                    <a:pt x="4609" y="25475"/>
                  </a:lnTo>
                  <a:lnTo>
                    <a:pt x="0" y="50917"/>
                  </a:lnTo>
                  <a:lnTo>
                    <a:pt x="152" y="58081"/>
                  </a:lnTo>
                  <a:lnTo>
                    <a:pt x="10308" y="95575"/>
                  </a:lnTo>
                  <a:lnTo>
                    <a:pt x="24908" y="104364"/>
                  </a:lnTo>
                  <a:lnTo>
                    <a:pt x="24908" y="59152"/>
                  </a:lnTo>
                  <a:lnTo>
                    <a:pt x="25495" y="51487"/>
                  </a:lnTo>
                  <a:lnTo>
                    <a:pt x="48109" y="26920"/>
                  </a:lnTo>
                  <a:lnTo>
                    <a:pt x="58093" y="27841"/>
                  </a:lnTo>
                  <a:lnTo>
                    <a:pt x="58093" y="112540"/>
                  </a:lnTo>
                  <a:lnTo>
                    <a:pt x="62626" y="113329"/>
                  </a:lnTo>
                  <a:lnTo>
                    <a:pt x="75259" y="114752"/>
                  </a:lnTo>
                  <a:lnTo>
                    <a:pt x="75259" y="31762"/>
                  </a:lnTo>
                  <a:lnTo>
                    <a:pt x="83256" y="35008"/>
                  </a:lnTo>
                  <a:lnTo>
                    <a:pt x="89394" y="39404"/>
                  </a:lnTo>
                  <a:lnTo>
                    <a:pt x="98282" y="50759"/>
                  </a:lnTo>
                  <a:lnTo>
                    <a:pt x="100676" y="57811"/>
                  </a:lnTo>
                  <a:lnTo>
                    <a:pt x="100676" y="110212"/>
                  </a:lnTo>
                  <a:lnTo>
                    <a:pt x="107247" y="106751"/>
                  </a:lnTo>
                  <a:lnTo>
                    <a:pt x="114590" y="100054"/>
                  </a:lnTo>
                  <a:lnTo>
                    <a:pt x="119844" y="91733"/>
                  </a:lnTo>
                  <a:lnTo>
                    <a:pt x="123002" y="81805"/>
                  </a:lnTo>
                  <a:lnTo>
                    <a:pt x="124056" y="70282"/>
                  </a:lnTo>
                  <a:close/>
                </a:path>
                <a:path w="124460" h="114935">
                  <a:moveTo>
                    <a:pt x="40545" y="107198"/>
                  </a:moveTo>
                  <a:lnTo>
                    <a:pt x="25776" y="70586"/>
                  </a:lnTo>
                  <a:lnTo>
                    <a:pt x="24908" y="59152"/>
                  </a:lnTo>
                  <a:lnTo>
                    <a:pt x="24908" y="104364"/>
                  </a:lnTo>
                  <a:lnTo>
                    <a:pt x="40545" y="107198"/>
                  </a:lnTo>
                  <a:close/>
                </a:path>
                <a:path w="124460" h="114935">
                  <a:moveTo>
                    <a:pt x="100676" y="110212"/>
                  </a:moveTo>
                  <a:lnTo>
                    <a:pt x="100676" y="74203"/>
                  </a:lnTo>
                  <a:lnTo>
                    <a:pt x="98282" y="80071"/>
                  </a:lnTo>
                  <a:lnTo>
                    <a:pt x="89343" y="87530"/>
                  </a:lnTo>
                  <a:lnTo>
                    <a:pt x="83205" y="89039"/>
                  </a:lnTo>
                  <a:lnTo>
                    <a:pt x="75259" y="88438"/>
                  </a:lnTo>
                  <a:lnTo>
                    <a:pt x="75259" y="114752"/>
                  </a:lnTo>
                  <a:lnTo>
                    <a:pt x="75805" y="114814"/>
                  </a:lnTo>
                  <a:lnTo>
                    <a:pt x="87640" y="114234"/>
                  </a:lnTo>
                  <a:lnTo>
                    <a:pt x="97536" y="111707"/>
                  </a:lnTo>
                  <a:lnTo>
                    <a:pt x="98282" y="111473"/>
                  </a:lnTo>
                  <a:lnTo>
                    <a:pt x="100676" y="110212"/>
                  </a:lnTo>
                  <a:close/>
                </a:path>
              </a:pathLst>
            </a:custGeom>
            <a:solidFill>
              <a:srgbClr val="231F20"/>
            </a:solidFill>
          </p:spPr>
          <p:txBody>
            <a:bodyPr wrap="square" lIns="0" tIns="0" rIns="0" bIns="0" rtlCol="0"/>
            <a:lstStyle/>
            <a:p>
              <a:endParaRPr dirty="0"/>
            </a:p>
          </p:txBody>
        </p:sp>
      </p:grpSp>
      <p:sp>
        <p:nvSpPr>
          <p:cNvPr id="5" name="4 Rectángulo"/>
          <p:cNvSpPr/>
          <p:nvPr/>
        </p:nvSpPr>
        <p:spPr>
          <a:xfrm>
            <a:off x="337674" y="809799"/>
            <a:ext cx="3469890" cy="1000274"/>
          </a:xfrm>
          <a:prstGeom prst="rect">
            <a:avLst/>
          </a:prstGeom>
        </p:spPr>
        <p:txBody>
          <a:bodyPr wrap="square">
            <a:spAutoFit/>
          </a:bodyPr>
          <a:lstStyle/>
          <a:p>
            <a:pPr marL="12700" marR="5080" algn="just" defTabSz="914400">
              <a:lnSpc>
                <a:spcPct val="129700"/>
              </a:lnSpc>
              <a:tabLst>
                <a:tab pos="4458335" algn="l"/>
                <a:tab pos="4482465" algn="l"/>
              </a:tabLst>
            </a:pPr>
            <a:r>
              <a:rPr lang="es-MX" kern="0" dirty="0">
                <a:latin typeface="Montserrat" panose="00000500000000000000" pitchFamily="2" charset="0"/>
              </a:rPr>
              <a:t>Centro de Servicio Autorizado:  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Ciudad: ___________________________________________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Fecha: ____________________________________________</a:t>
            </a:r>
          </a:p>
          <a:p>
            <a:pPr marL="12700" marR="5080" lvl="0" algn="just" defTabSz="914400">
              <a:lnSpc>
                <a:spcPct val="129700"/>
              </a:lnSpc>
              <a:tabLst>
                <a:tab pos="4458335" algn="l"/>
                <a:tab pos="4482465" algn="l"/>
              </a:tabLst>
            </a:pPr>
            <a:r>
              <a:rPr lang="es-MX" kern="0" dirty="0">
                <a:latin typeface="Montserrat" panose="00000500000000000000" pitchFamily="2" charset="0"/>
              </a:rPr>
              <a:t>Kilometraje:  ______________________________________</a:t>
            </a:r>
          </a:p>
          <a:p>
            <a:pPr marL="12700" marR="5080" lvl="0" algn="just" defTabSz="914400">
              <a:tabLst>
                <a:tab pos="4458335" algn="l"/>
                <a:tab pos="4482465" algn="l"/>
              </a:tabLst>
            </a:pPr>
            <a:endParaRPr lang="es-CO" sz="700" dirty="0">
              <a:latin typeface="Montserrat" panose="00000500000000000000" pitchFamily="2" charset="0"/>
            </a:endParaRPr>
          </a:p>
        </p:txBody>
      </p:sp>
      <p:sp>
        <p:nvSpPr>
          <p:cNvPr id="3" name="2 CuadroTexto"/>
          <p:cNvSpPr txBox="1"/>
          <p:nvPr/>
        </p:nvSpPr>
        <p:spPr>
          <a:xfrm>
            <a:off x="1802566" y="2130188"/>
            <a:ext cx="2810772" cy="707886"/>
          </a:xfrm>
          <a:prstGeom prst="rect">
            <a:avLst/>
          </a:prstGeom>
          <a:noFill/>
        </p:spPr>
        <p:txBody>
          <a:bodyPr wrap="square" lIns="91440" tIns="45720" rIns="91440" bIns="45720" numCol="1" spcCol="180000" rtlCol="0" anchor="t">
            <a:spAutoFit/>
          </a:bodyPr>
          <a:lstStyle/>
          <a:p>
            <a:pPr marL="13970" algn="just"/>
            <a:r>
              <a:rPr lang="es-MX" sz="800" b="1" spc="-20" dirty="0">
                <a:solidFill>
                  <a:srgbClr val="231F20"/>
                </a:solidFill>
                <a:latin typeface="Montserrat" panose="00000500000000000000" pitchFamily="2" charset="0"/>
                <a:cs typeface="Calibri"/>
              </a:rPr>
              <a:t>Revisión pagada por el usuario (aceite, elementos filtrantes (si aplica) e insumos y  mano de obra)</a:t>
            </a:r>
            <a:endParaRPr lang="es-ES"/>
          </a:p>
          <a:p>
            <a:pPr marL="13970" algn="just"/>
            <a:endParaRPr lang="es-MX" sz="800" b="1" spc="-20" dirty="0">
              <a:solidFill>
                <a:srgbClr val="231F20"/>
              </a:solidFill>
              <a:latin typeface="Montserrat"/>
              <a:cs typeface="Calibri"/>
            </a:endParaRPr>
          </a:p>
          <a:p>
            <a:pPr marL="13970" algn="just"/>
            <a:r>
              <a:rPr lang="es-MX" sz="800" b="1" spc="-20" dirty="0">
                <a:solidFill>
                  <a:srgbClr val="231F20"/>
                </a:solidFill>
                <a:latin typeface="Montserrat" panose="00000500000000000000" pitchFamily="2" charset="0"/>
                <a:cs typeface="Calibri"/>
              </a:rPr>
              <a:t>Tiempo máximo recomendado para esta revisión</a:t>
            </a:r>
            <a:endParaRPr lang="es-MX" sz="800" spc="-20" dirty="0">
              <a:solidFill>
                <a:srgbClr val="000000"/>
              </a:solidFill>
              <a:latin typeface="Montserrat" panose="00000500000000000000" pitchFamily="2" charset="0"/>
              <a:cs typeface="Calibri"/>
            </a:endParaRPr>
          </a:p>
          <a:p>
            <a:pPr marL="13970" algn="just"/>
            <a:r>
              <a:rPr lang="es-MX" sz="800" b="1" spc="-20" dirty="0">
                <a:solidFill>
                  <a:srgbClr val="231F20"/>
                </a:solidFill>
                <a:latin typeface="Montserrat"/>
                <a:cs typeface="Calibri"/>
              </a:rPr>
              <a:t> 3 horas</a:t>
            </a:r>
            <a:endParaRPr lang="es-MX" dirty="0">
              <a:latin typeface="Montserrat"/>
            </a:endParaRPr>
          </a:p>
        </p:txBody>
      </p:sp>
      <p:sp>
        <p:nvSpPr>
          <p:cNvPr id="4" name="3 Rectángulo redondeado"/>
          <p:cNvSpPr/>
          <p:nvPr/>
        </p:nvSpPr>
        <p:spPr>
          <a:xfrm>
            <a:off x="396016" y="1965643"/>
            <a:ext cx="4305320" cy="868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046805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A2EBC-B6EE-46DA-0292-7B013E40044F}"/>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ED609AB5-9373-84B1-2934-E25329A52B10}"/>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3ª REVISIÓN TÉCNICA: 10.000 KM </a:t>
            </a:r>
          </a:p>
        </p:txBody>
      </p:sp>
      <p:sp>
        <p:nvSpPr>
          <p:cNvPr id="13" name="object 3">
            <a:extLst>
              <a:ext uri="{FF2B5EF4-FFF2-40B4-BE49-F238E27FC236}">
                <a16:creationId xmlns:a16="http://schemas.microsoft.com/office/drawing/2014/main" id="{0BCF44FD-3DAC-27D2-DA04-C7170AB839FB}"/>
              </a:ext>
            </a:extLst>
          </p:cNvPr>
          <p:cNvSpPr txBox="1"/>
          <p:nvPr/>
        </p:nvSpPr>
        <p:spPr>
          <a:xfrm>
            <a:off x="192562" y="733749"/>
            <a:ext cx="4546663" cy="2553328"/>
          </a:xfrm>
          <a:prstGeom prst="rect">
            <a:avLst/>
          </a:prstGeom>
        </p:spPr>
        <p:txBody>
          <a:bodyPr vert="horz" wrap="square" lIns="0" tIns="0" rIns="0" bIns="0" rtlCol="0" anchor="t">
            <a:spAutoFit/>
          </a:bodyPr>
          <a:lstStyle/>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que no existan fugas de fluidos. (Visual)</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voltaje y nivel de líquido de la batería.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Cambiar aceite de motor según las especificaciones </a:t>
            </a:r>
            <a:r>
              <a:rPr lang="es-MX" sz="650" b="1" dirty="0">
                <a:solidFill>
                  <a:srgbClr val="231F20"/>
                </a:solidFill>
                <a:latin typeface="Montserrat"/>
                <a:cs typeface="Calibri"/>
              </a:rPr>
              <a:t>TVS TRU4 Duralife 20W50</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 filtro de aceite</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a:t>
            </a:r>
            <a:r>
              <a:rPr lang="es-MX" sz="700" dirty="0">
                <a:solidFill>
                  <a:srgbClr val="231F20"/>
                </a:solidFill>
                <a:latin typeface="Montserrat"/>
                <a:cs typeface="Calibri"/>
              </a:rPr>
              <a:t> aceite de diferencial según las especificaciones </a:t>
            </a:r>
            <a:r>
              <a:rPr lang="es-MX" sz="700" b="1" dirty="0">
                <a:solidFill>
                  <a:srgbClr val="231F20"/>
                </a:solidFill>
                <a:latin typeface="Montserrat"/>
                <a:cs typeface="Calibri"/>
              </a:rPr>
              <a:t>TVS TRU4 </a:t>
            </a:r>
            <a:r>
              <a:rPr lang="es-MX" sz="700" b="1" err="1">
                <a:solidFill>
                  <a:srgbClr val="231F20"/>
                </a:solidFill>
                <a:latin typeface="Montserrat"/>
                <a:cs typeface="Calibri"/>
              </a:rPr>
              <a:t>Duralife</a:t>
            </a:r>
            <a:r>
              <a:rPr lang="es-MX" sz="700" b="1" dirty="0">
                <a:solidFill>
                  <a:srgbClr val="231F20"/>
                </a:solidFill>
                <a:latin typeface="Montserrat"/>
                <a:cs typeface="Calibri"/>
              </a:rPr>
              <a:t> 20W50</a:t>
            </a:r>
            <a:endParaRPr lang="es-MX" sz="650" dirty="0">
              <a:solidFill>
                <a:srgbClr val="231F20"/>
              </a:solidFill>
              <a:latin typeface="Montserrat"/>
              <a:cs typeface="Calibri"/>
            </a:endParaRPr>
          </a:p>
          <a:p>
            <a:pPr marL="241300" marR="17780" indent="-228600" algn="just">
              <a:lnSpc>
                <a:spcPts val="1000"/>
              </a:lnSpc>
              <a:spcBef>
                <a:spcPts val="45"/>
              </a:spcBef>
              <a:buFontTx/>
              <a:buAutoNum type="arabicPeriod"/>
            </a:pPr>
            <a:r>
              <a:rPr lang="es-MX" sz="650">
                <a:solidFill>
                  <a:srgbClr val="231F20"/>
                </a:solidFill>
                <a:latin typeface="Montserrat"/>
                <a:cs typeface="Calibri"/>
              </a:rPr>
              <a:t>Reemplazar filtro de aire </a:t>
            </a:r>
          </a:p>
          <a:p>
            <a:pPr marL="241300" marR="17780" indent="-228600" algn="just">
              <a:lnSpc>
                <a:spcPts val="1000"/>
              </a:lnSpc>
              <a:spcBef>
                <a:spcPts val="45"/>
              </a:spcBef>
              <a:buFontTx/>
              <a:buAutoNum type="arabicPeriod"/>
            </a:pPr>
            <a:r>
              <a:rPr lang="es-MX" sz="650" dirty="0">
                <a:solidFill>
                  <a:srgbClr val="231F20"/>
                </a:solidFill>
                <a:latin typeface="Montserrat"/>
                <a:cs typeface="Calibri"/>
              </a:rPr>
              <a:t>Reemplazar la </a:t>
            </a:r>
            <a:r>
              <a:rPr lang="es-MX" sz="650">
                <a:solidFill>
                  <a:srgbClr val="231F20"/>
                </a:solidFill>
                <a:latin typeface="Montserrat"/>
                <a:cs typeface="Calibri"/>
              </a:rPr>
              <a:t>bujía</a:t>
            </a:r>
            <a:r>
              <a:rPr lang="es-MX" sz="650" dirty="0">
                <a:solidFill>
                  <a:srgbClr val="231F20"/>
                </a:solidFill>
                <a:latin typeface="Montserrat"/>
                <a:cs typeface="Calibri"/>
              </a:rPr>
              <a:t> </a:t>
            </a:r>
          </a:p>
          <a:p>
            <a:pPr marL="241300" marR="17780" indent="-228600" algn="just">
              <a:lnSpc>
                <a:spcPts val="1000"/>
              </a:lnSpc>
              <a:spcBef>
                <a:spcPts val="45"/>
              </a:spcBef>
              <a:buFontTx/>
              <a:buAutoNum type="arabicPeriod"/>
            </a:pPr>
            <a:r>
              <a:rPr lang="es-MX" sz="650" dirty="0">
                <a:solidFill>
                  <a:srgbClr val="231F20"/>
                </a:solidFill>
                <a:latin typeface="Montserrat"/>
                <a:cs typeface="Calibri"/>
              </a:rPr>
              <a:t>Calibrar </a:t>
            </a:r>
            <a:r>
              <a:rPr lang="es-MX" sz="650">
                <a:solidFill>
                  <a:srgbClr val="231F20"/>
                </a:solidFill>
                <a:latin typeface="Montserrat"/>
                <a:cs typeface="Calibri"/>
              </a:rPr>
              <a:t>las válvulas </a:t>
            </a:r>
            <a:endParaRPr lang="es-MX" sz="650" dirty="0">
              <a:solidFill>
                <a:srgbClr val="231F20"/>
              </a:solidFill>
              <a:latin typeface="Montserrat"/>
              <a:cs typeface="Calibri"/>
            </a:endParaRP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Desmontar revisar y de ser necesario </a:t>
            </a:r>
            <a:r>
              <a:rPr lang="es-MX" sz="650">
                <a:solidFill>
                  <a:srgbClr val="231F20"/>
                </a:solidFill>
                <a:latin typeface="Montserrat"/>
                <a:cs typeface="Calibri"/>
              </a:rPr>
              <a:t>reemplazar las bandas de freno</a:t>
            </a:r>
          </a:p>
          <a:p>
            <a:pPr marL="241300" marR="17780" indent="-228600" algn="just">
              <a:lnSpc>
                <a:spcPts val="1000"/>
              </a:lnSpc>
              <a:spcBef>
                <a:spcPts val="45"/>
              </a:spcBef>
              <a:buAutoNum type="arabicPeriod"/>
            </a:pPr>
            <a:r>
              <a:rPr lang="es-MX" sz="650">
                <a:solidFill>
                  <a:srgbClr val="231F20"/>
                </a:solidFill>
                <a:latin typeface="Montserrat"/>
                <a:cs typeface="Calibri"/>
              </a:rPr>
              <a:t>Revisar  el nivel de líquido de frenos.</a:t>
            </a:r>
            <a:endParaRPr lang="es-MX"/>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estado de las llantas, presión de aire, montaje y giro libre de los rines. </a:t>
            </a:r>
          </a:p>
          <a:p>
            <a:pPr marL="241300" marR="17780" indent="-228600" algn="just">
              <a:lnSpc>
                <a:spcPts val="1000"/>
              </a:lnSpc>
              <a:spcBef>
                <a:spcPts val="45"/>
              </a:spcBef>
              <a:buAutoNum type="arabicPeriod"/>
            </a:pPr>
            <a:r>
              <a:rPr lang="es-MX" sz="650" dirty="0">
                <a:solidFill>
                  <a:srgbClr val="231F20"/>
                </a:solidFill>
                <a:latin typeface="Montserrat"/>
                <a:cs typeface="Calibri"/>
              </a:rPr>
              <a:t>Realizar la </a:t>
            </a:r>
            <a:r>
              <a:rPr lang="es-MX" sz="650">
                <a:solidFill>
                  <a:srgbClr val="231F20"/>
                </a:solidFill>
                <a:latin typeface="Montserrat"/>
                <a:cs typeface="Calibri"/>
              </a:rPr>
              <a:t>rotación</a:t>
            </a:r>
            <a:r>
              <a:rPr lang="es-MX" sz="650" dirty="0">
                <a:solidFill>
                  <a:srgbClr val="231F20"/>
                </a:solidFill>
                <a:latin typeface="Montserrat"/>
                <a:cs typeface="Calibri"/>
              </a:rPr>
              <a:t> de las llantas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Verificar el funcionamiento adecuado de la dirección.</a:t>
            </a:r>
          </a:p>
          <a:p>
            <a:pPr marL="241300" marR="17780" indent="-228600" algn="just">
              <a:lnSpc>
                <a:spcPts val="1000"/>
              </a:lnSpc>
              <a:spcBef>
                <a:spcPts val="45"/>
              </a:spcBef>
              <a:buAutoNum type="arabicPeriod"/>
            </a:pPr>
            <a:r>
              <a:rPr lang="es-MX" sz="650">
                <a:solidFill>
                  <a:srgbClr val="231F20"/>
                </a:solidFill>
                <a:latin typeface="Montserrat"/>
                <a:cs typeface="Calibri"/>
              </a:rPr>
              <a:t>Engrasar los dados de los ejes</a:t>
            </a:r>
            <a:endParaRPr lang="es-MX" sz="650" dirty="0">
              <a:solidFill>
                <a:srgbClr val="231F20"/>
              </a:solidFill>
              <a:latin typeface="Montserrat"/>
              <a:cs typeface="Calibri"/>
            </a:endParaRP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Revisar y ajustar guayas en general </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lubricar partes móviles.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señales de torque y ajustar si es necesario.</a:t>
            </a: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Revisar funcionamiento del sistema eléctrico y el tablero de instrumentos </a:t>
            </a:r>
            <a:endParaRPr lang="es-MX" sz="650">
              <a:solidFill>
                <a:srgbClr val="231F20"/>
              </a:solidFill>
              <a:latin typeface="Montserrat" panose="00000500000000000000" pitchFamily="2" charset="0"/>
              <a:cs typeface="Calibri"/>
            </a:endParaRP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Verificar revoluciones en marcha mínima.</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Limpiar el vehículo antes de entregarlo.</a:t>
            </a:r>
          </a:p>
        </p:txBody>
      </p:sp>
    </p:spTree>
    <p:extLst>
      <p:ext uri="{BB962C8B-B14F-4D97-AF65-F5344CB8AC3E}">
        <p14:creationId xmlns:p14="http://schemas.microsoft.com/office/powerpoint/2010/main" val="25087891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1781-9F1C-8E32-A289-FA4828DD21E2}"/>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C52668CD-5724-E96E-BBE0-BDEB8E15EC5F}"/>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4ª REVISIÓN TÉCNICA: 15.000 KM </a:t>
            </a:r>
          </a:p>
        </p:txBody>
      </p:sp>
      <p:grpSp>
        <p:nvGrpSpPr>
          <p:cNvPr id="21" name="20 Grupo">
            <a:extLst>
              <a:ext uri="{FF2B5EF4-FFF2-40B4-BE49-F238E27FC236}">
                <a16:creationId xmlns:a16="http://schemas.microsoft.com/office/drawing/2014/main" id="{B82AB6D1-0B1E-76A9-930C-793F7EA9A7BE}"/>
              </a:ext>
            </a:extLst>
          </p:cNvPr>
          <p:cNvGrpSpPr/>
          <p:nvPr/>
        </p:nvGrpSpPr>
        <p:grpSpPr>
          <a:xfrm rot="16200000">
            <a:off x="1065799" y="1741908"/>
            <a:ext cx="155107" cy="1316150"/>
            <a:chOff x="2750258" y="3564893"/>
            <a:chExt cx="155107" cy="1337411"/>
          </a:xfrm>
        </p:grpSpPr>
        <p:sp>
          <p:nvSpPr>
            <p:cNvPr id="23" name="object 127">
              <a:extLst>
                <a:ext uri="{FF2B5EF4-FFF2-40B4-BE49-F238E27FC236}">
                  <a16:creationId xmlns:a16="http://schemas.microsoft.com/office/drawing/2014/main" id="{74BB19E9-E1FB-74D7-9EE5-99FD052A2166}"/>
                </a:ext>
              </a:extLst>
            </p:cNvPr>
            <p:cNvSpPr/>
            <p:nvPr/>
          </p:nvSpPr>
          <p:spPr>
            <a:xfrm>
              <a:off x="2752330" y="4422722"/>
              <a:ext cx="153035" cy="81916"/>
            </a:xfrm>
            <a:custGeom>
              <a:avLst/>
              <a:gdLst/>
              <a:ahLst/>
              <a:cxnLst/>
              <a:rect l="l" t="t" r="r" b="b"/>
              <a:pathLst>
                <a:path w="153035" h="81914">
                  <a:moveTo>
                    <a:pt x="152776" y="48842"/>
                  </a:moveTo>
                  <a:lnTo>
                    <a:pt x="146775" y="20425"/>
                  </a:lnTo>
                  <a:lnTo>
                    <a:pt x="37521" y="691"/>
                  </a:lnTo>
                  <a:lnTo>
                    <a:pt x="33699" y="260"/>
                  </a:lnTo>
                  <a:lnTo>
                    <a:pt x="27950" y="0"/>
                  </a:lnTo>
                  <a:lnTo>
                    <a:pt x="22184" y="480"/>
                  </a:lnTo>
                  <a:lnTo>
                    <a:pt x="0" y="33792"/>
                  </a:lnTo>
                  <a:lnTo>
                    <a:pt x="384" y="41161"/>
                  </a:lnTo>
                  <a:lnTo>
                    <a:pt x="1538" y="48428"/>
                  </a:lnTo>
                  <a:lnTo>
                    <a:pt x="3462" y="55585"/>
                  </a:lnTo>
                  <a:lnTo>
                    <a:pt x="6155" y="62630"/>
                  </a:lnTo>
                  <a:lnTo>
                    <a:pt x="6155" y="62761"/>
                  </a:lnTo>
                  <a:lnTo>
                    <a:pt x="8258" y="67076"/>
                  </a:lnTo>
                  <a:lnTo>
                    <a:pt x="18875" y="68895"/>
                  </a:lnTo>
                  <a:lnTo>
                    <a:pt x="24184" y="69903"/>
                  </a:lnTo>
                  <a:lnTo>
                    <a:pt x="24184" y="30871"/>
                  </a:lnTo>
                  <a:lnTo>
                    <a:pt x="29852" y="26608"/>
                  </a:lnTo>
                  <a:lnTo>
                    <a:pt x="98534" y="39054"/>
                  </a:lnTo>
                  <a:lnTo>
                    <a:pt x="98534" y="77207"/>
                  </a:lnTo>
                  <a:lnTo>
                    <a:pt x="112204" y="79627"/>
                  </a:lnTo>
                  <a:lnTo>
                    <a:pt x="122873" y="81548"/>
                  </a:lnTo>
                  <a:lnTo>
                    <a:pt x="122873" y="43448"/>
                  </a:lnTo>
                  <a:lnTo>
                    <a:pt x="152776" y="48842"/>
                  </a:lnTo>
                  <a:close/>
                </a:path>
                <a:path w="153035" h="81914">
                  <a:moveTo>
                    <a:pt x="6155" y="62761"/>
                  </a:moveTo>
                  <a:lnTo>
                    <a:pt x="6155" y="62630"/>
                  </a:lnTo>
                  <a:lnTo>
                    <a:pt x="6155" y="62761"/>
                  </a:lnTo>
                  <a:close/>
                </a:path>
                <a:path w="153035" h="81914">
                  <a:moveTo>
                    <a:pt x="33699" y="71602"/>
                  </a:moveTo>
                  <a:lnTo>
                    <a:pt x="30955" y="65840"/>
                  </a:lnTo>
                  <a:lnTo>
                    <a:pt x="27950" y="59098"/>
                  </a:lnTo>
                  <a:lnTo>
                    <a:pt x="25851" y="52726"/>
                  </a:lnTo>
                  <a:lnTo>
                    <a:pt x="24599" y="46695"/>
                  </a:lnTo>
                  <a:lnTo>
                    <a:pt x="24184" y="41001"/>
                  </a:lnTo>
                  <a:lnTo>
                    <a:pt x="24184" y="69903"/>
                  </a:lnTo>
                  <a:lnTo>
                    <a:pt x="33699" y="71602"/>
                  </a:lnTo>
                  <a:close/>
                </a:path>
              </a:pathLst>
            </a:custGeom>
            <a:solidFill>
              <a:srgbClr val="231F20"/>
            </a:solidFill>
          </p:spPr>
          <p:txBody>
            <a:bodyPr wrap="square" lIns="0" tIns="0" rIns="0" bIns="0" rtlCol="0"/>
            <a:lstStyle/>
            <a:p>
              <a:endParaRPr/>
            </a:p>
          </p:txBody>
        </p:sp>
        <p:sp>
          <p:nvSpPr>
            <p:cNvPr id="24" name="object 128">
              <a:extLst>
                <a:ext uri="{FF2B5EF4-FFF2-40B4-BE49-F238E27FC236}">
                  <a16:creationId xmlns:a16="http://schemas.microsoft.com/office/drawing/2014/main" id="{CAB266FD-4373-F93C-3BC0-2CA2DA78F4B3}"/>
                </a:ext>
              </a:extLst>
            </p:cNvPr>
            <p:cNvSpPr/>
            <p:nvPr/>
          </p:nvSpPr>
          <p:spPr>
            <a:xfrm>
              <a:off x="2854643" y="4878175"/>
              <a:ext cx="18415" cy="24129"/>
            </a:xfrm>
            <a:custGeom>
              <a:avLst/>
              <a:gdLst/>
              <a:ahLst/>
              <a:cxnLst/>
              <a:rect l="l" t="t" r="r" b="b"/>
              <a:pathLst>
                <a:path w="18414" h="24129">
                  <a:moveTo>
                    <a:pt x="18203" y="18497"/>
                  </a:moveTo>
                  <a:lnTo>
                    <a:pt x="18203" y="5262"/>
                  </a:lnTo>
                  <a:lnTo>
                    <a:pt x="14172" y="0"/>
                  </a:lnTo>
                  <a:lnTo>
                    <a:pt x="3969" y="0"/>
                  </a:lnTo>
                  <a:lnTo>
                    <a:pt x="0" y="5262"/>
                  </a:lnTo>
                  <a:lnTo>
                    <a:pt x="0" y="18497"/>
                  </a:lnTo>
                  <a:lnTo>
                    <a:pt x="1828" y="20873"/>
                  </a:lnTo>
                  <a:lnTo>
                    <a:pt x="1870" y="6735"/>
                  </a:lnTo>
                  <a:lnTo>
                    <a:pt x="5112" y="2999"/>
                  </a:lnTo>
                  <a:lnTo>
                    <a:pt x="13112" y="2999"/>
                  </a:lnTo>
                  <a:lnTo>
                    <a:pt x="16395" y="6735"/>
                  </a:lnTo>
                  <a:lnTo>
                    <a:pt x="16395" y="20810"/>
                  </a:lnTo>
                  <a:lnTo>
                    <a:pt x="18203" y="18497"/>
                  </a:lnTo>
                  <a:close/>
                </a:path>
                <a:path w="18414" h="24129">
                  <a:moveTo>
                    <a:pt x="16395" y="16971"/>
                  </a:moveTo>
                  <a:lnTo>
                    <a:pt x="16395" y="6735"/>
                  </a:lnTo>
                  <a:lnTo>
                    <a:pt x="13112" y="2999"/>
                  </a:lnTo>
                  <a:lnTo>
                    <a:pt x="5112" y="2999"/>
                  </a:lnTo>
                  <a:lnTo>
                    <a:pt x="1870" y="6735"/>
                  </a:lnTo>
                  <a:lnTo>
                    <a:pt x="1828" y="16971"/>
                  </a:lnTo>
                  <a:lnTo>
                    <a:pt x="4426" y="19906"/>
                  </a:lnTo>
                  <a:lnTo>
                    <a:pt x="4426" y="7393"/>
                  </a:lnTo>
                  <a:lnTo>
                    <a:pt x="13424" y="7393"/>
                  </a:lnTo>
                  <a:lnTo>
                    <a:pt x="13632" y="8446"/>
                  </a:lnTo>
                  <a:lnTo>
                    <a:pt x="13798" y="9893"/>
                  </a:lnTo>
                  <a:lnTo>
                    <a:pt x="13798" y="19906"/>
                  </a:lnTo>
                  <a:lnTo>
                    <a:pt x="16395" y="16971"/>
                  </a:lnTo>
                  <a:close/>
                </a:path>
                <a:path w="18414" h="24129">
                  <a:moveTo>
                    <a:pt x="16395" y="20810"/>
                  </a:moveTo>
                  <a:lnTo>
                    <a:pt x="16395" y="16971"/>
                  </a:lnTo>
                  <a:lnTo>
                    <a:pt x="13112" y="20681"/>
                  </a:lnTo>
                  <a:lnTo>
                    <a:pt x="5112" y="20681"/>
                  </a:lnTo>
                  <a:lnTo>
                    <a:pt x="1828" y="16971"/>
                  </a:lnTo>
                  <a:lnTo>
                    <a:pt x="1828" y="20873"/>
                  </a:lnTo>
                  <a:lnTo>
                    <a:pt x="3969" y="23654"/>
                  </a:lnTo>
                  <a:lnTo>
                    <a:pt x="14172" y="23654"/>
                  </a:lnTo>
                  <a:lnTo>
                    <a:pt x="16395" y="20810"/>
                  </a:lnTo>
                  <a:close/>
                </a:path>
                <a:path w="18414" h="24129">
                  <a:moveTo>
                    <a:pt x="13798" y="13971"/>
                  </a:moveTo>
                  <a:lnTo>
                    <a:pt x="13798" y="9893"/>
                  </a:lnTo>
                  <a:lnTo>
                    <a:pt x="13632" y="8446"/>
                  </a:lnTo>
                  <a:lnTo>
                    <a:pt x="13424" y="7393"/>
                  </a:lnTo>
                  <a:lnTo>
                    <a:pt x="4426" y="7393"/>
                  </a:lnTo>
                  <a:lnTo>
                    <a:pt x="4426" y="10024"/>
                  </a:lnTo>
                  <a:lnTo>
                    <a:pt x="8042" y="10024"/>
                  </a:lnTo>
                  <a:lnTo>
                    <a:pt x="8042" y="16083"/>
                  </a:lnTo>
                  <a:lnTo>
                    <a:pt x="8603" y="15629"/>
                  </a:lnTo>
                  <a:lnTo>
                    <a:pt x="8852" y="14550"/>
                  </a:lnTo>
                  <a:lnTo>
                    <a:pt x="9330" y="15945"/>
                  </a:lnTo>
                  <a:lnTo>
                    <a:pt x="9538" y="16208"/>
                  </a:lnTo>
                  <a:lnTo>
                    <a:pt x="9538" y="10130"/>
                  </a:lnTo>
                  <a:lnTo>
                    <a:pt x="12135" y="10130"/>
                  </a:lnTo>
                  <a:lnTo>
                    <a:pt x="12219" y="13234"/>
                  </a:lnTo>
                  <a:lnTo>
                    <a:pt x="12219" y="16738"/>
                  </a:lnTo>
                  <a:lnTo>
                    <a:pt x="12696" y="16392"/>
                  </a:lnTo>
                  <a:lnTo>
                    <a:pt x="13507" y="14971"/>
                  </a:lnTo>
                  <a:lnTo>
                    <a:pt x="13798" y="13971"/>
                  </a:lnTo>
                  <a:close/>
                </a:path>
                <a:path w="18414" h="24129">
                  <a:moveTo>
                    <a:pt x="8042" y="12787"/>
                  </a:moveTo>
                  <a:lnTo>
                    <a:pt x="8042" y="10024"/>
                  </a:lnTo>
                  <a:lnTo>
                    <a:pt x="4426" y="10024"/>
                  </a:lnTo>
                  <a:lnTo>
                    <a:pt x="4426" y="14603"/>
                  </a:lnTo>
                  <a:lnTo>
                    <a:pt x="4717" y="14257"/>
                  </a:lnTo>
                  <a:lnTo>
                    <a:pt x="5569" y="14050"/>
                  </a:lnTo>
                  <a:lnTo>
                    <a:pt x="6566" y="13708"/>
                  </a:lnTo>
                  <a:lnTo>
                    <a:pt x="7584" y="13471"/>
                  </a:lnTo>
                  <a:lnTo>
                    <a:pt x="8042" y="12787"/>
                  </a:lnTo>
                  <a:close/>
                </a:path>
                <a:path w="18414" h="24129">
                  <a:moveTo>
                    <a:pt x="8042" y="16083"/>
                  </a:moveTo>
                  <a:lnTo>
                    <a:pt x="8042" y="12787"/>
                  </a:lnTo>
                  <a:lnTo>
                    <a:pt x="7584" y="13471"/>
                  </a:lnTo>
                  <a:lnTo>
                    <a:pt x="6566" y="13708"/>
                  </a:lnTo>
                  <a:lnTo>
                    <a:pt x="5569" y="14050"/>
                  </a:lnTo>
                  <a:lnTo>
                    <a:pt x="4717" y="14257"/>
                  </a:lnTo>
                  <a:lnTo>
                    <a:pt x="4426" y="14603"/>
                  </a:lnTo>
                  <a:lnTo>
                    <a:pt x="4426" y="17444"/>
                  </a:lnTo>
                  <a:lnTo>
                    <a:pt x="4717" y="17181"/>
                  </a:lnTo>
                  <a:lnTo>
                    <a:pt x="5569" y="16882"/>
                  </a:lnTo>
                  <a:lnTo>
                    <a:pt x="7584" y="16311"/>
                  </a:lnTo>
                  <a:lnTo>
                    <a:pt x="8042" y="16083"/>
                  </a:lnTo>
                  <a:close/>
                </a:path>
                <a:path w="18414" h="24129">
                  <a:moveTo>
                    <a:pt x="13798" y="19906"/>
                  </a:moveTo>
                  <a:lnTo>
                    <a:pt x="13798" y="13971"/>
                  </a:lnTo>
                  <a:lnTo>
                    <a:pt x="13507" y="14971"/>
                  </a:lnTo>
                  <a:lnTo>
                    <a:pt x="12696" y="16392"/>
                  </a:lnTo>
                  <a:lnTo>
                    <a:pt x="12219" y="16738"/>
                  </a:lnTo>
                  <a:lnTo>
                    <a:pt x="9912" y="16681"/>
                  </a:lnTo>
                  <a:lnTo>
                    <a:pt x="9330" y="15945"/>
                  </a:lnTo>
                  <a:lnTo>
                    <a:pt x="8977" y="14550"/>
                  </a:lnTo>
                  <a:lnTo>
                    <a:pt x="8603" y="15629"/>
                  </a:lnTo>
                  <a:lnTo>
                    <a:pt x="8042" y="16083"/>
                  </a:lnTo>
                  <a:lnTo>
                    <a:pt x="7584" y="16311"/>
                  </a:lnTo>
                  <a:lnTo>
                    <a:pt x="5257" y="16971"/>
                  </a:lnTo>
                  <a:lnTo>
                    <a:pt x="4717" y="17181"/>
                  </a:lnTo>
                  <a:lnTo>
                    <a:pt x="4426" y="17444"/>
                  </a:lnTo>
                  <a:lnTo>
                    <a:pt x="4426" y="19906"/>
                  </a:lnTo>
                  <a:lnTo>
                    <a:pt x="5112" y="20681"/>
                  </a:lnTo>
                  <a:lnTo>
                    <a:pt x="13112" y="20681"/>
                  </a:lnTo>
                  <a:lnTo>
                    <a:pt x="13798" y="19906"/>
                  </a:lnTo>
                  <a:close/>
                </a:path>
                <a:path w="18414" h="24129">
                  <a:moveTo>
                    <a:pt x="12219" y="13234"/>
                  </a:moveTo>
                  <a:lnTo>
                    <a:pt x="12135" y="10130"/>
                  </a:lnTo>
                  <a:lnTo>
                    <a:pt x="9538" y="10130"/>
                  </a:lnTo>
                  <a:lnTo>
                    <a:pt x="9538" y="12866"/>
                  </a:lnTo>
                  <a:lnTo>
                    <a:pt x="9912" y="14050"/>
                  </a:lnTo>
                  <a:lnTo>
                    <a:pt x="11699" y="14050"/>
                  </a:lnTo>
                  <a:lnTo>
                    <a:pt x="12219" y="13234"/>
                  </a:lnTo>
                  <a:close/>
                </a:path>
                <a:path w="18414" h="24129">
                  <a:moveTo>
                    <a:pt x="12219" y="16738"/>
                  </a:moveTo>
                  <a:lnTo>
                    <a:pt x="12219" y="13234"/>
                  </a:lnTo>
                  <a:lnTo>
                    <a:pt x="11699" y="14050"/>
                  </a:lnTo>
                  <a:lnTo>
                    <a:pt x="9912" y="14050"/>
                  </a:lnTo>
                  <a:lnTo>
                    <a:pt x="9538" y="12866"/>
                  </a:lnTo>
                  <a:lnTo>
                    <a:pt x="9538" y="16208"/>
                  </a:lnTo>
                  <a:lnTo>
                    <a:pt x="9912" y="16681"/>
                  </a:lnTo>
                  <a:lnTo>
                    <a:pt x="12219" y="16738"/>
                  </a:lnTo>
                  <a:close/>
                </a:path>
              </a:pathLst>
            </a:custGeom>
            <a:solidFill>
              <a:srgbClr val="231F20"/>
            </a:solidFill>
          </p:spPr>
          <p:txBody>
            <a:bodyPr wrap="square" lIns="0" tIns="0" rIns="0" bIns="0" rtlCol="0"/>
            <a:lstStyle/>
            <a:p>
              <a:endParaRPr/>
            </a:p>
          </p:txBody>
        </p:sp>
        <p:sp>
          <p:nvSpPr>
            <p:cNvPr id="25" name="object 129">
              <a:extLst>
                <a:ext uri="{FF2B5EF4-FFF2-40B4-BE49-F238E27FC236}">
                  <a16:creationId xmlns:a16="http://schemas.microsoft.com/office/drawing/2014/main" id="{0F8A5DE9-B6A6-48F4-6180-2F2305E1058E}"/>
                </a:ext>
              </a:extLst>
            </p:cNvPr>
            <p:cNvSpPr/>
            <p:nvPr/>
          </p:nvSpPr>
          <p:spPr>
            <a:xfrm>
              <a:off x="2750258" y="4168330"/>
              <a:ext cx="123189" cy="127000"/>
            </a:xfrm>
            <a:custGeom>
              <a:avLst/>
              <a:gdLst/>
              <a:ahLst/>
              <a:cxnLst/>
              <a:rect l="l" t="t" r="r" b="b"/>
              <a:pathLst>
                <a:path w="123189" h="127000">
                  <a:moveTo>
                    <a:pt x="122699" y="74621"/>
                  </a:moveTo>
                  <a:lnTo>
                    <a:pt x="117881" y="49049"/>
                  </a:lnTo>
                  <a:lnTo>
                    <a:pt x="104739" y="26476"/>
                  </a:lnTo>
                  <a:lnTo>
                    <a:pt x="85240" y="9321"/>
                  </a:lnTo>
                  <a:lnTo>
                    <a:pt x="61349" y="0"/>
                  </a:lnTo>
                  <a:lnTo>
                    <a:pt x="37480" y="623"/>
                  </a:lnTo>
                  <a:lnTo>
                    <a:pt x="17978" y="10653"/>
                  </a:lnTo>
                  <a:lnTo>
                    <a:pt x="4824" y="28413"/>
                  </a:lnTo>
                  <a:lnTo>
                    <a:pt x="0" y="52229"/>
                  </a:lnTo>
                  <a:lnTo>
                    <a:pt x="735" y="62207"/>
                  </a:lnTo>
                  <a:lnTo>
                    <a:pt x="2867" y="71963"/>
                  </a:lnTo>
                  <a:lnTo>
                    <a:pt x="6282" y="81364"/>
                  </a:lnTo>
                  <a:lnTo>
                    <a:pt x="10869" y="90276"/>
                  </a:lnTo>
                  <a:lnTo>
                    <a:pt x="10869" y="117692"/>
                  </a:lnTo>
                  <a:lnTo>
                    <a:pt x="25099" y="120202"/>
                  </a:lnTo>
                  <a:lnTo>
                    <a:pt x="25099" y="56781"/>
                  </a:lnTo>
                  <a:lnTo>
                    <a:pt x="27953" y="42734"/>
                  </a:lnTo>
                  <a:lnTo>
                    <a:pt x="35731" y="32245"/>
                  </a:lnTo>
                  <a:lnTo>
                    <a:pt x="47255" y="26314"/>
                  </a:lnTo>
                  <a:lnTo>
                    <a:pt x="61349" y="25943"/>
                  </a:lnTo>
                  <a:lnTo>
                    <a:pt x="75454" y="31479"/>
                  </a:lnTo>
                  <a:lnTo>
                    <a:pt x="86977" y="41612"/>
                  </a:lnTo>
                  <a:lnTo>
                    <a:pt x="94749" y="54923"/>
                  </a:lnTo>
                  <a:lnTo>
                    <a:pt x="97599" y="69990"/>
                  </a:lnTo>
                  <a:lnTo>
                    <a:pt x="97599" y="119835"/>
                  </a:lnTo>
                  <a:lnTo>
                    <a:pt x="104739" y="116164"/>
                  </a:lnTo>
                  <a:lnTo>
                    <a:pt x="117881" y="98418"/>
                  </a:lnTo>
                  <a:lnTo>
                    <a:pt x="122699" y="74621"/>
                  </a:lnTo>
                  <a:close/>
                </a:path>
                <a:path w="123189" h="127000">
                  <a:moveTo>
                    <a:pt x="10869" y="117692"/>
                  </a:moveTo>
                  <a:lnTo>
                    <a:pt x="10869" y="90276"/>
                  </a:lnTo>
                  <a:lnTo>
                    <a:pt x="432" y="88540"/>
                  </a:lnTo>
                  <a:lnTo>
                    <a:pt x="432" y="115852"/>
                  </a:lnTo>
                  <a:lnTo>
                    <a:pt x="10869" y="117692"/>
                  </a:lnTo>
                  <a:close/>
                </a:path>
                <a:path w="123189" h="127000">
                  <a:moveTo>
                    <a:pt x="97599" y="119835"/>
                  </a:moveTo>
                  <a:lnTo>
                    <a:pt x="97599" y="69990"/>
                  </a:lnTo>
                  <a:lnTo>
                    <a:pt x="94749" y="84052"/>
                  </a:lnTo>
                  <a:lnTo>
                    <a:pt x="86977" y="94552"/>
                  </a:lnTo>
                  <a:lnTo>
                    <a:pt x="75454" y="100494"/>
                  </a:lnTo>
                  <a:lnTo>
                    <a:pt x="61349" y="100880"/>
                  </a:lnTo>
                  <a:lnTo>
                    <a:pt x="47255" y="95348"/>
                  </a:lnTo>
                  <a:lnTo>
                    <a:pt x="35731" y="85215"/>
                  </a:lnTo>
                  <a:lnTo>
                    <a:pt x="27953" y="71890"/>
                  </a:lnTo>
                  <a:lnTo>
                    <a:pt x="25099" y="56781"/>
                  </a:lnTo>
                  <a:lnTo>
                    <a:pt x="25099" y="120202"/>
                  </a:lnTo>
                  <a:lnTo>
                    <a:pt x="61349" y="126824"/>
                  </a:lnTo>
                  <a:lnTo>
                    <a:pt x="85240" y="126190"/>
                  </a:lnTo>
                  <a:lnTo>
                    <a:pt x="97599" y="119835"/>
                  </a:lnTo>
                  <a:close/>
                </a:path>
              </a:pathLst>
            </a:custGeom>
            <a:solidFill>
              <a:srgbClr val="231F20"/>
            </a:solidFill>
          </p:spPr>
          <p:txBody>
            <a:bodyPr wrap="square" lIns="0" tIns="0" rIns="0" bIns="0" rtlCol="0"/>
            <a:lstStyle/>
            <a:p>
              <a:endParaRPr/>
            </a:p>
          </p:txBody>
        </p:sp>
        <p:sp>
          <p:nvSpPr>
            <p:cNvPr id="26" name="object 130">
              <a:extLst>
                <a:ext uri="{FF2B5EF4-FFF2-40B4-BE49-F238E27FC236}">
                  <a16:creationId xmlns:a16="http://schemas.microsoft.com/office/drawing/2014/main" id="{CA4B4409-6345-B359-FD6B-730A8BFE5378}"/>
                </a:ext>
              </a:extLst>
            </p:cNvPr>
            <p:cNvSpPr/>
            <p:nvPr/>
          </p:nvSpPr>
          <p:spPr>
            <a:xfrm>
              <a:off x="2750682" y="4305355"/>
              <a:ext cx="123189" cy="119380"/>
            </a:xfrm>
            <a:custGeom>
              <a:avLst/>
              <a:gdLst/>
              <a:ahLst/>
              <a:cxnLst/>
              <a:rect l="l" t="t" r="r" b="b"/>
              <a:pathLst>
                <a:path w="123189" h="119379">
                  <a:moveTo>
                    <a:pt x="122757" y="42104"/>
                  </a:moveTo>
                  <a:lnTo>
                    <a:pt x="116798" y="13003"/>
                  </a:lnTo>
                  <a:lnTo>
                    <a:pt x="50987" y="1004"/>
                  </a:lnTo>
                  <a:lnTo>
                    <a:pt x="30632" y="0"/>
                  </a:lnTo>
                  <a:lnTo>
                    <a:pt x="14481" y="5931"/>
                  </a:lnTo>
                  <a:lnTo>
                    <a:pt x="3837" y="20201"/>
                  </a:lnTo>
                  <a:lnTo>
                    <a:pt x="0" y="44209"/>
                  </a:lnTo>
                  <a:lnTo>
                    <a:pt x="3837" y="69644"/>
                  </a:lnTo>
                  <a:lnTo>
                    <a:pt x="14481" y="87801"/>
                  </a:lnTo>
                  <a:lnTo>
                    <a:pt x="22972" y="94012"/>
                  </a:lnTo>
                  <a:lnTo>
                    <a:pt x="22972" y="48392"/>
                  </a:lnTo>
                  <a:lnTo>
                    <a:pt x="25157" y="35608"/>
                  </a:lnTo>
                  <a:lnTo>
                    <a:pt x="31303" y="29352"/>
                  </a:lnTo>
                  <a:lnTo>
                    <a:pt x="40797" y="27868"/>
                  </a:lnTo>
                  <a:lnTo>
                    <a:pt x="53025" y="29395"/>
                  </a:lnTo>
                  <a:lnTo>
                    <a:pt x="122757" y="42104"/>
                  </a:lnTo>
                  <a:close/>
                </a:path>
                <a:path w="123189" h="119379">
                  <a:moveTo>
                    <a:pt x="122757" y="119172"/>
                  </a:moveTo>
                  <a:lnTo>
                    <a:pt x="116798" y="90044"/>
                  </a:lnTo>
                  <a:lnTo>
                    <a:pt x="53025" y="78336"/>
                  </a:lnTo>
                  <a:lnTo>
                    <a:pt x="40797" y="75422"/>
                  </a:lnTo>
                  <a:lnTo>
                    <a:pt x="31303" y="70478"/>
                  </a:lnTo>
                  <a:lnTo>
                    <a:pt x="25157" y="61977"/>
                  </a:lnTo>
                  <a:lnTo>
                    <a:pt x="22972" y="48392"/>
                  </a:lnTo>
                  <a:lnTo>
                    <a:pt x="22972" y="94012"/>
                  </a:lnTo>
                  <a:lnTo>
                    <a:pt x="30632" y="99615"/>
                  </a:lnTo>
                  <a:lnTo>
                    <a:pt x="50987" y="106016"/>
                  </a:lnTo>
                  <a:lnTo>
                    <a:pt x="122757" y="119172"/>
                  </a:lnTo>
                  <a:close/>
                </a:path>
              </a:pathLst>
            </a:custGeom>
            <a:solidFill>
              <a:srgbClr val="231F20"/>
            </a:solidFill>
          </p:spPr>
          <p:txBody>
            <a:bodyPr wrap="square" lIns="0" tIns="0" rIns="0" bIns="0" rtlCol="0"/>
            <a:lstStyle/>
            <a:p>
              <a:endParaRPr/>
            </a:p>
          </p:txBody>
        </p:sp>
        <p:sp>
          <p:nvSpPr>
            <p:cNvPr id="27" name="object 131">
              <a:extLst>
                <a:ext uri="{FF2B5EF4-FFF2-40B4-BE49-F238E27FC236}">
                  <a16:creationId xmlns:a16="http://schemas.microsoft.com/office/drawing/2014/main" id="{54F9AC84-B6E9-FE37-9E98-1649400E8692}"/>
                </a:ext>
              </a:extLst>
            </p:cNvPr>
            <p:cNvSpPr/>
            <p:nvPr/>
          </p:nvSpPr>
          <p:spPr>
            <a:xfrm>
              <a:off x="2763089" y="3880604"/>
              <a:ext cx="72390" cy="140335"/>
            </a:xfrm>
            <a:custGeom>
              <a:avLst/>
              <a:gdLst/>
              <a:ahLst/>
              <a:cxnLst/>
              <a:rect l="l" t="t" r="r" b="b"/>
              <a:pathLst>
                <a:path w="72389" h="140335">
                  <a:moveTo>
                    <a:pt x="71905" y="69727"/>
                  </a:moveTo>
                  <a:lnTo>
                    <a:pt x="69057" y="42392"/>
                  </a:lnTo>
                  <a:lnTo>
                    <a:pt x="61315" y="20250"/>
                  </a:lnTo>
                  <a:lnTo>
                    <a:pt x="49886" y="5414"/>
                  </a:lnTo>
                  <a:lnTo>
                    <a:pt x="35977" y="0"/>
                  </a:lnTo>
                  <a:lnTo>
                    <a:pt x="22040" y="5414"/>
                  </a:lnTo>
                  <a:lnTo>
                    <a:pt x="10596" y="20250"/>
                  </a:lnTo>
                  <a:lnTo>
                    <a:pt x="2849" y="42392"/>
                  </a:lnTo>
                  <a:lnTo>
                    <a:pt x="0" y="69727"/>
                  </a:lnTo>
                  <a:lnTo>
                    <a:pt x="2849" y="97263"/>
                  </a:lnTo>
                  <a:lnTo>
                    <a:pt x="10596" y="119516"/>
                  </a:lnTo>
                  <a:lnTo>
                    <a:pt x="22040" y="134398"/>
                  </a:lnTo>
                  <a:lnTo>
                    <a:pt x="35977" y="139822"/>
                  </a:lnTo>
                  <a:lnTo>
                    <a:pt x="49886" y="134398"/>
                  </a:lnTo>
                  <a:lnTo>
                    <a:pt x="61315" y="119516"/>
                  </a:lnTo>
                  <a:lnTo>
                    <a:pt x="69057" y="97263"/>
                  </a:lnTo>
                  <a:lnTo>
                    <a:pt x="71905" y="69727"/>
                  </a:lnTo>
                  <a:close/>
                </a:path>
              </a:pathLst>
            </a:custGeom>
            <a:solidFill>
              <a:srgbClr val="231F20"/>
            </a:solidFill>
          </p:spPr>
          <p:txBody>
            <a:bodyPr wrap="square" lIns="0" tIns="0" rIns="0" bIns="0" rtlCol="0"/>
            <a:lstStyle/>
            <a:p>
              <a:endParaRPr/>
            </a:p>
          </p:txBody>
        </p:sp>
        <p:sp>
          <p:nvSpPr>
            <p:cNvPr id="28" name="object 132">
              <a:extLst>
                <a:ext uri="{FF2B5EF4-FFF2-40B4-BE49-F238E27FC236}">
                  <a16:creationId xmlns:a16="http://schemas.microsoft.com/office/drawing/2014/main" id="{B8493C9F-50BE-881D-19DE-C985342072FE}"/>
                </a:ext>
              </a:extLst>
            </p:cNvPr>
            <p:cNvSpPr/>
            <p:nvPr/>
          </p:nvSpPr>
          <p:spPr>
            <a:xfrm>
              <a:off x="2751112" y="3999816"/>
              <a:ext cx="41910" cy="139065"/>
            </a:xfrm>
            <a:custGeom>
              <a:avLst/>
              <a:gdLst/>
              <a:ahLst/>
              <a:cxnLst/>
              <a:rect l="l" t="t" r="r" b="b"/>
              <a:pathLst>
                <a:path w="41910" h="139064">
                  <a:moveTo>
                    <a:pt x="41590" y="54623"/>
                  </a:moveTo>
                  <a:lnTo>
                    <a:pt x="28676" y="49356"/>
                  </a:lnTo>
                  <a:lnTo>
                    <a:pt x="17131" y="37938"/>
                  </a:lnTo>
                  <a:lnTo>
                    <a:pt x="7418" y="21207"/>
                  </a:lnTo>
                  <a:lnTo>
                    <a:pt x="0" y="0"/>
                  </a:lnTo>
                  <a:lnTo>
                    <a:pt x="0" y="138954"/>
                  </a:lnTo>
                  <a:lnTo>
                    <a:pt x="41590" y="54623"/>
                  </a:lnTo>
                  <a:close/>
                </a:path>
              </a:pathLst>
            </a:custGeom>
            <a:solidFill>
              <a:srgbClr val="231F20"/>
            </a:solidFill>
          </p:spPr>
          <p:txBody>
            <a:bodyPr wrap="square" lIns="0" tIns="0" rIns="0" bIns="0" rtlCol="0"/>
            <a:lstStyle/>
            <a:p>
              <a:endParaRPr/>
            </a:p>
          </p:txBody>
        </p:sp>
        <p:sp>
          <p:nvSpPr>
            <p:cNvPr id="29" name="object 133">
              <a:extLst>
                <a:ext uri="{FF2B5EF4-FFF2-40B4-BE49-F238E27FC236}">
                  <a16:creationId xmlns:a16="http://schemas.microsoft.com/office/drawing/2014/main" id="{15E6284C-89C8-8C99-BB3E-22489571039B}"/>
                </a:ext>
              </a:extLst>
            </p:cNvPr>
            <p:cNvSpPr/>
            <p:nvPr/>
          </p:nvSpPr>
          <p:spPr>
            <a:xfrm>
              <a:off x="2751041" y="3564893"/>
              <a:ext cx="152400" cy="376554"/>
            </a:xfrm>
            <a:custGeom>
              <a:avLst/>
              <a:gdLst/>
              <a:ahLst/>
              <a:cxnLst/>
              <a:rect l="l" t="t" r="r" b="b"/>
              <a:pathLst>
                <a:path w="152400" h="376554">
                  <a:moveTo>
                    <a:pt x="152343" y="285775"/>
                  </a:moveTo>
                  <a:lnTo>
                    <a:pt x="0" y="0"/>
                  </a:lnTo>
                  <a:lnTo>
                    <a:pt x="0" y="330743"/>
                  </a:lnTo>
                  <a:lnTo>
                    <a:pt x="2951" y="323042"/>
                  </a:lnTo>
                  <a:lnTo>
                    <a:pt x="11691" y="305904"/>
                  </a:lnTo>
                  <a:lnTo>
                    <a:pt x="26045" y="288273"/>
                  </a:lnTo>
                  <a:lnTo>
                    <a:pt x="45841" y="279092"/>
                  </a:lnTo>
                  <a:lnTo>
                    <a:pt x="48892" y="278987"/>
                  </a:lnTo>
                  <a:lnTo>
                    <a:pt x="69538" y="286455"/>
                  </a:lnTo>
                  <a:lnTo>
                    <a:pt x="86731" y="306996"/>
                  </a:lnTo>
                  <a:lnTo>
                    <a:pt x="98823" y="337819"/>
                  </a:lnTo>
                  <a:lnTo>
                    <a:pt x="104168" y="376131"/>
                  </a:lnTo>
                  <a:lnTo>
                    <a:pt x="152343" y="285775"/>
                  </a:lnTo>
                  <a:close/>
                </a:path>
              </a:pathLst>
            </a:custGeom>
            <a:solidFill>
              <a:srgbClr val="231F20"/>
            </a:solidFill>
          </p:spPr>
          <p:txBody>
            <a:bodyPr wrap="square" lIns="0" tIns="0" rIns="0" bIns="0" rtlCol="0"/>
            <a:lstStyle/>
            <a:p>
              <a:endParaRPr/>
            </a:p>
          </p:txBody>
        </p:sp>
        <p:sp>
          <p:nvSpPr>
            <p:cNvPr id="30" name="object 134">
              <a:extLst>
                <a:ext uri="{FF2B5EF4-FFF2-40B4-BE49-F238E27FC236}">
                  <a16:creationId xmlns:a16="http://schemas.microsoft.com/office/drawing/2014/main" id="{C3F9B959-F0AE-88DE-DC59-FB7AECD543DA}"/>
                </a:ext>
              </a:extLst>
            </p:cNvPr>
            <p:cNvSpPr/>
            <p:nvPr/>
          </p:nvSpPr>
          <p:spPr>
            <a:xfrm>
              <a:off x="2751846" y="4735424"/>
              <a:ext cx="123189" cy="127000"/>
            </a:xfrm>
            <a:custGeom>
              <a:avLst/>
              <a:gdLst/>
              <a:ahLst/>
              <a:cxnLst/>
              <a:rect l="l" t="t" r="r" b="b"/>
              <a:pathLst>
                <a:path w="123189" h="127000">
                  <a:moveTo>
                    <a:pt x="122699" y="74594"/>
                  </a:moveTo>
                  <a:lnTo>
                    <a:pt x="117881" y="49015"/>
                  </a:lnTo>
                  <a:lnTo>
                    <a:pt x="104739" y="26453"/>
                  </a:lnTo>
                  <a:lnTo>
                    <a:pt x="85240" y="9313"/>
                  </a:lnTo>
                  <a:lnTo>
                    <a:pt x="61349" y="0"/>
                  </a:lnTo>
                  <a:lnTo>
                    <a:pt x="37480" y="596"/>
                  </a:lnTo>
                  <a:lnTo>
                    <a:pt x="17978" y="10616"/>
                  </a:lnTo>
                  <a:lnTo>
                    <a:pt x="4824" y="28372"/>
                  </a:lnTo>
                  <a:lnTo>
                    <a:pt x="0" y="52176"/>
                  </a:lnTo>
                  <a:lnTo>
                    <a:pt x="4824" y="77756"/>
                  </a:lnTo>
                  <a:lnTo>
                    <a:pt x="17978" y="100324"/>
                  </a:lnTo>
                  <a:lnTo>
                    <a:pt x="25099" y="106589"/>
                  </a:lnTo>
                  <a:lnTo>
                    <a:pt x="25099" y="56781"/>
                  </a:lnTo>
                  <a:lnTo>
                    <a:pt x="27953" y="42734"/>
                  </a:lnTo>
                  <a:lnTo>
                    <a:pt x="35731" y="32242"/>
                  </a:lnTo>
                  <a:lnTo>
                    <a:pt x="47255" y="26303"/>
                  </a:lnTo>
                  <a:lnTo>
                    <a:pt x="61349" y="25917"/>
                  </a:lnTo>
                  <a:lnTo>
                    <a:pt x="75454" y="31453"/>
                  </a:lnTo>
                  <a:lnTo>
                    <a:pt x="86977" y="41589"/>
                  </a:lnTo>
                  <a:lnTo>
                    <a:pt x="94749" y="54908"/>
                  </a:lnTo>
                  <a:lnTo>
                    <a:pt x="97599" y="69990"/>
                  </a:lnTo>
                  <a:lnTo>
                    <a:pt x="97599" y="119836"/>
                  </a:lnTo>
                  <a:lnTo>
                    <a:pt x="104739" y="116161"/>
                  </a:lnTo>
                  <a:lnTo>
                    <a:pt x="117881" y="98399"/>
                  </a:lnTo>
                  <a:lnTo>
                    <a:pt x="122699" y="74594"/>
                  </a:lnTo>
                  <a:close/>
                </a:path>
                <a:path w="123189" h="127000">
                  <a:moveTo>
                    <a:pt x="97599" y="119836"/>
                  </a:moveTo>
                  <a:lnTo>
                    <a:pt x="97599" y="69990"/>
                  </a:lnTo>
                  <a:lnTo>
                    <a:pt x="94749" y="84033"/>
                  </a:lnTo>
                  <a:lnTo>
                    <a:pt x="86977" y="94516"/>
                  </a:lnTo>
                  <a:lnTo>
                    <a:pt x="75454" y="100446"/>
                  </a:lnTo>
                  <a:lnTo>
                    <a:pt x="61349" y="100828"/>
                  </a:lnTo>
                  <a:lnTo>
                    <a:pt x="47255" y="95307"/>
                  </a:lnTo>
                  <a:lnTo>
                    <a:pt x="35731" y="85178"/>
                  </a:lnTo>
                  <a:lnTo>
                    <a:pt x="27953" y="71863"/>
                  </a:lnTo>
                  <a:lnTo>
                    <a:pt x="25099" y="56781"/>
                  </a:lnTo>
                  <a:lnTo>
                    <a:pt x="25099" y="106589"/>
                  </a:lnTo>
                  <a:lnTo>
                    <a:pt x="37480" y="117480"/>
                  </a:lnTo>
                  <a:lnTo>
                    <a:pt x="61349" y="126824"/>
                  </a:lnTo>
                  <a:lnTo>
                    <a:pt x="85240" y="126197"/>
                  </a:lnTo>
                  <a:lnTo>
                    <a:pt x="97599" y="119836"/>
                  </a:lnTo>
                  <a:close/>
                </a:path>
              </a:pathLst>
            </a:custGeom>
            <a:solidFill>
              <a:srgbClr val="231F20"/>
            </a:solidFill>
          </p:spPr>
          <p:txBody>
            <a:bodyPr wrap="square" lIns="0" tIns="0" rIns="0" bIns="0" rtlCol="0"/>
            <a:lstStyle/>
            <a:p>
              <a:endParaRPr/>
            </a:p>
          </p:txBody>
        </p:sp>
        <p:sp>
          <p:nvSpPr>
            <p:cNvPr id="31" name="object 135">
              <a:extLst>
                <a:ext uri="{FF2B5EF4-FFF2-40B4-BE49-F238E27FC236}">
                  <a16:creationId xmlns:a16="http://schemas.microsoft.com/office/drawing/2014/main" id="{BF312AD9-62D0-9CBB-BEE4-B5D3D3278BEE}"/>
                </a:ext>
              </a:extLst>
            </p:cNvPr>
            <p:cNvSpPr/>
            <p:nvPr/>
          </p:nvSpPr>
          <p:spPr>
            <a:xfrm>
              <a:off x="2752251" y="4626308"/>
              <a:ext cx="124460" cy="109219"/>
            </a:xfrm>
            <a:custGeom>
              <a:avLst/>
              <a:gdLst/>
              <a:ahLst/>
              <a:cxnLst/>
              <a:rect l="l" t="t" r="r" b="b"/>
              <a:pathLst>
                <a:path w="124460" h="109220">
                  <a:moveTo>
                    <a:pt x="124420" y="80314"/>
                  </a:moveTo>
                  <a:lnTo>
                    <a:pt x="124420" y="74026"/>
                  </a:lnTo>
                  <a:lnTo>
                    <a:pt x="123339" y="60799"/>
                  </a:lnTo>
                  <a:lnTo>
                    <a:pt x="97641" y="17402"/>
                  </a:lnTo>
                  <a:lnTo>
                    <a:pt x="61458" y="1325"/>
                  </a:lnTo>
                  <a:lnTo>
                    <a:pt x="48248" y="0"/>
                  </a:lnTo>
                  <a:lnTo>
                    <a:pt x="36382" y="1079"/>
                  </a:lnTo>
                  <a:lnTo>
                    <a:pt x="4191" y="28565"/>
                  </a:lnTo>
                  <a:lnTo>
                    <a:pt x="0" y="53871"/>
                  </a:lnTo>
                  <a:lnTo>
                    <a:pt x="408" y="62605"/>
                  </a:lnTo>
                  <a:lnTo>
                    <a:pt x="24945" y="95250"/>
                  </a:lnTo>
                  <a:lnTo>
                    <a:pt x="24945" y="61948"/>
                  </a:lnTo>
                  <a:lnTo>
                    <a:pt x="25586" y="53320"/>
                  </a:lnTo>
                  <a:lnTo>
                    <a:pt x="54037" y="28237"/>
                  </a:lnTo>
                  <a:lnTo>
                    <a:pt x="62223" y="29058"/>
                  </a:lnTo>
                  <a:lnTo>
                    <a:pt x="96886" y="56453"/>
                  </a:lnTo>
                  <a:lnTo>
                    <a:pt x="99500" y="106249"/>
                  </a:lnTo>
                  <a:lnTo>
                    <a:pt x="115757" y="109231"/>
                  </a:lnTo>
                  <a:lnTo>
                    <a:pt x="119885" y="99917"/>
                  </a:lnTo>
                  <a:lnTo>
                    <a:pt x="121592" y="94997"/>
                  </a:lnTo>
                  <a:lnTo>
                    <a:pt x="122586" y="90787"/>
                  </a:lnTo>
                  <a:lnTo>
                    <a:pt x="123834" y="85919"/>
                  </a:lnTo>
                  <a:lnTo>
                    <a:pt x="124420" y="80314"/>
                  </a:lnTo>
                  <a:close/>
                </a:path>
                <a:path w="124460" h="109220">
                  <a:moveTo>
                    <a:pt x="33659" y="96865"/>
                  </a:moveTo>
                  <a:lnTo>
                    <a:pt x="24945" y="61948"/>
                  </a:lnTo>
                  <a:lnTo>
                    <a:pt x="24945" y="95250"/>
                  </a:lnTo>
                  <a:lnTo>
                    <a:pt x="33659" y="96865"/>
                  </a:lnTo>
                  <a:close/>
                </a:path>
                <a:path w="124460" h="109220">
                  <a:moveTo>
                    <a:pt x="99500" y="106249"/>
                  </a:moveTo>
                  <a:lnTo>
                    <a:pt x="99500" y="70947"/>
                  </a:lnTo>
                  <a:lnTo>
                    <a:pt x="98910" y="77933"/>
                  </a:lnTo>
                  <a:lnTo>
                    <a:pt x="97131" y="85034"/>
                  </a:lnTo>
                  <a:lnTo>
                    <a:pt x="94147" y="92249"/>
                  </a:lnTo>
                  <a:lnTo>
                    <a:pt x="89843" y="99759"/>
                  </a:lnTo>
                  <a:lnTo>
                    <a:pt x="89053" y="100943"/>
                  </a:lnTo>
                  <a:lnTo>
                    <a:pt x="88595" y="101522"/>
                  </a:lnTo>
                  <a:lnTo>
                    <a:pt x="86990" y="103943"/>
                  </a:lnTo>
                  <a:lnTo>
                    <a:pt x="99500" y="106249"/>
                  </a:lnTo>
                  <a:close/>
                </a:path>
              </a:pathLst>
            </a:custGeom>
            <a:solidFill>
              <a:srgbClr val="231F20"/>
            </a:solidFill>
          </p:spPr>
          <p:txBody>
            <a:bodyPr wrap="square" lIns="0" tIns="0" rIns="0" bIns="0" rtlCol="0"/>
            <a:lstStyle/>
            <a:p>
              <a:endParaRPr/>
            </a:p>
          </p:txBody>
        </p:sp>
        <p:sp>
          <p:nvSpPr>
            <p:cNvPr id="32" name="object 136">
              <a:extLst>
                <a:ext uri="{FF2B5EF4-FFF2-40B4-BE49-F238E27FC236}">
                  <a16:creationId xmlns:a16="http://schemas.microsoft.com/office/drawing/2014/main" id="{227878EF-7E3E-2149-ACD0-497E33EA1364}"/>
                </a:ext>
              </a:extLst>
            </p:cNvPr>
            <p:cNvSpPr/>
            <p:nvPr/>
          </p:nvSpPr>
          <p:spPr>
            <a:xfrm>
              <a:off x="2752611" y="4503463"/>
              <a:ext cx="124460" cy="114935"/>
            </a:xfrm>
            <a:custGeom>
              <a:avLst/>
              <a:gdLst/>
              <a:ahLst/>
              <a:cxnLst/>
              <a:rect l="l" t="t" r="r" b="b"/>
              <a:pathLst>
                <a:path w="124460" h="114935">
                  <a:moveTo>
                    <a:pt x="124056" y="70282"/>
                  </a:moveTo>
                  <a:lnTo>
                    <a:pt x="106738" y="25368"/>
                  </a:lnTo>
                  <a:lnTo>
                    <a:pt x="62423" y="1239"/>
                  </a:lnTo>
                  <a:lnTo>
                    <a:pt x="45311" y="0"/>
                  </a:lnTo>
                  <a:lnTo>
                    <a:pt x="37535" y="932"/>
                  </a:lnTo>
                  <a:lnTo>
                    <a:pt x="4609" y="25475"/>
                  </a:lnTo>
                  <a:lnTo>
                    <a:pt x="0" y="50917"/>
                  </a:lnTo>
                  <a:lnTo>
                    <a:pt x="152" y="58081"/>
                  </a:lnTo>
                  <a:lnTo>
                    <a:pt x="10308" y="95575"/>
                  </a:lnTo>
                  <a:lnTo>
                    <a:pt x="24908" y="104364"/>
                  </a:lnTo>
                  <a:lnTo>
                    <a:pt x="24908" y="59152"/>
                  </a:lnTo>
                  <a:lnTo>
                    <a:pt x="25495" y="51487"/>
                  </a:lnTo>
                  <a:lnTo>
                    <a:pt x="48109" y="26920"/>
                  </a:lnTo>
                  <a:lnTo>
                    <a:pt x="58093" y="27841"/>
                  </a:lnTo>
                  <a:lnTo>
                    <a:pt x="58093" y="112540"/>
                  </a:lnTo>
                  <a:lnTo>
                    <a:pt x="62626" y="113329"/>
                  </a:lnTo>
                  <a:lnTo>
                    <a:pt x="75259" y="114752"/>
                  </a:lnTo>
                  <a:lnTo>
                    <a:pt x="75259" y="31762"/>
                  </a:lnTo>
                  <a:lnTo>
                    <a:pt x="83256" y="35008"/>
                  </a:lnTo>
                  <a:lnTo>
                    <a:pt x="89394" y="39404"/>
                  </a:lnTo>
                  <a:lnTo>
                    <a:pt x="98282" y="50759"/>
                  </a:lnTo>
                  <a:lnTo>
                    <a:pt x="100676" y="57811"/>
                  </a:lnTo>
                  <a:lnTo>
                    <a:pt x="100676" y="110212"/>
                  </a:lnTo>
                  <a:lnTo>
                    <a:pt x="107247" y="106751"/>
                  </a:lnTo>
                  <a:lnTo>
                    <a:pt x="114590" y="100054"/>
                  </a:lnTo>
                  <a:lnTo>
                    <a:pt x="119844" y="91733"/>
                  </a:lnTo>
                  <a:lnTo>
                    <a:pt x="123002" y="81805"/>
                  </a:lnTo>
                  <a:lnTo>
                    <a:pt x="124056" y="70282"/>
                  </a:lnTo>
                  <a:close/>
                </a:path>
                <a:path w="124460" h="114935">
                  <a:moveTo>
                    <a:pt x="40545" y="107198"/>
                  </a:moveTo>
                  <a:lnTo>
                    <a:pt x="25776" y="70586"/>
                  </a:lnTo>
                  <a:lnTo>
                    <a:pt x="24908" y="59152"/>
                  </a:lnTo>
                  <a:lnTo>
                    <a:pt x="24908" y="104364"/>
                  </a:lnTo>
                  <a:lnTo>
                    <a:pt x="40545" y="107198"/>
                  </a:lnTo>
                  <a:close/>
                </a:path>
                <a:path w="124460" h="114935">
                  <a:moveTo>
                    <a:pt x="100676" y="110212"/>
                  </a:moveTo>
                  <a:lnTo>
                    <a:pt x="100676" y="74203"/>
                  </a:lnTo>
                  <a:lnTo>
                    <a:pt x="98282" y="80071"/>
                  </a:lnTo>
                  <a:lnTo>
                    <a:pt x="89343" y="87530"/>
                  </a:lnTo>
                  <a:lnTo>
                    <a:pt x="83205" y="89039"/>
                  </a:lnTo>
                  <a:lnTo>
                    <a:pt x="75259" y="88438"/>
                  </a:lnTo>
                  <a:lnTo>
                    <a:pt x="75259" y="114752"/>
                  </a:lnTo>
                  <a:lnTo>
                    <a:pt x="75805" y="114814"/>
                  </a:lnTo>
                  <a:lnTo>
                    <a:pt x="87640" y="114234"/>
                  </a:lnTo>
                  <a:lnTo>
                    <a:pt x="97536" y="111707"/>
                  </a:lnTo>
                  <a:lnTo>
                    <a:pt x="98282" y="111473"/>
                  </a:lnTo>
                  <a:lnTo>
                    <a:pt x="100676" y="110212"/>
                  </a:lnTo>
                  <a:close/>
                </a:path>
              </a:pathLst>
            </a:custGeom>
            <a:solidFill>
              <a:srgbClr val="231F20"/>
            </a:solidFill>
          </p:spPr>
          <p:txBody>
            <a:bodyPr wrap="square" lIns="0" tIns="0" rIns="0" bIns="0" rtlCol="0"/>
            <a:lstStyle/>
            <a:p>
              <a:endParaRPr/>
            </a:p>
          </p:txBody>
        </p:sp>
      </p:grpSp>
      <p:sp>
        <p:nvSpPr>
          <p:cNvPr id="5" name="4 Rectángulo">
            <a:extLst>
              <a:ext uri="{FF2B5EF4-FFF2-40B4-BE49-F238E27FC236}">
                <a16:creationId xmlns:a16="http://schemas.microsoft.com/office/drawing/2014/main" id="{E0CE2C4E-D7C0-B564-307E-5305C0C1A3A6}"/>
              </a:ext>
            </a:extLst>
          </p:cNvPr>
          <p:cNvSpPr/>
          <p:nvPr/>
        </p:nvSpPr>
        <p:spPr>
          <a:xfrm>
            <a:off x="337674" y="809799"/>
            <a:ext cx="3469890" cy="1000274"/>
          </a:xfrm>
          <a:prstGeom prst="rect">
            <a:avLst/>
          </a:prstGeom>
        </p:spPr>
        <p:txBody>
          <a:bodyPr wrap="square">
            <a:spAutoFit/>
          </a:bodyPr>
          <a:lstStyle/>
          <a:p>
            <a:pPr marL="12700" marR="5080" algn="just" defTabSz="914400">
              <a:lnSpc>
                <a:spcPct val="129700"/>
              </a:lnSpc>
              <a:tabLst>
                <a:tab pos="4458335" algn="l"/>
                <a:tab pos="4482465" algn="l"/>
              </a:tabLst>
            </a:pPr>
            <a:r>
              <a:rPr lang="es-MX" kern="0">
                <a:latin typeface="Montserrat" panose="00000500000000000000" pitchFamily="2" charset="0"/>
              </a:rPr>
              <a:t>Centro de Servicio Autorizado:  ____________________</a:t>
            </a:r>
          </a:p>
          <a:p>
            <a:pPr marL="12700" marR="5080" algn="just" defTabSz="914400">
              <a:lnSpc>
                <a:spcPct val="129700"/>
              </a:lnSpc>
              <a:tabLst>
                <a:tab pos="4458335" algn="l"/>
                <a:tab pos="4482465" algn="l"/>
              </a:tabLst>
            </a:pPr>
            <a:r>
              <a:rPr lang="es-MX" kern="0">
                <a:latin typeface="Montserrat" panose="00000500000000000000" pitchFamily="2" charset="0"/>
              </a:rPr>
              <a:t>Ciudad: ___________________________________________</a:t>
            </a:r>
          </a:p>
          <a:p>
            <a:pPr marL="12700" marR="5080" algn="just" defTabSz="914400">
              <a:lnSpc>
                <a:spcPct val="129700"/>
              </a:lnSpc>
              <a:tabLst>
                <a:tab pos="4458335" algn="l"/>
                <a:tab pos="4482465" algn="l"/>
              </a:tabLst>
            </a:pPr>
            <a:r>
              <a:rPr lang="es-MX" kern="0">
                <a:latin typeface="Montserrat" panose="00000500000000000000" pitchFamily="2" charset="0"/>
              </a:rPr>
              <a:t>Fecha: ____________________________________________</a:t>
            </a:r>
          </a:p>
          <a:p>
            <a:pPr marL="12700" marR="5080" lvl="0" algn="just" defTabSz="914400">
              <a:lnSpc>
                <a:spcPct val="129700"/>
              </a:lnSpc>
              <a:tabLst>
                <a:tab pos="4458335" algn="l"/>
                <a:tab pos="4482465" algn="l"/>
              </a:tabLst>
            </a:pPr>
            <a:r>
              <a:rPr lang="es-MX" kern="0">
                <a:latin typeface="Montserrat" panose="00000500000000000000" pitchFamily="2" charset="0"/>
              </a:rPr>
              <a:t>Kilometraje:  ______________________________________</a:t>
            </a:r>
          </a:p>
          <a:p>
            <a:pPr marL="12700" marR="5080" lvl="0" algn="just" defTabSz="914400">
              <a:tabLst>
                <a:tab pos="4458335" algn="l"/>
                <a:tab pos="4482465" algn="l"/>
              </a:tabLst>
            </a:pPr>
            <a:endParaRPr lang="es-CO" sz="700">
              <a:latin typeface="Montserrat" panose="00000500000000000000" pitchFamily="2" charset="0"/>
            </a:endParaRPr>
          </a:p>
        </p:txBody>
      </p:sp>
      <p:sp>
        <p:nvSpPr>
          <p:cNvPr id="3" name="2 CuadroTexto">
            <a:extLst>
              <a:ext uri="{FF2B5EF4-FFF2-40B4-BE49-F238E27FC236}">
                <a16:creationId xmlns:a16="http://schemas.microsoft.com/office/drawing/2014/main" id="{416B460F-A14B-24B6-EAA4-997F19484F11}"/>
              </a:ext>
            </a:extLst>
          </p:cNvPr>
          <p:cNvSpPr txBox="1"/>
          <p:nvPr/>
        </p:nvSpPr>
        <p:spPr>
          <a:xfrm>
            <a:off x="1865721" y="2136122"/>
            <a:ext cx="2810772" cy="830997"/>
          </a:xfrm>
          <a:prstGeom prst="rect">
            <a:avLst/>
          </a:prstGeom>
          <a:noFill/>
        </p:spPr>
        <p:txBody>
          <a:bodyPr wrap="square" lIns="91440" tIns="45720" rIns="91440" bIns="45720" numCol="1" spcCol="180000" rtlCol="0" anchor="t">
            <a:spAutoFit/>
          </a:bodyPr>
          <a:lstStyle/>
          <a:p>
            <a:pPr algn="just"/>
            <a:r>
              <a:rPr lang="es-MX" sz="800" b="1" spc="-40" dirty="0">
                <a:solidFill>
                  <a:srgbClr val="231F20"/>
                </a:solidFill>
                <a:latin typeface="Montserrat"/>
                <a:cs typeface="Calibri"/>
              </a:rPr>
              <a:t>Revisión pagada por el usuario (aceite, elementos filtrantes (si aplica) e insumos y mano de obra)</a:t>
            </a:r>
            <a:endParaRPr lang="es-CO" sz="800" spc="-40" dirty="0">
              <a:solidFill>
                <a:srgbClr val="000000"/>
              </a:solidFill>
              <a:latin typeface="Montserrat"/>
              <a:cs typeface="Calibri"/>
            </a:endParaRPr>
          </a:p>
          <a:p>
            <a:pPr algn="just"/>
            <a:endParaRPr lang="es-MX" sz="800" b="1" spc="-40" dirty="0">
              <a:solidFill>
                <a:srgbClr val="231F20"/>
              </a:solidFill>
              <a:latin typeface="Montserrat" panose="00000500000000000000" pitchFamily="2" charset="0"/>
              <a:cs typeface="Calibri"/>
            </a:endParaRPr>
          </a:p>
          <a:p>
            <a:pPr marL="13970" algn="just"/>
            <a:r>
              <a:rPr lang="es-MX" sz="800" b="1" spc="-40" dirty="0">
                <a:solidFill>
                  <a:srgbClr val="231F20"/>
                </a:solidFill>
                <a:latin typeface="Montserrat"/>
                <a:cs typeface="Calibri"/>
              </a:rPr>
              <a:t>Tiempo máximo recomendado para esta revisión</a:t>
            </a:r>
            <a:endParaRPr lang="es-MX" sz="800" spc="-40" dirty="0">
              <a:solidFill>
                <a:srgbClr val="000000"/>
              </a:solidFill>
              <a:latin typeface="Montserrat"/>
              <a:cs typeface="Calibri"/>
            </a:endParaRPr>
          </a:p>
          <a:p>
            <a:pPr marL="13970" algn="just"/>
            <a:r>
              <a:rPr lang="es-MX" sz="800" b="1" spc="-40" dirty="0">
                <a:solidFill>
                  <a:srgbClr val="231F20"/>
                </a:solidFill>
                <a:latin typeface="Montserrat"/>
                <a:cs typeface="Calibri"/>
              </a:rPr>
              <a:t> 1.5 horas</a:t>
            </a:r>
            <a:endParaRPr lang="es-MX" dirty="0">
              <a:latin typeface="Montserrat"/>
            </a:endParaRPr>
          </a:p>
          <a:p>
            <a:pPr marL="13970" algn="just"/>
            <a:endParaRPr lang="es-CO" sz="800" b="1" spc="-40">
              <a:solidFill>
                <a:srgbClr val="231F20"/>
              </a:solidFill>
              <a:latin typeface="Montserrat" panose="00000500000000000000" pitchFamily="2" charset="0"/>
              <a:cs typeface="Calibri"/>
            </a:endParaRPr>
          </a:p>
        </p:txBody>
      </p:sp>
      <p:sp>
        <p:nvSpPr>
          <p:cNvPr id="4" name="3 Rectángulo redondeado">
            <a:extLst>
              <a:ext uri="{FF2B5EF4-FFF2-40B4-BE49-F238E27FC236}">
                <a16:creationId xmlns:a16="http://schemas.microsoft.com/office/drawing/2014/main" id="{DBBD05F8-8851-E7BE-43F6-0E3FBDE372F9}"/>
              </a:ext>
            </a:extLst>
          </p:cNvPr>
          <p:cNvSpPr/>
          <p:nvPr/>
        </p:nvSpPr>
        <p:spPr>
          <a:xfrm>
            <a:off x="396016" y="1965643"/>
            <a:ext cx="4305320" cy="868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69172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0610-C760-7A1A-6A66-43F72598C0A8}"/>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0A0E9063-0123-AB5B-58CB-640EB59AE4A6}"/>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4ª REVISIÓN TÉCNICA: 15.000 KM </a:t>
            </a:r>
          </a:p>
        </p:txBody>
      </p:sp>
      <p:sp>
        <p:nvSpPr>
          <p:cNvPr id="13" name="object 3">
            <a:extLst>
              <a:ext uri="{FF2B5EF4-FFF2-40B4-BE49-F238E27FC236}">
                <a16:creationId xmlns:a16="http://schemas.microsoft.com/office/drawing/2014/main" id="{1B08B569-C4E2-1EAA-654D-F192B9F152CA}"/>
              </a:ext>
            </a:extLst>
          </p:cNvPr>
          <p:cNvSpPr txBox="1"/>
          <p:nvPr/>
        </p:nvSpPr>
        <p:spPr>
          <a:xfrm>
            <a:off x="192562" y="733749"/>
            <a:ext cx="4546663" cy="2040367"/>
          </a:xfrm>
          <a:prstGeom prst="rect">
            <a:avLst/>
          </a:prstGeom>
        </p:spPr>
        <p:txBody>
          <a:bodyPr vert="horz" wrap="square" lIns="0" tIns="0" rIns="0" bIns="0" rtlCol="0" anchor="t">
            <a:spAutoFit/>
          </a:bodyPr>
          <a:lstStyle/>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que no existan fugas de fluidos. (Visual)</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voltaje y nivel de líquido de la batería.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Cambiar aceite de motor según las especificaciones </a:t>
            </a:r>
            <a:r>
              <a:rPr lang="es-MX" sz="650" b="1" dirty="0">
                <a:solidFill>
                  <a:srgbClr val="231F20"/>
                </a:solidFill>
                <a:latin typeface="Montserrat"/>
                <a:cs typeface="Calibri"/>
              </a:rPr>
              <a:t>TVS TRU4 Duralife 20W50</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 filtro de aceite</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a:t>
            </a:r>
            <a:r>
              <a:rPr lang="es-MX" sz="700" dirty="0">
                <a:solidFill>
                  <a:srgbClr val="231F20"/>
                </a:solidFill>
                <a:latin typeface="Montserrat"/>
                <a:cs typeface="Calibri"/>
              </a:rPr>
              <a:t> aceite de diferencial según las especificaciones </a:t>
            </a:r>
            <a:r>
              <a:rPr lang="es-MX" sz="700" b="1" dirty="0">
                <a:solidFill>
                  <a:srgbClr val="231F20"/>
                </a:solidFill>
                <a:latin typeface="Montserrat"/>
                <a:cs typeface="Calibri"/>
              </a:rPr>
              <a:t>TVS TRU4 </a:t>
            </a:r>
            <a:r>
              <a:rPr lang="es-MX" sz="700" b="1" err="1">
                <a:solidFill>
                  <a:srgbClr val="231F20"/>
                </a:solidFill>
                <a:latin typeface="Montserrat"/>
                <a:cs typeface="Calibri"/>
              </a:rPr>
              <a:t>Duralife</a:t>
            </a:r>
            <a:r>
              <a:rPr lang="es-MX" sz="700" b="1" dirty="0">
                <a:solidFill>
                  <a:srgbClr val="231F20"/>
                </a:solidFill>
                <a:latin typeface="Montserrat"/>
                <a:cs typeface="Calibri"/>
              </a:rPr>
              <a:t> 20W50</a:t>
            </a:r>
            <a:endParaRPr lang="es-MX" sz="650" dirty="0">
              <a:solidFill>
                <a:srgbClr val="231F20"/>
              </a:solidFill>
              <a:latin typeface="Montserrat"/>
              <a:cs typeface="Calibri"/>
            </a:endParaRPr>
          </a:p>
          <a:p>
            <a:pPr marL="241300" marR="17780" indent="-228600" algn="just">
              <a:lnSpc>
                <a:spcPts val="1000"/>
              </a:lnSpc>
              <a:spcBef>
                <a:spcPts val="45"/>
              </a:spcBef>
              <a:buFontTx/>
              <a:buAutoNum type="arabicPeriod"/>
            </a:pPr>
            <a:r>
              <a:rPr lang="es-MX" sz="650" dirty="0">
                <a:solidFill>
                  <a:srgbClr val="231F20"/>
                </a:solidFill>
                <a:latin typeface="Montserrat" panose="00000500000000000000" pitchFamily="2" charset="0"/>
                <a:cs typeface="Calibri"/>
              </a:rPr>
              <a:t>Limpiar filtro de aire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y ajustar los frenos y el nivel de líquido de frenos.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estado de las llantas, presión de aire, montaje y giro libre de los rines.</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Verificar el funcionamiento adecuado de la dirección.</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ajustar guayas en general.</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lubricar partes móviles.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señales de torque y ajustar si es necesario.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sistema eléctrico.</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funcionamiento del tablero de instrumentos.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revoluciones en marcha mínima.</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Limpiar el vehículo antes de entregarlo.</a:t>
            </a:r>
          </a:p>
        </p:txBody>
      </p:sp>
    </p:spTree>
    <p:extLst>
      <p:ext uri="{BB962C8B-B14F-4D97-AF65-F5344CB8AC3E}">
        <p14:creationId xmlns:p14="http://schemas.microsoft.com/office/powerpoint/2010/main" val="1897821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8DA4-D051-F65F-067C-E86EE3704E4B}"/>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D4955FB0-1BCF-F142-6AAD-F06CE67B8EC1}"/>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5ª REVISIÓN TÉCNICA: 20.000 KM </a:t>
            </a:r>
          </a:p>
        </p:txBody>
      </p:sp>
      <p:grpSp>
        <p:nvGrpSpPr>
          <p:cNvPr id="21" name="20 Grupo">
            <a:extLst>
              <a:ext uri="{FF2B5EF4-FFF2-40B4-BE49-F238E27FC236}">
                <a16:creationId xmlns:a16="http://schemas.microsoft.com/office/drawing/2014/main" id="{89CEDA11-0177-91DD-CA49-E4ECC9428A09}"/>
              </a:ext>
            </a:extLst>
          </p:cNvPr>
          <p:cNvGrpSpPr/>
          <p:nvPr/>
        </p:nvGrpSpPr>
        <p:grpSpPr>
          <a:xfrm rot="16200000">
            <a:off x="1065799" y="1741908"/>
            <a:ext cx="155107" cy="1316150"/>
            <a:chOff x="2750258" y="3564893"/>
            <a:chExt cx="155107" cy="1337411"/>
          </a:xfrm>
        </p:grpSpPr>
        <p:sp>
          <p:nvSpPr>
            <p:cNvPr id="23" name="object 127">
              <a:extLst>
                <a:ext uri="{FF2B5EF4-FFF2-40B4-BE49-F238E27FC236}">
                  <a16:creationId xmlns:a16="http://schemas.microsoft.com/office/drawing/2014/main" id="{3B63C53E-9A6C-90CF-9113-D4F3B8D59426}"/>
                </a:ext>
              </a:extLst>
            </p:cNvPr>
            <p:cNvSpPr/>
            <p:nvPr/>
          </p:nvSpPr>
          <p:spPr>
            <a:xfrm>
              <a:off x="2752330" y="4422722"/>
              <a:ext cx="153035" cy="81916"/>
            </a:xfrm>
            <a:custGeom>
              <a:avLst/>
              <a:gdLst/>
              <a:ahLst/>
              <a:cxnLst/>
              <a:rect l="l" t="t" r="r" b="b"/>
              <a:pathLst>
                <a:path w="153035" h="81914">
                  <a:moveTo>
                    <a:pt x="152776" y="48842"/>
                  </a:moveTo>
                  <a:lnTo>
                    <a:pt x="146775" y="20425"/>
                  </a:lnTo>
                  <a:lnTo>
                    <a:pt x="37521" y="691"/>
                  </a:lnTo>
                  <a:lnTo>
                    <a:pt x="33699" y="260"/>
                  </a:lnTo>
                  <a:lnTo>
                    <a:pt x="27950" y="0"/>
                  </a:lnTo>
                  <a:lnTo>
                    <a:pt x="22184" y="480"/>
                  </a:lnTo>
                  <a:lnTo>
                    <a:pt x="0" y="33792"/>
                  </a:lnTo>
                  <a:lnTo>
                    <a:pt x="384" y="41161"/>
                  </a:lnTo>
                  <a:lnTo>
                    <a:pt x="1538" y="48428"/>
                  </a:lnTo>
                  <a:lnTo>
                    <a:pt x="3462" y="55585"/>
                  </a:lnTo>
                  <a:lnTo>
                    <a:pt x="6155" y="62630"/>
                  </a:lnTo>
                  <a:lnTo>
                    <a:pt x="6155" y="62761"/>
                  </a:lnTo>
                  <a:lnTo>
                    <a:pt x="8258" y="67076"/>
                  </a:lnTo>
                  <a:lnTo>
                    <a:pt x="18875" y="68895"/>
                  </a:lnTo>
                  <a:lnTo>
                    <a:pt x="24184" y="69903"/>
                  </a:lnTo>
                  <a:lnTo>
                    <a:pt x="24184" y="30871"/>
                  </a:lnTo>
                  <a:lnTo>
                    <a:pt x="29852" y="26608"/>
                  </a:lnTo>
                  <a:lnTo>
                    <a:pt x="98534" y="39054"/>
                  </a:lnTo>
                  <a:lnTo>
                    <a:pt x="98534" y="77207"/>
                  </a:lnTo>
                  <a:lnTo>
                    <a:pt x="112204" y="79627"/>
                  </a:lnTo>
                  <a:lnTo>
                    <a:pt x="122873" y="81548"/>
                  </a:lnTo>
                  <a:lnTo>
                    <a:pt x="122873" y="43448"/>
                  </a:lnTo>
                  <a:lnTo>
                    <a:pt x="152776" y="48842"/>
                  </a:lnTo>
                  <a:close/>
                </a:path>
                <a:path w="153035" h="81914">
                  <a:moveTo>
                    <a:pt x="6155" y="62761"/>
                  </a:moveTo>
                  <a:lnTo>
                    <a:pt x="6155" y="62630"/>
                  </a:lnTo>
                  <a:lnTo>
                    <a:pt x="6155" y="62761"/>
                  </a:lnTo>
                  <a:close/>
                </a:path>
                <a:path w="153035" h="81914">
                  <a:moveTo>
                    <a:pt x="33699" y="71602"/>
                  </a:moveTo>
                  <a:lnTo>
                    <a:pt x="30955" y="65840"/>
                  </a:lnTo>
                  <a:lnTo>
                    <a:pt x="27950" y="59098"/>
                  </a:lnTo>
                  <a:lnTo>
                    <a:pt x="25851" y="52726"/>
                  </a:lnTo>
                  <a:lnTo>
                    <a:pt x="24599" y="46695"/>
                  </a:lnTo>
                  <a:lnTo>
                    <a:pt x="24184" y="41001"/>
                  </a:lnTo>
                  <a:lnTo>
                    <a:pt x="24184" y="69903"/>
                  </a:lnTo>
                  <a:lnTo>
                    <a:pt x="33699" y="71602"/>
                  </a:lnTo>
                  <a:close/>
                </a:path>
              </a:pathLst>
            </a:custGeom>
            <a:solidFill>
              <a:srgbClr val="231F20"/>
            </a:solidFill>
          </p:spPr>
          <p:txBody>
            <a:bodyPr wrap="square" lIns="0" tIns="0" rIns="0" bIns="0" rtlCol="0"/>
            <a:lstStyle/>
            <a:p>
              <a:endParaRPr dirty="0"/>
            </a:p>
          </p:txBody>
        </p:sp>
        <p:sp>
          <p:nvSpPr>
            <p:cNvPr id="24" name="object 128">
              <a:extLst>
                <a:ext uri="{FF2B5EF4-FFF2-40B4-BE49-F238E27FC236}">
                  <a16:creationId xmlns:a16="http://schemas.microsoft.com/office/drawing/2014/main" id="{E1B833D0-52AA-01FE-B19D-379E1BD0E8BF}"/>
                </a:ext>
              </a:extLst>
            </p:cNvPr>
            <p:cNvSpPr/>
            <p:nvPr/>
          </p:nvSpPr>
          <p:spPr>
            <a:xfrm>
              <a:off x="2854643" y="4878175"/>
              <a:ext cx="18415" cy="24129"/>
            </a:xfrm>
            <a:custGeom>
              <a:avLst/>
              <a:gdLst/>
              <a:ahLst/>
              <a:cxnLst/>
              <a:rect l="l" t="t" r="r" b="b"/>
              <a:pathLst>
                <a:path w="18414" h="24129">
                  <a:moveTo>
                    <a:pt x="18203" y="18497"/>
                  </a:moveTo>
                  <a:lnTo>
                    <a:pt x="18203" y="5262"/>
                  </a:lnTo>
                  <a:lnTo>
                    <a:pt x="14172" y="0"/>
                  </a:lnTo>
                  <a:lnTo>
                    <a:pt x="3969" y="0"/>
                  </a:lnTo>
                  <a:lnTo>
                    <a:pt x="0" y="5262"/>
                  </a:lnTo>
                  <a:lnTo>
                    <a:pt x="0" y="18497"/>
                  </a:lnTo>
                  <a:lnTo>
                    <a:pt x="1828" y="20873"/>
                  </a:lnTo>
                  <a:lnTo>
                    <a:pt x="1870" y="6735"/>
                  </a:lnTo>
                  <a:lnTo>
                    <a:pt x="5112" y="2999"/>
                  </a:lnTo>
                  <a:lnTo>
                    <a:pt x="13112" y="2999"/>
                  </a:lnTo>
                  <a:lnTo>
                    <a:pt x="16395" y="6735"/>
                  </a:lnTo>
                  <a:lnTo>
                    <a:pt x="16395" y="20810"/>
                  </a:lnTo>
                  <a:lnTo>
                    <a:pt x="18203" y="18497"/>
                  </a:lnTo>
                  <a:close/>
                </a:path>
                <a:path w="18414" h="24129">
                  <a:moveTo>
                    <a:pt x="16395" y="16971"/>
                  </a:moveTo>
                  <a:lnTo>
                    <a:pt x="16395" y="6735"/>
                  </a:lnTo>
                  <a:lnTo>
                    <a:pt x="13112" y="2999"/>
                  </a:lnTo>
                  <a:lnTo>
                    <a:pt x="5112" y="2999"/>
                  </a:lnTo>
                  <a:lnTo>
                    <a:pt x="1870" y="6735"/>
                  </a:lnTo>
                  <a:lnTo>
                    <a:pt x="1828" y="16971"/>
                  </a:lnTo>
                  <a:lnTo>
                    <a:pt x="4426" y="19906"/>
                  </a:lnTo>
                  <a:lnTo>
                    <a:pt x="4426" y="7393"/>
                  </a:lnTo>
                  <a:lnTo>
                    <a:pt x="13424" y="7393"/>
                  </a:lnTo>
                  <a:lnTo>
                    <a:pt x="13632" y="8446"/>
                  </a:lnTo>
                  <a:lnTo>
                    <a:pt x="13798" y="9893"/>
                  </a:lnTo>
                  <a:lnTo>
                    <a:pt x="13798" y="19906"/>
                  </a:lnTo>
                  <a:lnTo>
                    <a:pt x="16395" y="16971"/>
                  </a:lnTo>
                  <a:close/>
                </a:path>
                <a:path w="18414" h="24129">
                  <a:moveTo>
                    <a:pt x="16395" y="20810"/>
                  </a:moveTo>
                  <a:lnTo>
                    <a:pt x="16395" y="16971"/>
                  </a:lnTo>
                  <a:lnTo>
                    <a:pt x="13112" y="20681"/>
                  </a:lnTo>
                  <a:lnTo>
                    <a:pt x="5112" y="20681"/>
                  </a:lnTo>
                  <a:lnTo>
                    <a:pt x="1828" y="16971"/>
                  </a:lnTo>
                  <a:lnTo>
                    <a:pt x="1828" y="20873"/>
                  </a:lnTo>
                  <a:lnTo>
                    <a:pt x="3969" y="23654"/>
                  </a:lnTo>
                  <a:lnTo>
                    <a:pt x="14172" y="23654"/>
                  </a:lnTo>
                  <a:lnTo>
                    <a:pt x="16395" y="20810"/>
                  </a:lnTo>
                  <a:close/>
                </a:path>
                <a:path w="18414" h="24129">
                  <a:moveTo>
                    <a:pt x="13798" y="13971"/>
                  </a:moveTo>
                  <a:lnTo>
                    <a:pt x="13798" y="9893"/>
                  </a:lnTo>
                  <a:lnTo>
                    <a:pt x="13632" y="8446"/>
                  </a:lnTo>
                  <a:lnTo>
                    <a:pt x="13424" y="7393"/>
                  </a:lnTo>
                  <a:lnTo>
                    <a:pt x="4426" y="7393"/>
                  </a:lnTo>
                  <a:lnTo>
                    <a:pt x="4426" y="10024"/>
                  </a:lnTo>
                  <a:lnTo>
                    <a:pt x="8042" y="10024"/>
                  </a:lnTo>
                  <a:lnTo>
                    <a:pt x="8042" y="16083"/>
                  </a:lnTo>
                  <a:lnTo>
                    <a:pt x="8603" y="15629"/>
                  </a:lnTo>
                  <a:lnTo>
                    <a:pt x="8852" y="14550"/>
                  </a:lnTo>
                  <a:lnTo>
                    <a:pt x="9330" y="15945"/>
                  </a:lnTo>
                  <a:lnTo>
                    <a:pt x="9538" y="16208"/>
                  </a:lnTo>
                  <a:lnTo>
                    <a:pt x="9538" y="10130"/>
                  </a:lnTo>
                  <a:lnTo>
                    <a:pt x="12135" y="10130"/>
                  </a:lnTo>
                  <a:lnTo>
                    <a:pt x="12219" y="13234"/>
                  </a:lnTo>
                  <a:lnTo>
                    <a:pt x="12219" y="16738"/>
                  </a:lnTo>
                  <a:lnTo>
                    <a:pt x="12696" y="16392"/>
                  </a:lnTo>
                  <a:lnTo>
                    <a:pt x="13507" y="14971"/>
                  </a:lnTo>
                  <a:lnTo>
                    <a:pt x="13798" y="13971"/>
                  </a:lnTo>
                  <a:close/>
                </a:path>
                <a:path w="18414" h="24129">
                  <a:moveTo>
                    <a:pt x="8042" y="12787"/>
                  </a:moveTo>
                  <a:lnTo>
                    <a:pt x="8042" y="10024"/>
                  </a:lnTo>
                  <a:lnTo>
                    <a:pt x="4426" y="10024"/>
                  </a:lnTo>
                  <a:lnTo>
                    <a:pt x="4426" y="14603"/>
                  </a:lnTo>
                  <a:lnTo>
                    <a:pt x="4717" y="14257"/>
                  </a:lnTo>
                  <a:lnTo>
                    <a:pt x="5569" y="14050"/>
                  </a:lnTo>
                  <a:lnTo>
                    <a:pt x="6566" y="13708"/>
                  </a:lnTo>
                  <a:lnTo>
                    <a:pt x="7584" y="13471"/>
                  </a:lnTo>
                  <a:lnTo>
                    <a:pt x="8042" y="12787"/>
                  </a:lnTo>
                  <a:close/>
                </a:path>
                <a:path w="18414" h="24129">
                  <a:moveTo>
                    <a:pt x="8042" y="16083"/>
                  </a:moveTo>
                  <a:lnTo>
                    <a:pt x="8042" y="12787"/>
                  </a:lnTo>
                  <a:lnTo>
                    <a:pt x="7584" y="13471"/>
                  </a:lnTo>
                  <a:lnTo>
                    <a:pt x="6566" y="13708"/>
                  </a:lnTo>
                  <a:lnTo>
                    <a:pt x="5569" y="14050"/>
                  </a:lnTo>
                  <a:lnTo>
                    <a:pt x="4717" y="14257"/>
                  </a:lnTo>
                  <a:lnTo>
                    <a:pt x="4426" y="14603"/>
                  </a:lnTo>
                  <a:lnTo>
                    <a:pt x="4426" y="17444"/>
                  </a:lnTo>
                  <a:lnTo>
                    <a:pt x="4717" y="17181"/>
                  </a:lnTo>
                  <a:lnTo>
                    <a:pt x="5569" y="16882"/>
                  </a:lnTo>
                  <a:lnTo>
                    <a:pt x="7584" y="16311"/>
                  </a:lnTo>
                  <a:lnTo>
                    <a:pt x="8042" y="16083"/>
                  </a:lnTo>
                  <a:close/>
                </a:path>
                <a:path w="18414" h="24129">
                  <a:moveTo>
                    <a:pt x="13798" y="19906"/>
                  </a:moveTo>
                  <a:lnTo>
                    <a:pt x="13798" y="13971"/>
                  </a:lnTo>
                  <a:lnTo>
                    <a:pt x="13507" y="14971"/>
                  </a:lnTo>
                  <a:lnTo>
                    <a:pt x="12696" y="16392"/>
                  </a:lnTo>
                  <a:lnTo>
                    <a:pt x="12219" y="16738"/>
                  </a:lnTo>
                  <a:lnTo>
                    <a:pt x="9912" y="16681"/>
                  </a:lnTo>
                  <a:lnTo>
                    <a:pt x="9330" y="15945"/>
                  </a:lnTo>
                  <a:lnTo>
                    <a:pt x="8977" y="14550"/>
                  </a:lnTo>
                  <a:lnTo>
                    <a:pt x="8603" y="15629"/>
                  </a:lnTo>
                  <a:lnTo>
                    <a:pt x="8042" y="16083"/>
                  </a:lnTo>
                  <a:lnTo>
                    <a:pt x="7584" y="16311"/>
                  </a:lnTo>
                  <a:lnTo>
                    <a:pt x="5257" y="16971"/>
                  </a:lnTo>
                  <a:lnTo>
                    <a:pt x="4717" y="17181"/>
                  </a:lnTo>
                  <a:lnTo>
                    <a:pt x="4426" y="17444"/>
                  </a:lnTo>
                  <a:lnTo>
                    <a:pt x="4426" y="19906"/>
                  </a:lnTo>
                  <a:lnTo>
                    <a:pt x="5112" y="20681"/>
                  </a:lnTo>
                  <a:lnTo>
                    <a:pt x="13112" y="20681"/>
                  </a:lnTo>
                  <a:lnTo>
                    <a:pt x="13798" y="19906"/>
                  </a:lnTo>
                  <a:close/>
                </a:path>
                <a:path w="18414" h="24129">
                  <a:moveTo>
                    <a:pt x="12219" y="13234"/>
                  </a:moveTo>
                  <a:lnTo>
                    <a:pt x="12135" y="10130"/>
                  </a:lnTo>
                  <a:lnTo>
                    <a:pt x="9538" y="10130"/>
                  </a:lnTo>
                  <a:lnTo>
                    <a:pt x="9538" y="12866"/>
                  </a:lnTo>
                  <a:lnTo>
                    <a:pt x="9912" y="14050"/>
                  </a:lnTo>
                  <a:lnTo>
                    <a:pt x="11699" y="14050"/>
                  </a:lnTo>
                  <a:lnTo>
                    <a:pt x="12219" y="13234"/>
                  </a:lnTo>
                  <a:close/>
                </a:path>
                <a:path w="18414" h="24129">
                  <a:moveTo>
                    <a:pt x="12219" y="16738"/>
                  </a:moveTo>
                  <a:lnTo>
                    <a:pt x="12219" y="13234"/>
                  </a:lnTo>
                  <a:lnTo>
                    <a:pt x="11699" y="14050"/>
                  </a:lnTo>
                  <a:lnTo>
                    <a:pt x="9912" y="14050"/>
                  </a:lnTo>
                  <a:lnTo>
                    <a:pt x="9538" y="12866"/>
                  </a:lnTo>
                  <a:lnTo>
                    <a:pt x="9538" y="16208"/>
                  </a:lnTo>
                  <a:lnTo>
                    <a:pt x="9912" y="16681"/>
                  </a:lnTo>
                  <a:lnTo>
                    <a:pt x="12219" y="16738"/>
                  </a:lnTo>
                  <a:close/>
                </a:path>
              </a:pathLst>
            </a:custGeom>
            <a:solidFill>
              <a:srgbClr val="231F20"/>
            </a:solidFill>
          </p:spPr>
          <p:txBody>
            <a:bodyPr wrap="square" lIns="0" tIns="0" rIns="0" bIns="0" rtlCol="0"/>
            <a:lstStyle/>
            <a:p>
              <a:endParaRPr dirty="0"/>
            </a:p>
          </p:txBody>
        </p:sp>
        <p:sp>
          <p:nvSpPr>
            <p:cNvPr id="25" name="object 129">
              <a:extLst>
                <a:ext uri="{FF2B5EF4-FFF2-40B4-BE49-F238E27FC236}">
                  <a16:creationId xmlns:a16="http://schemas.microsoft.com/office/drawing/2014/main" id="{5A23C70B-D98B-8B91-8BE5-135D65ADE07A}"/>
                </a:ext>
              </a:extLst>
            </p:cNvPr>
            <p:cNvSpPr/>
            <p:nvPr/>
          </p:nvSpPr>
          <p:spPr>
            <a:xfrm>
              <a:off x="2750258" y="4168330"/>
              <a:ext cx="123189" cy="127000"/>
            </a:xfrm>
            <a:custGeom>
              <a:avLst/>
              <a:gdLst/>
              <a:ahLst/>
              <a:cxnLst/>
              <a:rect l="l" t="t" r="r" b="b"/>
              <a:pathLst>
                <a:path w="123189" h="127000">
                  <a:moveTo>
                    <a:pt x="122699" y="74621"/>
                  </a:moveTo>
                  <a:lnTo>
                    <a:pt x="117881" y="49049"/>
                  </a:lnTo>
                  <a:lnTo>
                    <a:pt x="104739" y="26476"/>
                  </a:lnTo>
                  <a:lnTo>
                    <a:pt x="85240" y="9321"/>
                  </a:lnTo>
                  <a:lnTo>
                    <a:pt x="61349" y="0"/>
                  </a:lnTo>
                  <a:lnTo>
                    <a:pt x="37480" y="623"/>
                  </a:lnTo>
                  <a:lnTo>
                    <a:pt x="17978" y="10653"/>
                  </a:lnTo>
                  <a:lnTo>
                    <a:pt x="4824" y="28413"/>
                  </a:lnTo>
                  <a:lnTo>
                    <a:pt x="0" y="52229"/>
                  </a:lnTo>
                  <a:lnTo>
                    <a:pt x="735" y="62207"/>
                  </a:lnTo>
                  <a:lnTo>
                    <a:pt x="2867" y="71963"/>
                  </a:lnTo>
                  <a:lnTo>
                    <a:pt x="6282" y="81364"/>
                  </a:lnTo>
                  <a:lnTo>
                    <a:pt x="10869" y="90276"/>
                  </a:lnTo>
                  <a:lnTo>
                    <a:pt x="10869" y="117692"/>
                  </a:lnTo>
                  <a:lnTo>
                    <a:pt x="25099" y="120202"/>
                  </a:lnTo>
                  <a:lnTo>
                    <a:pt x="25099" y="56781"/>
                  </a:lnTo>
                  <a:lnTo>
                    <a:pt x="27953" y="42734"/>
                  </a:lnTo>
                  <a:lnTo>
                    <a:pt x="35731" y="32245"/>
                  </a:lnTo>
                  <a:lnTo>
                    <a:pt x="47255" y="26314"/>
                  </a:lnTo>
                  <a:lnTo>
                    <a:pt x="61349" y="25943"/>
                  </a:lnTo>
                  <a:lnTo>
                    <a:pt x="75454" y="31479"/>
                  </a:lnTo>
                  <a:lnTo>
                    <a:pt x="86977" y="41612"/>
                  </a:lnTo>
                  <a:lnTo>
                    <a:pt x="94749" y="54923"/>
                  </a:lnTo>
                  <a:lnTo>
                    <a:pt x="97599" y="69990"/>
                  </a:lnTo>
                  <a:lnTo>
                    <a:pt x="97599" y="119835"/>
                  </a:lnTo>
                  <a:lnTo>
                    <a:pt x="104739" y="116164"/>
                  </a:lnTo>
                  <a:lnTo>
                    <a:pt x="117881" y="98418"/>
                  </a:lnTo>
                  <a:lnTo>
                    <a:pt x="122699" y="74621"/>
                  </a:lnTo>
                  <a:close/>
                </a:path>
                <a:path w="123189" h="127000">
                  <a:moveTo>
                    <a:pt x="10869" y="117692"/>
                  </a:moveTo>
                  <a:lnTo>
                    <a:pt x="10869" y="90276"/>
                  </a:lnTo>
                  <a:lnTo>
                    <a:pt x="432" y="88540"/>
                  </a:lnTo>
                  <a:lnTo>
                    <a:pt x="432" y="115852"/>
                  </a:lnTo>
                  <a:lnTo>
                    <a:pt x="10869" y="117692"/>
                  </a:lnTo>
                  <a:close/>
                </a:path>
                <a:path w="123189" h="127000">
                  <a:moveTo>
                    <a:pt x="97599" y="119835"/>
                  </a:moveTo>
                  <a:lnTo>
                    <a:pt x="97599" y="69990"/>
                  </a:lnTo>
                  <a:lnTo>
                    <a:pt x="94749" y="84052"/>
                  </a:lnTo>
                  <a:lnTo>
                    <a:pt x="86977" y="94552"/>
                  </a:lnTo>
                  <a:lnTo>
                    <a:pt x="75454" y="100494"/>
                  </a:lnTo>
                  <a:lnTo>
                    <a:pt x="61349" y="100880"/>
                  </a:lnTo>
                  <a:lnTo>
                    <a:pt x="47255" y="95348"/>
                  </a:lnTo>
                  <a:lnTo>
                    <a:pt x="35731" y="85215"/>
                  </a:lnTo>
                  <a:lnTo>
                    <a:pt x="27953" y="71890"/>
                  </a:lnTo>
                  <a:lnTo>
                    <a:pt x="25099" y="56781"/>
                  </a:lnTo>
                  <a:lnTo>
                    <a:pt x="25099" y="120202"/>
                  </a:lnTo>
                  <a:lnTo>
                    <a:pt x="61349" y="126824"/>
                  </a:lnTo>
                  <a:lnTo>
                    <a:pt x="85240" y="126190"/>
                  </a:lnTo>
                  <a:lnTo>
                    <a:pt x="97599" y="119835"/>
                  </a:lnTo>
                  <a:close/>
                </a:path>
              </a:pathLst>
            </a:custGeom>
            <a:solidFill>
              <a:srgbClr val="231F20"/>
            </a:solidFill>
          </p:spPr>
          <p:txBody>
            <a:bodyPr wrap="square" lIns="0" tIns="0" rIns="0" bIns="0" rtlCol="0"/>
            <a:lstStyle/>
            <a:p>
              <a:endParaRPr dirty="0"/>
            </a:p>
          </p:txBody>
        </p:sp>
        <p:sp>
          <p:nvSpPr>
            <p:cNvPr id="26" name="object 130">
              <a:extLst>
                <a:ext uri="{FF2B5EF4-FFF2-40B4-BE49-F238E27FC236}">
                  <a16:creationId xmlns:a16="http://schemas.microsoft.com/office/drawing/2014/main" id="{358A7E16-B6D1-A99F-C025-88434D795D43}"/>
                </a:ext>
              </a:extLst>
            </p:cNvPr>
            <p:cNvSpPr/>
            <p:nvPr/>
          </p:nvSpPr>
          <p:spPr>
            <a:xfrm>
              <a:off x="2750682" y="4305355"/>
              <a:ext cx="123189" cy="119380"/>
            </a:xfrm>
            <a:custGeom>
              <a:avLst/>
              <a:gdLst/>
              <a:ahLst/>
              <a:cxnLst/>
              <a:rect l="l" t="t" r="r" b="b"/>
              <a:pathLst>
                <a:path w="123189" h="119379">
                  <a:moveTo>
                    <a:pt x="122757" y="42104"/>
                  </a:moveTo>
                  <a:lnTo>
                    <a:pt x="116798" y="13003"/>
                  </a:lnTo>
                  <a:lnTo>
                    <a:pt x="50987" y="1004"/>
                  </a:lnTo>
                  <a:lnTo>
                    <a:pt x="30632" y="0"/>
                  </a:lnTo>
                  <a:lnTo>
                    <a:pt x="14481" y="5931"/>
                  </a:lnTo>
                  <a:lnTo>
                    <a:pt x="3837" y="20201"/>
                  </a:lnTo>
                  <a:lnTo>
                    <a:pt x="0" y="44209"/>
                  </a:lnTo>
                  <a:lnTo>
                    <a:pt x="3837" y="69644"/>
                  </a:lnTo>
                  <a:lnTo>
                    <a:pt x="14481" y="87801"/>
                  </a:lnTo>
                  <a:lnTo>
                    <a:pt x="22972" y="94012"/>
                  </a:lnTo>
                  <a:lnTo>
                    <a:pt x="22972" y="48392"/>
                  </a:lnTo>
                  <a:lnTo>
                    <a:pt x="25157" y="35608"/>
                  </a:lnTo>
                  <a:lnTo>
                    <a:pt x="31303" y="29352"/>
                  </a:lnTo>
                  <a:lnTo>
                    <a:pt x="40797" y="27868"/>
                  </a:lnTo>
                  <a:lnTo>
                    <a:pt x="53025" y="29395"/>
                  </a:lnTo>
                  <a:lnTo>
                    <a:pt x="122757" y="42104"/>
                  </a:lnTo>
                  <a:close/>
                </a:path>
                <a:path w="123189" h="119379">
                  <a:moveTo>
                    <a:pt x="122757" y="119172"/>
                  </a:moveTo>
                  <a:lnTo>
                    <a:pt x="116798" y="90044"/>
                  </a:lnTo>
                  <a:lnTo>
                    <a:pt x="53025" y="78336"/>
                  </a:lnTo>
                  <a:lnTo>
                    <a:pt x="40797" y="75422"/>
                  </a:lnTo>
                  <a:lnTo>
                    <a:pt x="31303" y="70478"/>
                  </a:lnTo>
                  <a:lnTo>
                    <a:pt x="25157" y="61977"/>
                  </a:lnTo>
                  <a:lnTo>
                    <a:pt x="22972" y="48392"/>
                  </a:lnTo>
                  <a:lnTo>
                    <a:pt x="22972" y="94012"/>
                  </a:lnTo>
                  <a:lnTo>
                    <a:pt x="30632" y="99615"/>
                  </a:lnTo>
                  <a:lnTo>
                    <a:pt x="50987" y="106016"/>
                  </a:lnTo>
                  <a:lnTo>
                    <a:pt x="122757" y="119172"/>
                  </a:lnTo>
                  <a:close/>
                </a:path>
              </a:pathLst>
            </a:custGeom>
            <a:solidFill>
              <a:srgbClr val="231F20"/>
            </a:solidFill>
          </p:spPr>
          <p:txBody>
            <a:bodyPr wrap="square" lIns="0" tIns="0" rIns="0" bIns="0" rtlCol="0"/>
            <a:lstStyle/>
            <a:p>
              <a:endParaRPr dirty="0"/>
            </a:p>
          </p:txBody>
        </p:sp>
        <p:sp>
          <p:nvSpPr>
            <p:cNvPr id="27" name="object 131">
              <a:extLst>
                <a:ext uri="{FF2B5EF4-FFF2-40B4-BE49-F238E27FC236}">
                  <a16:creationId xmlns:a16="http://schemas.microsoft.com/office/drawing/2014/main" id="{0DD89367-0F49-FAA9-8945-9D990A892485}"/>
                </a:ext>
              </a:extLst>
            </p:cNvPr>
            <p:cNvSpPr/>
            <p:nvPr/>
          </p:nvSpPr>
          <p:spPr>
            <a:xfrm>
              <a:off x="2763089" y="3880604"/>
              <a:ext cx="72390" cy="140335"/>
            </a:xfrm>
            <a:custGeom>
              <a:avLst/>
              <a:gdLst/>
              <a:ahLst/>
              <a:cxnLst/>
              <a:rect l="l" t="t" r="r" b="b"/>
              <a:pathLst>
                <a:path w="72389" h="140335">
                  <a:moveTo>
                    <a:pt x="71905" y="69727"/>
                  </a:moveTo>
                  <a:lnTo>
                    <a:pt x="69057" y="42392"/>
                  </a:lnTo>
                  <a:lnTo>
                    <a:pt x="61315" y="20250"/>
                  </a:lnTo>
                  <a:lnTo>
                    <a:pt x="49886" y="5414"/>
                  </a:lnTo>
                  <a:lnTo>
                    <a:pt x="35977" y="0"/>
                  </a:lnTo>
                  <a:lnTo>
                    <a:pt x="22040" y="5414"/>
                  </a:lnTo>
                  <a:lnTo>
                    <a:pt x="10596" y="20250"/>
                  </a:lnTo>
                  <a:lnTo>
                    <a:pt x="2849" y="42392"/>
                  </a:lnTo>
                  <a:lnTo>
                    <a:pt x="0" y="69727"/>
                  </a:lnTo>
                  <a:lnTo>
                    <a:pt x="2849" y="97263"/>
                  </a:lnTo>
                  <a:lnTo>
                    <a:pt x="10596" y="119516"/>
                  </a:lnTo>
                  <a:lnTo>
                    <a:pt x="22040" y="134398"/>
                  </a:lnTo>
                  <a:lnTo>
                    <a:pt x="35977" y="139822"/>
                  </a:lnTo>
                  <a:lnTo>
                    <a:pt x="49886" y="134398"/>
                  </a:lnTo>
                  <a:lnTo>
                    <a:pt x="61315" y="119516"/>
                  </a:lnTo>
                  <a:lnTo>
                    <a:pt x="69057" y="97263"/>
                  </a:lnTo>
                  <a:lnTo>
                    <a:pt x="71905" y="69727"/>
                  </a:lnTo>
                  <a:close/>
                </a:path>
              </a:pathLst>
            </a:custGeom>
            <a:solidFill>
              <a:srgbClr val="231F20"/>
            </a:solidFill>
          </p:spPr>
          <p:txBody>
            <a:bodyPr wrap="square" lIns="0" tIns="0" rIns="0" bIns="0" rtlCol="0"/>
            <a:lstStyle/>
            <a:p>
              <a:endParaRPr dirty="0"/>
            </a:p>
          </p:txBody>
        </p:sp>
        <p:sp>
          <p:nvSpPr>
            <p:cNvPr id="28" name="object 132">
              <a:extLst>
                <a:ext uri="{FF2B5EF4-FFF2-40B4-BE49-F238E27FC236}">
                  <a16:creationId xmlns:a16="http://schemas.microsoft.com/office/drawing/2014/main" id="{280D41DA-B8FB-D23A-062A-F1E95C5F24C3}"/>
                </a:ext>
              </a:extLst>
            </p:cNvPr>
            <p:cNvSpPr/>
            <p:nvPr/>
          </p:nvSpPr>
          <p:spPr>
            <a:xfrm>
              <a:off x="2751112" y="3999816"/>
              <a:ext cx="41910" cy="139065"/>
            </a:xfrm>
            <a:custGeom>
              <a:avLst/>
              <a:gdLst/>
              <a:ahLst/>
              <a:cxnLst/>
              <a:rect l="l" t="t" r="r" b="b"/>
              <a:pathLst>
                <a:path w="41910" h="139064">
                  <a:moveTo>
                    <a:pt x="41590" y="54623"/>
                  </a:moveTo>
                  <a:lnTo>
                    <a:pt x="28676" y="49356"/>
                  </a:lnTo>
                  <a:lnTo>
                    <a:pt x="17131" y="37938"/>
                  </a:lnTo>
                  <a:lnTo>
                    <a:pt x="7418" y="21207"/>
                  </a:lnTo>
                  <a:lnTo>
                    <a:pt x="0" y="0"/>
                  </a:lnTo>
                  <a:lnTo>
                    <a:pt x="0" y="138954"/>
                  </a:lnTo>
                  <a:lnTo>
                    <a:pt x="41590" y="54623"/>
                  </a:lnTo>
                  <a:close/>
                </a:path>
              </a:pathLst>
            </a:custGeom>
            <a:solidFill>
              <a:srgbClr val="231F20"/>
            </a:solidFill>
          </p:spPr>
          <p:txBody>
            <a:bodyPr wrap="square" lIns="0" tIns="0" rIns="0" bIns="0" rtlCol="0"/>
            <a:lstStyle/>
            <a:p>
              <a:endParaRPr dirty="0"/>
            </a:p>
          </p:txBody>
        </p:sp>
        <p:sp>
          <p:nvSpPr>
            <p:cNvPr id="29" name="object 133">
              <a:extLst>
                <a:ext uri="{FF2B5EF4-FFF2-40B4-BE49-F238E27FC236}">
                  <a16:creationId xmlns:a16="http://schemas.microsoft.com/office/drawing/2014/main" id="{7862808F-4297-A616-8BD6-75F80183C68D}"/>
                </a:ext>
              </a:extLst>
            </p:cNvPr>
            <p:cNvSpPr/>
            <p:nvPr/>
          </p:nvSpPr>
          <p:spPr>
            <a:xfrm>
              <a:off x="2751041" y="3564893"/>
              <a:ext cx="152400" cy="376554"/>
            </a:xfrm>
            <a:custGeom>
              <a:avLst/>
              <a:gdLst/>
              <a:ahLst/>
              <a:cxnLst/>
              <a:rect l="l" t="t" r="r" b="b"/>
              <a:pathLst>
                <a:path w="152400" h="376554">
                  <a:moveTo>
                    <a:pt x="152343" y="285775"/>
                  </a:moveTo>
                  <a:lnTo>
                    <a:pt x="0" y="0"/>
                  </a:lnTo>
                  <a:lnTo>
                    <a:pt x="0" y="330743"/>
                  </a:lnTo>
                  <a:lnTo>
                    <a:pt x="2951" y="323042"/>
                  </a:lnTo>
                  <a:lnTo>
                    <a:pt x="11691" y="305904"/>
                  </a:lnTo>
                  <a:lnTo>
                    <a:pt x="26045" y="288273"/>
                  </a:lnTo>
                  <a:lnTo>
                    <a:pt x="45841" y="279092"/>
                  </a:lnTo>
                  <a:lnTo>
                    <a:pt x="48892" y="278987"/>
                  </a:lnTo>
                  <a:lnTo>
                    <a:pt x="69538" y="286455"/>
                  </a:lnTo>
                  <a:lnTo>
                    <a:pt x="86731" y="306996"/>
                  </a:lnTo>
                  <a:lnTo>
                    <a:pt x="98823" y="337819"/>
                  </a:lnTo>
                  <a:lnTo>
                    <a:pt x="104168" y="376131"/>
                  </a:lnTo>
                  <a:lnTo>
                    <a:pt x="152343" y="285775"/>
                  </a:lnTo>
                  <a:close/>
                </a:path>
              </a:pathLst>
            </a:custGeom>
            <a:solidFill>
              <a:srgbClr val="231F20"/>
            </a:solidFill>
          </p:spPr>
          <p:txBody>
            <a:bodyPr wrap="square" lIns="0" tIns="0" rIns="0" bIns="0" rtlCol="0"/>
            <a:lstStyle/>
            <a:p>
              <a:endParaRPr dirty="0"/>
            </a:p>
          </p:txBody>
        </p:sp>
        <p:sp>
          <p:nvSpPr>
            <p:cNvPr id="30" name="object 134">
              <a:extLst>
                <a:ext uri="{FF2B5EF4-FFF2-40B4-BE49-F238E27FC236}">
                  <a16:creationId xmlns:a16="http://schemas.microsoft.com/office/drawing/2014/main" id="{95E38155-8A77-97FF-F8E7-53B40BAA366E}"/>
                </a:ext>
              </a:extLst>
            </p:cNvPr>
            <p:cNvSpPr/>
            <p:nvPr/>
          </p:nvSpPr>
          <p:spPr>
            <a:xfrm>
              <a:off x="2751846" y="4735424"/>
              <a:ext cx="123189" cy="127000"/>
            </a:xfrm>
            <a:custGeom>
              <a:avLst/>
              <a:gdLst/>
              <a:ahLst/>
              <a:cxnLst/>
              <a:rect l="l" t="t" r="r" b="b"/>
              <a:pathLst>
                <a:path w="123189" h="127000">
                  <a:moveTo>
                    <a:pt x="122699" y="74594"/>
                  </a:moveTo>
                  <a:lnTo>
                    <a:pt x="117881" y="49015"/>
                  </a:lnTo>
                  <a:lnTo>
                    <a:pt x="104739" y="26453"/>
                  </a:lnTo>
                  <a:lnTo>
                    <a:pt x="85240" y="9313"/>
                  </a:lnTo>
                  <a:lnTo>
                    <a:pt x="61349" y="0"/>
                  </a:lnTo>
                  <a:lnTo>
                    <a:pt x="37480" y="596"/>
                  </a:lnTo>
                  <a:lnTo>
                    <a:pt x="17978" y="10616"/>
                  </a:lnTo>
                  <a:lnTo>
                    <a:pt x="4824" y="28372"/>
                  </a:lnTo>
                  <a:lnTo>
                    <a:pt x="0" y="52176"/>
                  </a:lnTo>
                  <a:lnTo>
                    <a:pt x="4824" y="77756"/>
                  </a:lnTo>
                  <a:lnTo>
                    <a:pt x="17978" y="100324"/>
                  </a:lnTo>
                  <a:lnTo>
                    <a:pt x="25099" y="106589"/>
                  </a:lnTo>
                  <a:lnTo>
                    <a:pt x="25099" y="56781"/>
                  </a:lnTo>
                  <a:lnTo>
                    <a:pt x="27953" y="42734"/>
                  </a:lnTo>
                  <a:lnTo>
                    <a:pt x="35731" y="32242"/>
                  </a:lnTo>
                  <a:lnTo>
                    <a:pt x="47255" y="26303"/>
                  </a:lnTo>
                  <a:lnTo>
                    <a:pt x="61349" y="25917"/>
                  </a:lnTo>
                  <a:lnTo>
                    <a:pt x="75454" y="31453"/>
                  </a:lnTo>
                  <a:lnTo>
                    <a:pt x="86977" y="41589"/>
                  </a:lnTo>
                  <a:lnTo>
                    <a:pt x="94749" y="54908"/>
                  </a:lnTo>
                  <a:lnTo>
                    <a:pt x="97599" y="69990"/>
                  </a:lnTo>
                  <a:lnTo>
                    <a:pt x="97599" y="119836"/>
                  </a:lnTo>
                  <a:lnTo>
                    <a:pt x="104739" y="116161"/>
                  </a:lnTo>
                  <a:lnTo>
                    <a:pt x="117881" y="98399"/>
                  </a:lnTo>
                  <a:lnTo>
                    <a:pt x="122699" y="74594"/>
                  </a:lnTo>
                  <a:close/>
                </a:path>
                <a:path w="123189" h="127000">
                  <a:moveTo>
                    <a:pt x="97599" y="119836"/>
                  </a:moveTo>
                  <a:lnTo>
                    <a:pt x="97599" y="69990"/>
                  </a:lnTo>
                  <a:lnTo>
                    <a:pt x="94749" y="84033"/>
                  </a:lnTo>
                  <a:lnTo>
                    <a:pt x="86977" y="94516"/>
                  </a:lnTo>
                  <a:lnTo>
                    <a:pt x="75454" y="100446"/>
                  </a:lnTo>
                  <a:lnTo>
                    <a:pt x="61349" y="100828"/>
                  </a:lnTo>
                  <a:lnTo>
                    <a:pt x="47255" y="95307"/>
                  </a:lnTo>
                  <a:lnTo>
                    <a:pt x="35731" y="85178"/>
                  </a:lnTo>
                  <a:lnTo>
                    <a:pt x="27953" y="71863"/>
                  </a:lnTo>
                  <a:lnTo>
                    <a:pt x="25099" y="56781"/>
                  </a:lnTo>
                  <a:lnTo>
                    <a:pt x="25099" y="106589"/>
                  </a:lnTo>
                  <a:lnTo>
                    <a:pt x="37480" y="117480"/>
                  </a:lnTo>
                  <a:lnTo>
                    <a:pt x="61349" y="126824"/>
                  </a:lnTo>
                  <a:lnTo>
                    <a:pt x="85240" y="126197"/>
                  </a:lnTo>
                  <a:lnTo>
                    <a:pt x="97599" y="119836"/>
                  </a:lnTo>
                  <a:close/>
                </a:path>
              </a:pathLst>
            </a:custGeom>
            <a:solidFill>
              <a:srgbClr val="231F20"/>
            </a:solidFill>
          </p:spPr>
          <p:txBody>
            <a:bodyPr wrap="square" lIns="0" tIns="0" rIns="0" bIns="0" rtlCol="0"/>
            <a:lstStyle/>
            <a:p>
              <a:endParaRPr dirty="0"/>
            </a:p>
          </p:txBody>
        </p:sp>
        <p:sp>
          <p:nvSpPr>
            <p:cNvPr id="31" name="object 135">
              <a:extLst>
                <a:ext uri="{FF2B5EF4-FFF2-40B4-BE49-F238E27FC236}">
                  <a16:creationId xmlns:a16="http://schemas.microsoft.com/office/drawing/2014/main" id="{DA449A08-F738-4EE7-0098-33376DB0D7E5}"/>
                </a:ext>
              </a:extLst>
            </p:cNvPr>
            <p:cNvSpPr/>
            <p:nvPr/>
          </p:nvSpPr>
          <p:spPr>
            <a:xfrm>
              <a:off x="2752251" y="4626308"/>
              <a:ext cx="124460" cy="109219"/>
            </a:xfrm>
            <a:custGeom>
              <a:avLst/>
              <a:gdLst/>
              <a:ahLst/>
              <a:cxnLst/>
              <a:rect l="l" t="t" r="r" b="b"/>
              <a:pathLst>
                <a:path w="124460" h="109220">
                  <a:moveTo>
                    <a:pt x="124420" y="80314"/>
                  </a:moveTo>
                  <a:lnTo>
                    <a:pt x="124420" y="74026"/>
                  </a:lnTo>
                  <a:lnTo>
                    <a:pt x="123339" y="60799"/>
                  </a:lnTo>
                  <a:lnTo>
                    <a:pt x="97641" y="17402"/>
                  </a:lnTo>
                  <a:lnTo>
                    <a:pt x="61458" y="1325"/>
                  </a:lnTo>
                  <a:lnTo>
                    <a:pt x="48248" y="0"/>
                  </a:lnTo>
                  <a:lnTo>
                    <a:pt x="36382" y="1079"/>
                  </a:lnTo>
                  <a:lnTo>
                    <a:pt x="4191" y="28565"/>
                  </a:lnTo>
                  <a:lnTo>
                    <a:pt x="0" y="53871"/>
                  </a:lnTo>
                  <a:lnTo>
                    <a:pt x="408" y="62605"/>
                  </a:lnTo>
                  <a:lnTo>
                    <a:pt x="24945" y="95250"/>
                  </a:lnTo>
                  <a:lnTo>
                    <a:pt x="24945" y="61948"/>
                  </a:lnTo>
                  <a:lnTo>
                    <a:pt x="25586" y="53320"/>
                  </a:lnTo>
                  <a:lnTo>
                    <a:pt x="54037" y="28237"/>
                  </a:lnTo>
                  <a:lnTo>
                    <a:pt x="62223" y="29058"/>
                  </a:lnTo>
                  <a:lnTo>
                    <a:pt x="96886" y="56453"/>
                  </a:lnTo>
                  <a:lnTo>
                    <a:pt x="99500" y="106249"/>
                  </a:lnTo>
                  <a:lnTo>
                    <a:pt x="115757" y="109231"/>
                  </a:lnTo>
                  <a:lnTo>
                    <a:pt x="119885" y="99917"/>
                  </a:lnTo>
                  <a:lnTo>
                    <a:pt x="121592" y="94997"/>
                  </a:lnTo>
                  <a:lnTo>
                    <a:pt x="122586" y="90787"/>
                  </a:lnTo>
                  <a:lnTo>
                    <a:pt x="123834" y="85919"/>
                  </a:lnTo>
                  <a:lnTo>
                    <a:pt x="124420" y="80314"/>
                  </a:lnTo>
                  <a:close/>
                </a:path>
                <a:path w="124460" h="109220">
                  <a:moveTo>
                    <a:pt x="33659" y="96865"/>
                  </a:moveTo>
                  <a:lnTo>
                    <a:pt x="24945" y="61948"/>
                  </a:lnTo>
                  <a:lnTo>
                    <a:pt x="24945" y="95250"/>
                  </a:lnTo>
                  <a:lnTo>
                    <a:pt x="33659" y="96865"/>
                  </a:lnTo>
                  <a:close/>
                </a:path>
                <a:path w="124460" h="109220">
                  <a:moveTo>
                    <a:pt x="99500" y="106249"/>
                  </a:moveTo>
                  <a:lnTo>
                    <a:pt x="99500" y="70947"/>
                  </a:lnTo>
                  <a:lnTo>
                    <a:pt x="98910" y="77933"/>
                  </a:lnTo>
                  <a:lnTo>
                    <a:pt x="97131" y="85034"/>
                  </a:lnTo>
                  <a:lnTo>
                    <a:pt x="94147" y="92249"/>
                  </a:lnTo>
                  <a:lnTo>
                    <a:pt x="89843" y="99759"/>
                  </a:lnTo>
                  <a:lnTo>
                    <a:pt x="89053" y="100943"/>
                  </a:lnTo>
                  <a:lnTo>
                    <a:pt x="88595" y="101522"/>
                  </a:lnTo>
                  <a:lnTo>
                    <a:pt x="86990" y="103943"/>
                  </a:lnTo>
                  <a:lnTo>
                    <a:pt x="99500" y="106249"/>
                  </a:lnTo>
                  <a:close/>
                </a:path>
              </a:pathLst>
            </a:custGeom>
            <a:solidFill>
              <a:srgbClr val="231F20"/>
            </a:solidFill>
          </p:spPr>
          <p:txBody>
            <a:bodyPr wrap="square" lIns="0" tIns="0" rIns="0" bIns="0" rtlCol="0"/>
            <a:lstStyle/>
            <a:p>
              <a:endParaRPr dirty="0"/>
            </a:p>
          </p:txBody>
        </p:sp>
        <p:sp>
          <p:nvSpPr>
            <p:cNvPr id="32" name="object 136">
              <a:extLst>
                <a:ext uri="{FF2B5EF4-FFF2-40B4-BE49-F238E27FC236}">
                  <a16:creationId xmlns:a16="http://schemas.microsoft.com/office/drawing/2014/main" id="{8F8571BB-68A6-4569-CAEF-BF17828C6ABE}"/>
                </a:ext>
              </a:extLst>
            </p:cNvPr>
            <p:cNvSpPr/>
            <p:nvPr/>
          </p:nvSpPr>
          <p:spPr>
            <a:xfrm>
              <a:off x="2752611" y="4503463"/>
              <a:ext cx="124460" cy="114935"/>
            </a:xfrm>
            <a:custGeom>
              <a:avLst/>
              <a:gdLst/>
              <a:ahLst/>
              <a:cxnLst/>
              <a:rect l="l" t="t" r="r" b="b"/>
              <a:pathLst>
                <a:path w="124460" h="114935">
                  <a:moveTo>
                    <a:pt x="124056" y="70282"/>
                  </a:moveTo>
                  <a:lnTo>
                    <a:pt x="106738" y="25368"/>
                  </a:lnTo>
                  <a:lnTo>
                    <a:pt x="62423" y="1239"/>
                  </a:lnTo>
                  <a:lnTo>
                    <a:pt x="45311" y="0"/>
                  </a:lnTo>
                  <a:lnTo>
                    <a:pt x="37535" y="932"/>
                  </a:lnTo>
                  <a:lnTo>
                    <a:pt x="4609" y="25475"/>
                  </a:lnTo>
                  <a:lnTo>
                    <a:pt x="0" y="50917"/>
                  </a:lnTo>
                  <a:lnTo>
                    <a:pt x="152" y="58081"/>
                  </a:lnTo>
                  <a:lnTo>
                    <a:pt x="10308" y="95575"/>
                  </a:lnTo>
                  <a:lnTo>
                    <a:pt x="24908" y="104364"/>
                  </a:lnTo>
                  <a:lnTo>
                    <a:pt x="24908" y="59152"/>
                  </a:lnTo>
                  <a:lnTo>
                    <a:pt x="25495" y="51487"/>
                  </a:lnTo>
                  <a:lnTo>
                    <a:pt x="48109" y="26920"/>
                  </a:lnTo>
                  <a:lnTo>
                    <a:pt x="58093" y="27841"/>
                  </a:lnTo>
                  <a:lnTo>
                    <a:pt x="58093" y="112540"/>
                  </a:lnTo>
                  <a:lnTo>
                    <a:pt x="62626" y="113329"/>
                  </a:lnTo>
                  <a:lnTo>
                    <a:pt x="75259" y="114752"/>
                  </a:lnTo>
                  <a:lnTo>
                    <a:pt x="75259" y="31762"/>
                  </a:lnTo>
                  <a:lnTo>
                    <a:pt x="83256" y="35008"/>
                  </a:lnTo>
                  <a:lnTo>
                    <a:pt x="89394" y="39404"/>
                  </a:lnTo>
                  <a:lnTo>
                    <a:pt x="98282" y="50759"/>
                  </a:lnTo>
                  <a:lnTo>
                    <a:pt x="100676" y="57811"/>
                  </a:lnTo>
                  <a:lnTo>
                    <a:pt x="100676" y="110212"/>
                  </a:lnTo>
                  <a:lnTo>
                    <a:pt x="107247" y="106751"/>
                  </a:lnTo>
                  <a:lnTo>
                    <a:pt x="114590" y="100054"/>
                  </a:lnTo>
                  <a:lnTo>
                    <a:pt x="119844" y="91733"/>
                  </a:lnTo>
                  <a:lnTo>
                    <a:pt x="123002" y="81805"/>
                  </a:lnTo>
                  <a:lnTo>
                    <a:pt x="124056" y="70282"/>
                  </a:lnTo>
                  <a:close/>
                </a:path>
                <a:path w="124460" h="114935">
                  <a:moveTo>
                    <a:pt x="40545" y="107198"/>
                  </a:moveTo>
                  <a:lnTo>
                    <a:pt x="25776" y="70586"/>
                  </a:lnTo>
                  <a:lnTo>
                    <a:pt x="24908" y="59152"/>
                  </a:lnTo>
                  <a:lnTo>
                    <a:pt x="24908" y="104364"/>
                  </a:lnTo>
                  <a:lnTo>
                    <a:pt x="40545" y="107198"/>
                  </a:lnTo>
                  <a:close/>
                </a:path>
                <a:path w="124460" h="114935">
                  <a:moveTo>
                    <a:pt x="100676" y="110212"/>
                  </a:moveTo>
                  <a:lnTo>
                    <a:pt x="100676" y="74203"/>
                  </a:lnTo>
                  <a:lnTo>
                    <a:pt x="98282" y="80071"/>
                  </a:lnTo>
                  <a:lnTo>
                    <a:pt x="89343" y="87530"/>
                  </a:lnTo>
                  <a:lnTo>
                    <a:pt x="83205" y="89039"/>
                  </a:lnTo>
                  <a:lnTo>
                    <a:pt x="75259" y="88438"/>
                  </a:lnTo>
                  <a:lnTo>
                    <a:pt x="75259" y="114752"/>
                  </a:lnTo>
                  <a:lnTo>
                    <a:pt x="75805" y="114814"/>
                  </a:lnTo>
                  <a:lnTo>
                    <a:pt x="87640" y="114234"/>
                  </a:lnTo>
                  <a:lnTo>
                    <a:pt x="97536" y="111707"/>
                  </a:lnTo>
                  <a:lnTo>
                    <a:pt x="98282" y="111473"/>
                  </a:lnTo>
                  <a:lnTo>
                    <a:pt x="100676" y="110212"/>
                  </a:lnTo>
                  <a:close/>
                </a:path>
              </a:pathLst>
            </a:custGeom>
            <a:solidFill>
              <a:srgbClr val="231F20"/>
            </a:solidFill>
          </p:spPr>
          <p:txBody>
            <a:bodyPr wrap="square" lIns="0" tIns="0" rIns="0" bIns="0" rtlCol="0"/>
            <a:lstStyle/>
            <a:p>
              <a:endParaRPr dirty="0"/>
            </a:p>
          </p:txBody>
        </p:sp>
      </p:grpSp>
      <p:sp>
        <p:nvSpPr>
          <p:cNvPr id="5" name="4 Rectángulo">
            <a:extLst>
              <a:ext uri="{FF2B5EF4-FFF2-40B4-BE49-F238E27FC236}">
                <a16:creationId xmlns:a16="http://schemas.microsoft.com/office/drawing/2014/main" id="{9D2AB512-F833-1FC7-1B81-9482FC12A089}"/>
              </a:ext>
            </a:extLst>
          </p:cNvPr>
          <p:cNvSpPr/>
          <p:nvPr/>
        </p:nvSpPr>
        <p:spPr>
          <a:xfrm>
            <a:off x="337674" y="809799"/>
            <a:ext cx="3469890" cy="1000274"/>
          </a:xfrm>
          <a:prstGeom prst="rect">
            <a:avLst/>
          </a:prstGeom>
        </p:spPr>
        <p:txBody>
          <a:bodyPr wrap="square">
            <a:spAutoFit/>
          </a:bodyPr>
          <a:lstStyle/>
          <a:p>
            <a:pPr marL="12700" marR="5080" algn="just" defTabSz="914400">
              <a:lnSpc>
                <a:spcPct val="129700"/>
              </a:lnSpc>
              <a:tabLst>
                <a:tab pos="4458335" algn="l"/>
                <a:tab pos="4482465" algn="l"/>
              </a:tabLst>
            </a:pPr>
            <a:r>
              <a:rPr lang="es-MX" kern="0" dirty="0">
                <a:latin typeface="Montserrat" panose="00000500000000000000" pitchFamily="2" charset="0"/>
              </a:rPr>
              <a:t>Centro de Servicio Autorizado:  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Ciudad: ___________________________________________</a:t>
            </a:r>
          </a:p>
          <a:p>
            <a:pPr marL="12700" marR="5080" algn="just" defTabSz="914400">
              <a:lnSpc>
                <a:spcPct val="129700"/>
              </a:lnSpc>
              <a:tabLst>
                <a:tab pos="4458335" algn="l"/>
                <a:tab pos="4482465" algn="l"/>
              </a:tabLst>
            </a:pPr>
            <a:r>
              <a:rPr lang="es-MX" kern="0" dirty="0">
                <a:latin typeface="Montserrat" panose="00000500000000000000" pitchFamily="2" charset="0"/>
              </a:rPr>
              <a:t>Fecha: ____________________________________________</a:t>
            </a:r>
          </a:p>
          <a:p>
            <a:pPr marL="12700" marR="5080" lvl="0" algn="just" defTabSz="914400">
              <a:lnSpc>
                <a:spcPct val="129700"/>
              </a:lnSpc>
              <a:tabLst>
                <a:tab pos="4458335" algn="l"/>
                <a:tab pos="4482465" algn="l"/>
              </a:tabLst>
            </a:pPr>
            <a:r>
              <a:rPr lang="es-MX" kern="0" dirty="0">
                <a:latin typeface="Montserrat" panose="00000500000000000000" pitchFamily="2" charset="0"/>
              </a:rPr>
              <a:t>Kilometraje:  ______________________________________</a:t>
            </a:r>
          </a:p>
          <a:p>
            <a:pPr marL="12700" marR="5080" lvl="0" algn="just" defTabSz="914400">
              <a:tabLst>
                <a:tab pos="4458335" algn="l"/>
                <a:tab pos="4482465" algn="l"/>
              </a:tabLst>
            </a:pPr>
            <a:endParaRPr lang="es-CO" sz="700" dirty="0">
              <a:latin typeface="Montserrat" panose="00000500000000000000" pitchFamily="2" charset="0"/>
            </a:endParaRPr>
          </a:p>
        </p:txBody>
      </p:sp>
      <p:sp>
        <p:nvSpPr>
          <p:cNvPr id="3" name="2 CuadroTexto">
            <a:extLst>
              <a:ext uri="{FF2B5EF4-FFF2-40B4-BE49-F238E27FC236}">
                <a16:creationId xmlns:a16="http://schemas.microsoft.com/office/drawing/2014/main" id="{AF70137C-587C-CB8F-D2AC-1D6E8CDAA41F}"/>
              </a:ext>
            </a:extLst>
          </p:cNvPr>
          <p:cNvSpPr txBox="1"/>
          <p:nvPr/>
        </p:nvSpPr>
        <p:spPr>
          <a:xfrm>
            <a:off x="1802566" y="2104915"/>
            <a:ext cx="2810772" cy="707886"/>
          </a:xfrm>
          <a:prstGeom prst="rect">
            <a:avLst/>
          </a:prstGeom>
          <a:noFill/>
        </p:spPr>
        <p:txBody>
          <a:bodyPr wrap="square" lIns="91440" tIns="45720" rIns="91440" bIns="45720" numCol="1" spcCol="180000" rtlCol="0" anchor="t">
            <a:spAutoFit/>
          </a:bodyPr>
          <a:lstStyle/>
          <a:p>
            <a:pPr marL="13970" algn="just"/>
            <a:r>
              <a:rPr lang="es-MX" sz="800" b="1" spc="-20" dirty="0">
                <a:solidFill>
                  <a:srgbClr val="231F20"/>
                </a:solidFill>
                <a:latin typeface="Montserrat" panose="00000500000000000000" pitchFamily="2" charset="0"/>
                <a:cs typeface="Calibri"/>
              </a:rPr>
              <a:t>Revisión pagada por el usuario (aceite, elementos filtrantes (si aplica) e insumos y  mano de obra)</a:t>
            </a:r>
            <a:endParaRPr lang="es-ES"/>
          </a:p>
          <a:p>
            <a:pPr marL="13970" algn="just"/>
            <a:endParaRPr lang="es-MX" sz="800" b="1" spc="-20" dirty="0">
              <a:solidFill>
                <a:srgbClr val="231F20"/>
              </a:solidFill>
              <a:latin typeface="Montserrat"/>
              <a:cs typeface="Calibri"/>
            </a:endParaRPr>
          </a:p>
          <a:p>
            <a:pPr marL="13970" algn="just"/>
            <a:r>
              <a:rPr lang="es-MX" sz="800" b="1" spc="-20" dirty="0">
                <a:solidFill>
                  <a:srgbClr val="231F20"/>
                </a:solidFill>
                <a:latin typeface="Montserrat"/>
                <a:cs typeface="Calibri"/>
              </a:rPr>
              <a:t>Tiempo máximo recomendado para esta revisión</a:t>
            </a:r>
            <a:endParaRPr lang="es-MX" sz="800" spc="-20" dirty="0">
              <a:solidFill>
                <a:srgbClr val="000000"/>
              </a:solidFill>
              <a:latin typeface="Montserrat"/>
              <a:cs typeface="Calibri"/>
            </a:endParaRPr>
          </a:p>
          <a:p>
            <a:pPr marL="13970" algn="just"/>
            <a:r>
              <a:rPr lang="es-MX" sz="800" b="1" spc="-20" dirty="0">
                <a:solidFill>
                  <a:srgbClr val="231F20"/>
                </a:solidFill>
                <a:latin typeface="Montserrat" panose="00000500000000000000" pitchFamily="2" charset="0"/>
                <a:cs typeface="Calibri"/>
              </a:rPr>
              <a:t> 3 horas</a:t>
            </a:r>
            <a:endParaRPr lang="es-MX" dirty="0"/>
          </a:p>
        </p:txBody>
      </p:sp>
      <p:sp>
        <p:nvSpPr>
          <p:cNvPr id="4" name="3 Rectángulo redondeado">
            <a:extLst>
              <a:ext uri="{FF2B5EF4-FFF2-40B4-BE49-F238E27FC236}">
                <a16:creationId xmlns:a16="http://schemas.microsoft.com/office/drawing/2014/main" id="{9240A664-FC5A-E430-1A26-01384EAF60B8}"/>
              </a:ext>
            </a:extLst>
          </p:cNvPr>
          <p:cNvSpPr/>
          <p:nvPr/>
        </p:nvSpPr>
        <p:spPr>
          <a:xfrm>
            <a:off x="396016" y="1965643"/>
            <a:ext cx="4305320" cy="868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233404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46030-0000-7D1A-C9BA-64356562D3F0}"/>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BA477BB2-601B-45F0-7224-7197F3859B13}"/>
              </a:ext>
            </a:extLst>
          </p:cNvPr>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a:rPr>
              <a:t>CHEQUEOS 5ª REVISIÓN TÉCNICA: 20.000 KM </a:t>
            </a:r>
          </a:p>
        </p:txBody>
      </p:sp>
      <p:sp>
        <p:nvSpPr>
          <p:cNvPr id="13" name="object 3">
            <a:extLst>
              <a:ext uri="{FF2B5EF4-FFF2-40B4-BE49-F238E27FC236}">
                <a16:creationId xmlns:a16="http://schemas.microsoft.com/office/drawing/2014/main" id="{28605337-3CFF-0794-2EFB-8804C10DA122}"/>
              </a:ext>
            </a:extLst>
          </p:cNvPr>
          <p:cNvSpPr txBox="1"/>
          <p:nvPr/>
        </p:nvSpPr>
        <p:spPr>
          <a:xfrm>
            <a:off x="192562" y="733749"/>
            <a:ext cx="4546663" cy="2553328"/>
          </a:xfrm>
          <a:prstGeom prst="rect">
            <a:avLst/>
          </a:prstGeom>
        </p:spPr>
        <p:txBody>
          <a:bodyPr vert="horz" wrap="square" lIns="0" tIns="0" rIns="0" bIns="0" rtlCol="0" anchor="t">
            <a:spAutoFit/>
          </a:bodyPr>
          <a:lstStyle/>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que no existan fugas de fluidos. (Visual)</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voltaje y nivel de líquido de la batería.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Cambiar aceite de motor según las especificaciones </a:t>
            </a:r>
            <a:r>
              <a:rPr lang="es-MX" sz="650" b="1" dirty="0">
                <a:solidFill>
                  <a:srgbClr val="231F20"/>
                </a:solidFill>
                <a:latin typeface="Montserrat"/>
                <a:cs typeface="Calibri"/>
              </a:rPr>
              <a:t>TVS TRU4 Duralife 20W50</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 filtro de aceite</a:t>
            </a:r>
          </a:p>
          <a:p>
            <a:pPr marL="241300" marR="17780" indent="-228600" algn="just">
              <a:lnSpc>
                <a:spcPts val="1000"/>
              </a:lnSpc>
              <a:spcBef>
                <a:spcPts val="45"/>
              </a:spcBef>
              <a:buAutoNum type="arabicPeriod"/>
            </a:pPr>
            <a:r>
              <a:rPr lang="es-MX" sz="650" dirty="0">
                <a:solidFill>
                  <a:srgbClr val="231F20"/>
                </a:solidFill>
                <a:latin typeface="Montserrat"/>
                <a:cs typeface="Calibri"/>
              </a:rPr>
              <a:t>Cambiar</a:t>
            </a:r>
            <a:r>
              <a:rPr lang="es-MX" sz="700" dirty="0">
                <a:solidFill>
                  <a:srgbClr val="231F20"/>
                </a:solidFill>
                <a:latin typeface="Montserrat"/>
                <a:cs typeface="Calibri"/>
              </a:rPr>
              <a:t> aceite de diferencial según las especificaciones </a:t>
            </a:r>
            <a:r>
              <a:rPr lang="es-MX" sz="700" b="1" dirty="0">
                <a:solidFill>
                  <a:srgbClr val="231F20"/>
                </a:solidFill>
                <a:latin typeface="Montserrat"/>
                <a:cs typeface="Calibri"/>
              </a:rPr>
              <a:t>TVS TRU4 </a:t>
            </a:r>
            <a:r>
              <a:rPr lang="es-MX" sz="700" b="1" err="1">
                <a:solidFill>
                  <a:srgbClr val="231F20"/>
                </a:solidFill>
                <a:latin typeface="Montserrat"/>
                <a:cs typeface="Calibri"/>
              </a:rPr>
              <a:t>Duralife</a:t>
            </a:r>
            <a:r>
              <a:rPr lang="es-MX" sz="700" b="1" dirty="0">
                <a:solidFill>
                  <a:srgbClr val="231F20"/>
                </a:solidFill>
                <a:latin typeface="Montserrat"/>
                <a:cs typeface="Calibri"/>
              </a:rPr>
              <a:t> 20W50</a:t>
            </a:r>
            <a:endParaRPr lang="es-MX" sz="650" dirty="0">
              <a:solidFill>
                <a:srgbClr val="231F20"/>
              </a:solidFill>
              <a:latin typeface="Montserrat"/>
              <a:cs typeface="Calibri"/>
            </a:endParaRPr>
          </a:p>
          <a:p>
            <a:pPr marL="241300" marR="17780" indent="-228600" algn="just">
              <a:lnSpc>
                <a:spcPts val="1000"/>
              </a:lnSpc>
              <a:spcBef>
                <a:spcPts val="45"/>
              </a:spcBef>
              <a:buFontTx/>
              <a:buAutoNum type="arabicPeriod"/>
            </a:pPr>
            <a:r>
              <a:rPr lang="es-MX" sz="650">
                <a:solidFill>
                  <a:srgbClr val="231F20"/>
                </a:solidFill>
                <a:latin typeface="Montserrat"/>
                <a:cs typeface="Calibri"/>
              </a:rPr>
              <a:t>Reemplazar filtro de aire </a:t>
            </a:r>
          </a:p>
          <a:p>
            <a:pPr marL="241300" marR="17780" indent="-228600" algn="just">
              <a:lnSpc>
                <a:spcPts val="1000"/>
              </a:lnSpc>
              <a:spcBef>
                <a:spcPts val="45"/>
              </a:spcBef>
              <a:buFontTx/>
              <a:buAutoNum type="arabicPeriod"/>
            </a:pPr>
            <a:r>
              <a:rPr lang="es-MX" sz="650" dirty="0">
                <a:solidFill>
                  <a:srgbClr val="231F20"/>
                </a:solidFill>
                <a:latin typeface="Montserrat"/>
                <a:cs typeface="Calibri"/>
              </a:rPr>
              <a:t>Reemplazar la </a:t>
            </a:r>
            <a:r>
              <a:rPr lang="es-MX" sz="650">
                <a:solidFill>
                  <a:srgbClr val="231F20"/>
                </a:solidFill>
                <a:latin typeface="Montserrat"/>
                <a:cs typeface="Calibri"/>
              </a:rPr>
              <a:t>bujía</a:t>
            </a:r>
            <a:r>
              <a:rPr lang="es-MX" sz="650" dirty="0">
                <a:solidFill>
                  <a:srgbClr val="231F20"/>
                </a:solidFill>
                <a:latin typeface="Montserrat"/>
                <a:cs typeface="Calibri"/>
              </a:rPr>
              <a:t> </a:t>
            </a:r>
          </a:p>
          <a:p>
            <a:pPr marL="241300" marR="17780" indent="-228600" algn="just">
              <a:lnSpc>
                <a:spcPts val="1000"/>
              </a:lnSpc>
              <a:spcBef>
                <a:spcPts val="45"/>
              </a:spcBef>
              <a:buFontTx/>
              <a:buAutoNum type="arabicPeriod"/>
            </a:pPr>
            <a:r>
              <a:rPr lang="es-MX" sz="650" dirty="0">
                <a:solidFill>
                  <a:srgbClr val="231F20"/>
                </a:solidFill>
                <a:latin typeface="Montserrat"/>
                <a:cs typeface="Calibri"/>
              </a:rPr>
              <a:t>Calibrar </a:t>
            </a:r>
            <a:r>
              <a:rPr lang="es-MX" sz="650">
                <a:solidFill>
                  <a:srgbClr val="231F20"/>
                </a:solidFill>
                <a:latin typeface="Montserrat"/>
                <a:cs typeface="Calibri"/>
              </a:rPr>
              <a:t>las válvulas </a:t>
            </a:r>
            <a:endParaRPr lang="es-MX" sz="650" dirty="0">
              <a:solidFill>
                <a:srgbClr val="231F20"/>
              </a:solidFill>
              <a:latin typeface="Montserrat"/>
              <a:cs typeface="Calibri"/>
            </a:endParaRP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Desmontar revisar y de ser necesario </a:t>
            </a:r>
            <a:r>
              <a:rPr lang="es-MX" sz="650">
                <a:solidFill>
                  <a:srgbClr val="231F20"/>
                </a:solidFill>
                <a:latin typeface="Montserrat"/>
                <a:cs typeface="Calibri"/>
              </a:rPr>
              <a:t>reemplazar las bandas de freno</a:t>
            </a:r>
          </a:p>
          <a:p>
            <a:pPr marL="241300" marR="17780" indent="-228600" algn="just">
              <a:lnSpc>
                <a:spcPts val="1000"/>
              </a:lnSpc>
              <a:spcBef>
                <a:spcPts val="45"/>
              </a:spcBef>
              <a:buAutoNum type="arabicPeriod"/>
            </a:pPr>
            <a:r>
              <a:rPr lang="es-MX" sz="650">
                <a:solidFill>
                  <a:srgbClr val="231F20"/>
                </a:solidFill>
                <a:latin typeface="Montserrat"/>
                <a:cs typeface="Calibri"/>
              </a:rPr>
              <a:t>Revisar  el nivel de líquido de frenos.</a:t>
            </a:r>
            <a:endParaRPr lang="es-MX"/>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Revisar estado de las llantas, presión de aire, montaje y giro libre de los rines. </a:t>
            </a:r>
          </a:p>
          <a:p>
            <a:pPr marL="241300" marR="17780" indent="-228600" algn="just">
              <a:lnSpc>
                <a:spcPts val="1000"/>
              </a:lnSpc>
              <a:spcBef>
                <a:spcPts val="45"/>
              </a:spcBef>
              <a:buAutoNum type="arabicPeriod"/>
            </a:pPr>
            <a:r>
              <a:rPr lang="es-MX" sz="650" dirty="0">
                <a:solidFill>
                  <a:srgbClr val="231F20"/>
                </a:solidFill>
                <a:latin typeface="Montserrat"/>
                <a:cs typeface="Calibri"/>
              </a:rPr>
              <a:t>Realizar la </a:t>
            </a:r>
            <a:r>
              <a:rPr lang="es-MX" sz="650">
                <a:solidFill>
                  <a:srgbClr val="231F20"/>
                </a:solidFill>
                <a:latin typeface="Montserrat"/>
                <a:cs typeface="Calibri"/>
              </a:rPr>
              <a:t>rotación</a:t>
            </a:r>
            <a:r>
              <a:rPr lang="es-MX" sz="650" dirty="0">
                <a:solidFill>
                  <a:srgbClr val="231F20"/>
                </a:solidFill>
                <a:latin typeface="Montserrat"/>
                <a:cs typeface="Calibri"/>
              </a:rPr>
              <a:t> de las llantas </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Verificar el funcionamiento adecuado de la dirección.</a:t>
            </a:r>
          </a:p>
          <a:p>
            <a:pPr marL="241300" marR="17780" indent="-228600" algn="just">
              <a:lnSpc>
                <a:spcPts val="1000"/>
              </a:lnSpc>
              <a:spcBef>
                <a:spcPts val="45"/>
              </a:spcBef>
              <a:buAutoNum type="arabicPeriod"/>
            </a:pPr>
            <a:r>
              <a:rPr lang="es-MX" sz="650">
                <a:solidFill>
                  <a:srgbClr val="231F20"/>
                </a:solidFill>
                <a:latin typeface="Montserrat"/>
                <a:cs typeface="Calibri"/>
              </a:rPr>
              <a:t>Engrasar los dados de los ejes</a:t>
            </a:r>
            <a:endParaRPr lang="es-MX" sz="650" dirty="0">
              <a:solidFill>
                <a:srgbClr val="231F20"/>
              </a:solidFill>
              <a:latin typeface="Montserrat"/>
              <a:cs typeface="Calibri"/>
            </a:endParaRP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Revisar y ajustar guayas en general </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Revisar y lubricar partes móviles.</a:t>
            </a:r>
          </a:p>
          <a:p>
            <a:pPr marL="241300" marR="17780" indent="-228600" algn="just">
              <a:lnSpc>
                <a:spcPts val="1000"/>
              </a:lnSpc>
              <a:spcBef>
                <a:spcPts val="45"/>
              </a:spcBef>
              <a:buFont typeface="+mj-lt"/>
              <a:buAutoNum type="arabicPeriod"/>
            </a:pPr>
            <a:r>
              <a:rPr lang="es-MX" sz="650" dirty="0">
                <a:solidFill>
                  <a:srgbClr val="231F20"/>
                </a:solidFill>
                <a:latin typeface="Montserrat" panose="00000500000000000000" pitchFamily="2" charset="0"/>
                <a:cs typeface="Calibri"/>
              </a:rPr>
              <a:t>Verificar señales de torque y ajustar si es necesario.</a:t>
            </a: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Revisar funcionamiento del sistema eléctrico y el tablero de instrumentos </a:t>
            </a:r>
            <a:endParaRPr lang="es-MX" sz="650">
              <a:solidFill>
                <a:srgbClr val="231F20"/>
              </a:solidFill>
              <a:latin typeface="Montserrat" panose="00000500000000000000" pitchFamily="2" charset="0"/>
              <a:cs typeface="Calibri"/>
            </a:endParaRPr>
          </a:p>
          <a:p>
            <a:pPr marL="241300" marR="17780" indent="-228600" algn="just">
              <a:lnSpc>
                <a:spcPts val="1000"/>
              </a:lnSpc>
              <a:spcBef>
                <a:spcPts val="45"/>
              </a:spcBef>
              <a:buFont typeface="+mj-lt"/>
              <a:buAutoNum type="arabicPeriod"/>
            </a:pPr>
            <a:r>
              <a:rPr lang="es-MX" sz="650">
                <a:solidFill>
                  <a:srgbClr val="231F20"/>
                </a:solidFill>
                <a:latin typeface="Montserrat"/>
                <a:cs typeface="Calibri"/>
              </a:rPr>
              <a:t>Verificar revoluciones en marcha mínima.</a:t>
            </a:r>
          </a:p>
          <a:p>
            <a:pPr marL="241300" marR="17780" indent="-228600" algn="just">
              <a:lnSpc>
                <a:spcPts val="1000"/>
              </a:lnSpc>
              <a:spcBef>
                <a:spcPts val="45"/>
              </a:spcBef>
              <a:buFont typeface="+mj-lt"/>
              <a:buAutoNum type="arabicPeriod"/>
            </a:pPr>
            <a:r>
              <a:rPr lang="es-MX" sz="650" dirty="0">
                <a:solidFill>
                  <a:srgbClr val="231F20"/>
                </a:solidFill>
                <a:latin typeface="Montserrat"/>
                <a:cs typeface="Calibri"/>
              </a:rPr>
              <a:t>Limpiar el vehículo antes de entregarlo.</a:t>
            </a:r>
          </a:p>
        </p:txBody>
      </p:sp>
    </p:spTree>
    <p:extLst>
      <p:ext uri="{BB962C8B-B14F-4D97-AF65-F5344CB8AC3E}">
        <p14:creationId xmlns:p14="http://schemas.microsoft.com/office/powerpoint/2010/main" val="3785813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906" y="942570"/>
            <a:ext cx="2815786" cy="1779974"/>
          </a:xfrm>
          <a:prstGeom prst="rect">
            <a:avLst/>
          </a:prstGeom>
        </p:spPr>
        <p:txBody>
          <a:bodyPr wrap="square" lIns="91440" tIns="45720" rIns="91440" bIns="45720" anchor="t">
            <a:spAutoFit/>
          </a:bodyPr>
          <a:lstStyle/>
          <a:p>
            <a:pPr marL="12700" algn="just"/>
            <a:endParaRPr lang="es-MX" sz="700" dirty="0">
              <a:solidFill>
                <a:srgbClr val="231F21"/>
              </a:solidFill>
              <a:latin typeface="Montserrat" panose="00000500000000000000" pitchFamily="2" charset="0"/>
              <a:cs typeface="Arial Narrow"/>
            </a:endParaRPr>
          </a:p>
          <a:p>
            <a:pPr marL="12700" algn="just"/>
            <a:r>
              <a:rPr lang="es-MX" sz="700" dirty="0">
                <a:solidFill>
                  <a:srgbClr val="231F21"/>
                </a:solidFill>
                <a:latin typeface="Montserrat"/>
                <a:cs typeface="Arial Narrow"/>
              </a:rPr>
              <a:t>Recuerde que, para el buen funcionamiento y desempeño de su Vehículo con el respaldo de Auteco, usted cuenta con una amplia red de Centros de Servicio Autorizados (CSA) a nivel nacional para continuar con sus revisiones técnicas.</a:t>
            </a:r>
          </a:p>
          <a:p>
            <a:pPr marL="13970" algn="just"/>
            <a:endParaRPr lang="es-ES" sz="700" dirty="0">
              <a:solidFill>
                <a:srgbClr val="000000"/>
              </a:solidFill>
              <a:latin typeface="Montserrat" panose="00000500000000000000" pitchFamily="2" charset="0"/>
              <a:cs typeface="Arial Narrow"/>
            </a:endParaRPr>
          </a:p>
          <a:p>
            <a:pPr marL="13970" algn="just">
              <a:lnSpc>
                <a:spcPts val="900"/>
              </a:lnSpc>
            </a:pPr>
            <a:r>
              <a:rPr lang="es-MX" sz="700" dirty="0">
                <a:solidFill>
                  <a:srgbClr val="231F21"/>
                </a:solidFill>
                <a:latin typeface="Montserrat"/>
                <a:cs typeface="Arial Narrow"/>
              </a:rPr>
              <a:t>Las revisiones técnicas y los cambios de aceite de motor deben realizarse según la frecuencia especificada en este manual</a:t>
            </a:r>
            <a:endParaRPr lang="en-US" sz="700" dirty="0">
              <a:solidFill>
                <a:srgbClr val="000000"/>
              </a:solidFill>
              <a:latin typeface="Montserrat"/>
              <a:cs typeface="Arial Narrow"/>
            </a:endParaRPr>
          </a:p>
          <a:p>
            <a:pPr marL="13970" algn="just">
              <a:lnSpc>
                <a:spcPts val="900"/>
              </a:lnSpc>
            </a:pPr>
            <a:endParaRPr lang="es-MX" sz="700" dirty="0">
              <a:solidFill>
                <a:srgbClr val="231F21"/>
              </a:solidFill>
              <a:latin typeface="Montserrat" panose="00000500000000000000" pitchFamily="2" charset="0"/>
              <a:cs typeface="Arial Narrow"/>
            </a:endParaRPr>
          </a:p>
          <a:p>
            <a:pPr marL="13970" algn="just">
              <a:lnSpc>
                <a:spcPts val="951"/>
              </a:lnSpc>
            </a:pPr>
            <a:r>
              <a:rPr lang="es-MX" sz="700" dirty="0">
                <a:solidFill>
                  <a:srgbClr val="231F21"/>
                </a:solidFill>
                <a:latin typeface="Montserrat" panose="00000500000000000000" pitchFamily="2" charset="0"/>
              </a:rPr>
              <a:t>Utilice siempre el aceite recomendado</a:t>
            </a:r>
            <a:endParaRPr lang="es-ES" sz="700" dirty="0">
              <a:solidFill>
                <a:srgbClr val="000000"/>
              </a:solidFill>
              <a:latin typeface="Montserrat" panose="00000500000000000000" pitchFamily="2" charset="0"/>
            </a:endParaRPr>
          </a:p>
          <a:p>
            <a:pPr marL="13970" algn="just">
              <a:lnSpc>
                <a:spcPts val="951"/>
              </a:lnSpc>
            </a:pPr>
            <a:r>
              <a:rPr lang="es-MX" sz="700" dirty="0">
                <a:solidFill>
                  <a:srgbClr val="231F21"/>
                </a:solidFill>
                <a:latin typeface="Montserrat"/>
              </a:rPr>
              <a:t> </a:t>
            </a:r>
            <a:r>
              <a:rPr lang="en-US" sz="700" b="1" dirty="0">
                <a:solidFill>
                  <a:srgbClr val="231F20"/>
                </a:solidFill>
                <a:latin typeface="Montserrat"/>
              </a:rPr>
              <a:t>Aceite TVS TRU4 Duralife 20W50 </a:t>
            </a:r>
            <a:endParaRPr lang="es-MX" dirty="0">
              <a:latin typeface="Montserrat"/>
            </a:endParaRPr>
          </a:p>
          <a:p>
            <a:pPr marL="12700" algn="just"/>
            <a:endParaRPr lang="es-MX" sz="700" dirty="0">
              <a:solidFill>
                <a:srgbClr val="231F21"/>
              </a:solidFill>
              <a:latin typeface="Montserrat" panose="00000500000000000000" pitchFamily="2" charset="0"/>
              <a:cs typeface="Arial Narrow"/>
            </a:endParaRPr>
          </a:p>
          <a:p>
            <a:pPr marL="12700" algn="just"/>
            <a:endParaRPr lang="es-MX" sz="700" dirty="0">
              <a:solidFill>
                <a:srgbClr val="231F21"/>
              </a:solidFill>
              <a:latin typeface="Montserrat" panose="00000500000000000000" pitchFamily="2" charset="0"/>
              <a:cs typeface="Arial Narrow"/>
            </a:endParaRPr>
          </a:p>
        </p:txBody>
      </p:sp>
      <p:sp>
        <p:nvSpPr>
          <p:cNvPr id="19"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a:latin typeface="Montserrat SemiBold" panose="00000700000000000000" pitchFamily="2" charset="0"/>
              </a:rPr>
              <a:t>RECOMENDACIONES</a:t>
            </a:r>
          </a:p>
        </p:txBody>
      </p:sp>
      <p:pic>
        <p:nvPicPr>
          <p:cNvPr id="2" name="Imagen 1" descr="Calendario&#10;&#10;El contenido generado por IA puede ser incorrecto.">
            <a:extLst>
              <a:ext uri="{FF2B5EF4-FFF2-40B4-BE49-F238E27FC236}">
                <a16:creationId xmlns:a16="http://schemas.microsoft.com/office/drawing/2014/main" id="{21893103-A2EA-8E20-006B-1AF0C66D435A}"/>
              </a:ext>
            </a:extLst>
          </p:cNvPr>
          <p:cNvPicPr>
            <a:picLocks noChangeAspect="1"/>
          </p:cNvPicPr>
          <p:nvPr/>
        </p:nvPicPr>
        <p:blipFill>
          <a:blip r:embed="rId2"/>
          <a:stretch>
            <a:fillRect/>
          </a:stretch>
        </p:blipFill>
        <p:spPr>
          <a:xfrm>
            <a:off x="2815635" y="388734"/>
            <a:ext cx="2211741" cy="3177586"/>
          </a:xfrm>
          <a:prstGeom prst="rect">
            <a:avLst/>
          </a:prstGeom>
        </p:spPr>
      </p:pic>
    </p:spTree>
    <p:extLst>
      <p:ext uri="{BB962C8B-B14F-4D97-AF65-F5344CB8AC3E}">
        <p14:creationId xmlns:p14="http://schemas.microsoft.com/office/powerpoint/2010/main" val="62311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7917"/>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MUY IMPORTANTE TENER EN CUENTA</a:t>
            </a:r>
            <a:endParaRPr dirty="0">
              <a:latin typeface="Montserrat SemiBold" panose="00000700000000000000" pitchFamily="2" charset="0"/>
            </a:endParaRPr>
          </a:p>
        </p:txBody>
      </p:sp>
      <p:sp>
        <p:nvSpPr>
          <p:cNvPr id="2" name="1 CuadroTexto"/>
          <p:cNvSpPr txBox="1"/>
          <p:nvPr/>
        </p:nvSpPr>
        <p:spPr>
          <a:xfrm>
            <a:off x="180644" y="449759"/>
            <a:ext cx="4860000" cy="3150000"/>
          </a:xfrm>
          <a:prstGeom prst="rect">
            <a:avLst/>
          </a:prstGeom>
          <a:noFill/>
        </p:spPr>
        <p:txBody>
          <a:bodyPr wrap="square" numCol="2" spcCol="180000" rtlCol="0">
            <a:noAutofit/>
          </a:bodyPr>
          <a:lstStyle/>
          <a:p>
            <a:pPr marL="12700" algn="just">
              <a:tabLst>
                <a:tab pos="778510" algn="l"/>
              </a:tabLst>
            </a:pPr>
            <a:r>
              <a:rPr lang="es-MX" sz="700" b="1" dirty="0">
                <a:solidFill>
                  <a:srgbClr val="231F20"/>
                </a:solidFill>
                <a:latin typeface="Montserrat" panose="00000500000000000000" pitchFamily="2" charset="0"/>
                <a:cs typeface="Calibri"/>
              </a:rPr>
              <a:t>DESDE EL PRIMER DÍA.</a:t>
            </a:r>
            <a:endParaRPr lang="es-MX" sz="700" b="1" dirty="0">
              <a:latin typeface="Montserrat" panose="00000500000000000000" pitchFamily="2" charset="0"/>
              <a:cs typeface="Calibri"/>
            </a:endParaRPr>
          </a:p>
          <a:p>
            <a:pPr>
              <a:spcBef>
                <a:spcPts val="40"/>
              </a:spcBef>
            </a:pPr>
            <a:endParaRPr lang="es-MX" sz="700" dirty="0">
              <a:latin typeface="Montserrat" panose="00000500000000000000" pitchFamily="2" charset="0"/>
              <a:cs typeface="Times New Roman"/>
            </a:endParaRPr>
          </a:p>
          <a:p>
            <a:pPr marL="12700" algn="just"/>
            <a:r>
              <a:rPr lang="es-MX" sz="700" b="1" dirty="0">
                <a:solidFill>
                  <a:srgbClr val="231F20"/>
                </a:solidFill>
                <a:latin typeface="Montserrat" panose="00000500000000000000" pitchFamily="2" charset="0"/>
                <a:cs typeface="Calibri"/>
              </a:rPr>
              <a:t>LO FELICITAMOS:</a:t>
            </a:r>
            <a:endParaRPr lang="es-MX" sz="700" b="1" dirty="0">
              <a:latin typeface="Montserrat" panose="00000500000000000000" pitchFamily="2" charset="0"/>
              <a:cs typeface="Calibri"/>
            </a:endParaRPr>
          </a:p>
          <a:p>
            <a:pPr marL="12700" marR="5080" algn="just">
              <a:spcBef>
                <a:spcPts val="40"/>
              </a:spcBef>
            </a:pPr>
            <a:r>
              <a:rPr lang="es-MX" sz="700" dirty="0">
                <a:solidFill>
                  <a:srgbClr val="231F20"/>
                </a:solidFill>
                <a:latin typeface="Montserrat" panose="00000500000000000000" pitchFamily="2" charset="0"/>
                <a:cs typeface="Calibri"/>
              </a:rPr>
              <a:t>Usted ha adquirido un Vehículo de 4 tiempos, con los últimos avances tecnológicos. Pero su máxima calidad y su inigualada presentación no bastan, si usted no se convierte en un perfecto conductor y presta a su Vehículo los sencillos cuidados y atenciones que requiere.</a:t>
            </a:r>
            <a:endParaRPr lang="es-MX" sz="700" dirty="0">
              <a:latin typeface="Montserrat" panose="00000500000000000000" pitchFamily="2" charset="0"/>
              <a:cs typeface="Calibri"/>
            </a:endParaRPr>
          </a:p>
          <a:p>
            <a:pPr marL="12700" marR="5080" algn="just"/>
            <a:r>
              <a:rPr lang="es-MX" sz="700" dirty="0">
                <a:solidFill>
                  <a:srgbClr val="231F20"/>
                </a:solidFill>
                <a:latin typeface="Montserrat" panose="00000500000000000000" pitchFamily="2" charset="0"/>
                <a:cs typeface="Calibri"/>
              </a:rPr>
              <a:t>Con su Vehículo con el respaldo de Auteco usted ha pasado al campo de las personas motorizadas; es decir, que gozan de plena libertad para ir donde quieran y cuando quieran, con máxima facilidad y economía. Esto nos complace profundamente y por eso estamos muy interesados en que usted disfrute al máximo su nueva y mejor situación.</a:t>
            </a:r>
            <a:endParaRPr lang="es-MX" sz="700" dirty="0">
              <a:latin typeface="Montserrat" panose="00000500000000000000" pitchFamily="2" charset="0"/>
              <a:cs typeface="Calibri"/>
            </a:endParaRPr>
          </a:p>
          <a:p>
            <a:pPr>
              <a:spcBef>
                <a:spcPts val="40"/>
              </a:spcBef>
            </a:pPr>
            <a:endParaRPr lang="es-MX" sz="700" dirty="0">
              <a:latin typeface="Montserrat" panose="00000500000000000000" pitchFamily="2" charset="0"/>
              <a:cs typeface="Times New Roman"/>
            </a:endParaRPr>
          </a:p>
          <a:p>
            <a:pPr marL="12700" marR="5080" algn="just"/>
            <a:r>
              <a:rPr lang="es-MX" sz="700" dirty="0">
                <a:solidFill>
                  <a:srgbClr val="231F20"/>
                </a:solidFill>
                <a:latin typeface="Montserrat" panose="00000500000000000000" pitchFamily="2" charset="0"/>
                <a:cs typeface="Calibri"/>
              </a:rPr>
              <a:t>Para contribuir a ello, hemos extractado algunas recomendaciones para el buen uso y mantenimiento de su Vehículo, de obligatorio cumplimiento:</a:t>
            </a:r>
          </a:p>
          <a:p>
            <a:pPr marL="12700" marR="5080" algn="just"/>
            <a:r>
              <a:rPr lang="es-MX" sz="700" dirty="0">
                <a:solidFill>
                  <a:srgbClr val="231F20"/>
                </a:solidFill>
                <a:latin typeface="Montserrat" panose="00000500000000000000" pitchFamily="2" charset="0"/>
                <a:cs typeface="Calibri"/>
              </a:rPr>
              <a:t>Millones de máquinas, como la suya, ruedan por todo el mundo en excelentes condiciones. Y la razón es que tienen un buen propietario. Usted debe y puede serlo.</a:t>
            </a:r>
          </a:p>
          <a:p>
            <a:pPr marL="12700" marR="5080" indent="1905" algn="just"/>
            <a:endParaRPr lang="es-MX" sz="700" dirty="0">
              <a:solidFill>
                <a:srgbClr val="231F20"/>
              </a:solidFill>
              <a:latin typeface="Montserrat" panose="00000500000000000000" pitchFamily="2" charset="0"/>
              <a:cs typeface="Calibri"/>
            </a:endParaRPr>
          </a:p>
          <a:p>
            <a:pPr marL="26034" marR="210185" algn="just">
              <a:tabLst>
                <a:tab pos="2091689" algn="l"/>
              </a:tabLst>
            </a:pPr>
            <a:endParaRPr lang="es-MX" sz="700" dirty="0">
              <a:solidFill>
                <a:srgbClr val="231F20"/>
              </a:solidFill>
              <a:latin typeface="Montserrat" panose="00000500000000000000" pitchFamily="2" charset="0"/>
              <a:cs typeface="Calibri"/>
            </a:endParaRPr>
          </a:p>
          <a:p>
            <a:pPr marL="26034" marR="210185" algn="just">
              <a:tabLst>
                <a:tab pos="2091689" algn="l"/>
              </a:tabLst>
            </a:pPr>
            <a:r>
              <a:rPr lang="es-MX" sz="700" b="1" dirty="0">
                <a:solidFill>
                  <a:srgbClr val="231F20"/>
                </a:solidFill>
                <a:latin typeface="Montserrat" panose="00000500000000000000" pitchFamily="2" charset="0"/>
                <a:cs typeface="Calibri"/>
              </a:rPr>
              <a:t>LEA Y ESTUDIE CUIDADOSAMENTE SU “MANUAL DE GARANTÍA Y MANTENIMIENTO” Y SIGA SUS INSTRUCCIONES EXACTA Y OPORTUNAMENTE.</a:t>
            </a:r>
            <a:endParaRPr lang="es-MX" sz="700" b="1" dirty="0">
              <a:latin typeface="Montserrat" panose="00000500000000000000" pitchFamily="2" charset="0"/>
              <a:cs typeface="Calibri"/>
            </a:endParaRPr>
          </a:p>
          <a:p>
            <a:pPr marL="12700" marR="242570" algn="just">
              <a:spcBef>
                <a:spcPts val="100"/>
              </a:spcBef>
            </a:pPr>
            <a:r>
              <a:rPr lang="es-MX" sz="700" dirty="0">
                <a:solidFill>
                  <a:srgbClr val="231F21"/>
                </a:solidFill>
                <a:latin typeface="Montserrat" panose="00000500000000000000" pitchFamily="2" charset="0"/>
                <a:cs typeface="Calibri"/>
              </a:rPr>
              <a:t>Con ello habrá creado una nueva y agradable afición, que le evitará pérdidas de tiempo, dinero y bienestar.</a:t>
            </a:r>
          </a:p>
          <a:p>
            <a:pPr marL="12700" marR="242570" algn="just">
              <a:spcBef>
                <a:spcPts val="100"/>
              </a:spcBef>
            </a:pPr>
            <a:endParaRPr lang="es-MX" sz="700" dirty="0">
              <a:latin typeface="Montserrat" panose="00000500000000000000" pitchFamily="2" charset="0"/>
              <a:cs typeface="Calibri"/>
            </a:endParaRPr>
          </a:p>
          <a:p>
            <a:pPr marL="26034" marR="210185" algn="just">
              <a:spcBef>
                <a:spcPts val="495"/>
              </a:spcBef>
            </a:pPr>
            <a:r>
              <a:rPr lang="es-MX" sz="700" b="1" dirty="0">
                <a:solidFill>
                  <a:srgbClr val="231F20"/>
                </a:solidFill>
                <a:latin typeface="Montserrat" panose="00000500000000000000" pitchFamily="2" charset="0"/>
                <a:cs typeface="Calibri"/>
              </a:rPr>
              <a:t>EJERCÍTESE EN ESTAS OPERACIONES, HASTA DOMINARLAS:</a:t>
            </a:r>
            <a:endParaRPr lang="es-MX" sz="700" b="1" dirty="0">
              <a:latin typeface="Montserrat" panose="00000500000000000000" pitchFamily="2" charset="0"/>
              <a:cs typeface="Calibri"/>
            </a:endParaRPr>
          </a:p>
          <a:p>
            <a:pPr marL="85090" indent="-59055" algn="just">
              <a:spcBef>
                <a:spcPts val="300"/>
              </a:spcBef>
              <a:buChar char="-"/>
              <a:tabLst>
                <a:tab pos="85725" algn="l"/>
              </a:tabLst>
            </a:pPr>
            <a:r>
              <a:rPr lang="es-MX" sz="700" dirty="0">
                <a:solidFill>
                  <a:srgbClr val="231F21"/>
                </a:solidFill>
                <a:latin typeface="Montserrat" panose="00000500000000000000" pitchFamily="2" charset="0"/>
                <a:cs typeface="Calibri"/>
              </a:rPr>
              <a:t>Verifique siempre el nivel de aceite del motor.</a:t>
            </a:r>
            <a:endParaRPr lang="es-MX" sz="700" dirty="0">
              <a:latin typeface="Montserrat" panose="00000500000000000000" pitchFamily="2" charset="0"/>
              <a:cs typeface="Calibri"/>
            </a:endParaRPr>
          </a:p>
          <a:p>
            <a:pPr marL="85090" indent="-59055" algn="just">
              <a:buChar char="-"/>
              <a:tabLst>
                <a:tab pos="85725" algn="l"/>
              </a:tabLst>
            </a:pPr>
            <a:r>
              <a:rPr lang="es-MX" sz="700" dirty="0">
                <a:solidFill>
                  <a:srgbClr val="231F21"/>
                </a:solidFill>
                <a:latin typeface="Montserrat" panose="00000500000000000000" pitchFamily="2" charset="0"/>
                <a:cs typeface="Calibri"/>
              </a:rPr>
              <a:t>Verifique diariamente el nivel de líquido refrigerante (Si aplica)</a:t>
            </a:r>
            <a:endParaRPr lang="es-MX" sz="700" dirty="0">
              <a:latin typeface="Montserrat" panose="00000500000000000000" pitchFamily="2" charset="0"/>
              <a:cs typeface="Calibri"/>
            </a:endParaRPr>
          </a:p>
          <a:p>
            <a:pPr marL="85090" indent="-59055" algn="just">
              <a:buChar char="-"/>
              <a:tabLst>
                <a:tab pos="85725" algn="l"/>
              </a:tabLst>
            </a:pPr>
            <a:r>
              <a:rPr lang="es-MX" sz="700" dirty="0">
                <a:solidFill>
                  <a:srgbClr val="231F21"/>
                </a:solidFill>
                <a:latin typeface="Montserrat" panose="00000500000000000000" pitchFamily="2" charset="0"/>
                <a:cs typeface="Calibri"/>
              </a:rPr>
              <a:t>Verifique y calibre la de presión de aire de las llantas.</a:t>
            </a:r>
            <a:endParaRPr lang="es-MX" sz="700" dirty="0">
              <a:latin typeface="Montserrat" panose="00000500000000000000" pitchFamily="2" charset="0"/>
              <a:cs typeface="Calibri"/>
            </a:endParaRPr>
          </a:p>
          <a:p>
            <a:pPr marL="85090" indent="-59055" algn="just">
              <a:buChar char="-"/>
              <a:tabLst>
                <a:tab pos="85725" algn="l"/>
              </a:tabLst>
            </a:pPr>
            <a:r>
              <a:rPr lang="es-MX" sz="700" dirty="0">
                <a:solidFill>
                  <a:srgbClr val="231F21"/>
                </a:solidFill>
                <a:latin typeface="Montserrat" panose="00000500000000000000" pitchFamily="2" charset="0"/>
                <a:cs typeface="Calibri"/>
              </a:rPr>
              <a:t>Verifique el nivel del líquido de frenos. (Si aplica)</a:t>
            </a:r>
            <a:endParaRPr lang="es-MX" sz="700" dirty="0">
              <a:latin typeface="Montserrat" panose="00000500000000000000" pitchFamily="2" charset="0"/>
              <a:cs typeface="Calibri"/>
            </a:endParaRPr>
          </a:p>
          <a:p>
            <a:pPr marL="85090" indent="-59055" algn="just">
              <a:buChar char="-"/>
              <a:tabLst>
                <a:tab pos="85725" algn="l"/>
              </a:tabLst>
            </a:pPr>
            <a:r>
              <a:rPr lang="es-MX" sz="700" dirty="0">
                <a:solidFill>
                  <a:srgbClr val="231F21"/>
                </a:solidFill>
                <a:latin typeface="Montserrat" panose="00000500000000000000" pitchFamily="2" charset="0"/>
                <a:cs typeface="Calibri"/>
              </a:rPr>
              <a:t>Verifique la tensión de los frenos. (Si aplica)</a:t>
            </a:r>
            <a:endParaRPr lang="es-MX" sz="700" dirty="0">
              <a:latin typeface="Montserrat" panose="00000500000000000000" pitchFamily="2" charset="0"/>
              <a:cs typeface="Calibri"/>
            </a:endParaRPr>
          </a:p>
          <a:p>
            <a:pPr marL="85090" indent="-59055" algn="just">
              <a:spcBef>
                <a:spcPts val="15"/>
              </a:spcBef>
              <a:buChar char="-"/>
              <a:tabLst>
                <a:tab pos="85725" algn="l"/>
              </a:tabLst>
            </a:pPr>
            <a:r>
              <a:rPr lang="es-MX" sz="700" dirty="0">
                <a:solidFill>
                  <a:srgbClr val="231F21"/>
                </a:solidFill>
                <a:latin typeface="Montserrat" panose="00000500000000000000" pitchFamily="2" charset="0"/>
                <a:cs typeface="Calibri"/>
              </a:rPr>
              <a:t>Limpie, verifique y lubrique la cadena. (Si aplica)</a:t>
            </a:r>
            <a:endParaRPr lang="es-MX" sz="700" dirty="0">
              <a:latin typeface="Montserrat" panose="00000500000000000000" pitchFamily="2" charset="0"/>
              <a:cs typeface="Calibri"/>
            </a:endParaRPr>
          </a:p>
        </p:txBody>
      </p:sp>
    </p:spTree>
    <p:extLst>
      <p:ext uri="{BB962C8B-B14F-4D97-AF65-F5344CB8AC3E}">
        <p14:creationId xmlns:p14="http://schemas.microsoft.com/office/powerpoint/2010/main" val="373882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p:nvPr/>
        </p:nvSpPr>
        <p:spPr>
          <a:xfrm>
            <a:off x="-1" y="138543"/>
            <a:ext cx="3600000" cy="309879"/>
          </a:xfrm>
          <a:custGeom>
            <a:avLst/>
            <a:gdLst/>
            <a:ahLst/>
            <a:cxnLst/>
            <a:rect l="l" t="t" r="r" b="b"/>
            <a:pathLst>
              <a:path w="3212465" h="309880">
                <a:moveTo>
                  <a:pt x="0" y="309346"/>
                </a:moveTo>
                <a:lnTo>
                  <a:pt x="3211995" y="309346"/>
                </a:lnTo>
                <a:lnTo>
                  <a:pt x="3211995" y="0"/>
                </a:lnTo>
                <a:lnTo>
                  <a:pt x="0" y="0"/>
                </a:lnTo>
                <a:lnTo>
                  <a:pt x="0" y="309346"/>
                </a:lnTo>
                <a:close/>
              </a:path>
            </a:pathLst>
          </a:custGeom>
          <a:solidFill>
            <a:srgbClr val="D1D3D4"/>
          </a:solidFill>
        </p:spPr>
        <p:txBody>
          <a:bodyPr wrap="square" lIns="0" tIns="0" rIns="0" bIns="0" rtlCol="0" anchor="ctr"/>
          <a:lstStyle/>
          <a:p>
            <a:pPr lvl="1"/>
            <a:r>
              <a:rPr lang="es-MX" dirty="0">
                <a:latin typeface="Montserrat SemiBold" panose="00000700000000000000" pitchFamily="2" charset="0"/>
              </a:rPr>
              <a:t>MUY IMPORTANTE TENER EN CUENTA</a:t>
            </a:r>
            <a:endParaRPr dirty="0">
              <a:latin typeface="Montserrat SemiBold" panose="00000700000000000000" pitchFamily="2" charset="0"/>
            </a:endParaRPr>
          </a:p>
        </p:txBody>
      </p:sp>
      <p:sp>
        <p:nvSpPr>
          <p:cNvPr id="2" name="1 CuadroTexto"/>
          <p:cNvSpPr txBox="1">
            <a:spLocks noChangeAspect="1"/>
          </p:cNvSpPr>
          <p:nvPr/>
        </p:nvSpPr>
        <p:spPr>
          <a:xfrm>
            <a:off x="180644" y="449759"/>
            <a:ext cx="4860000" cy="3150000"/>
          </a:xfrm>
          <a:prstGeom prst="rect">
            <a:avLst/>
          </a:prstGeom>
          <a:noFill/>
        </p:spPr>
        <p:txBody>
          <a:bodyPr wrap="square" numCol="2" spcCol="180000" rtlCol="0">
            <a:noAutofit/>
          </a:bodyPr>
          <a:lstStyle/>
          <a:p>
            <a:pPr marL="14604" algn="just"/>
            <a:r>
              <a:rPr lang="es-MX" sz="700" b="1" dirty="0">
                <a:solidFill>
                  <a:srgbClr val="231F20"/>
                </a:solidFill>
                <a:latin typeface="Montserrat" panose="00000500000000000000" pitchFamily="2" charset="0"/>
                <a:cs typeface="Calibri"/>
              </a:rPr>
              <a:t>SIEMPRE TENGA EN CUENTA:</a:t>
            </a:r>
            <a:endParaRPr lang="es-MX" sz="700" b="1" dirty="0">
              <a:latin typeface="Montserrat" panose="00000500000000000000" pitchFamily="2" charset="0"/>
              <a:cs typeface="Calibri"/>
            </a:endParaRPr>
          </a:p>
          <a:p>
            <a:pPr marL="17145" marR="8890" algn="just">
              <a:spcBef>
                <a:spcPts val="25"/>
              </a:spcBef>
            </a:pPr>
            <a:r>
              <a:rPr lang="es-MX" sz="700" dirty="0">
                <a:solidFill>
                  <a:srgbClr val="231F21"/>
                </a:solidFill>
                <a:latin typeface="Montserrat" panose="00000500000000000000" pitchFamily="2" charset="0"/>
                <a:cs typeface="Calibri"/>
              </a:rPr>
              <a:t>Su Vehículo está diseñado para trabajar con gasolina de automóvil, para experimentar la máxima potencia y desempeño de su vehículo, use el combustible recomendado por Auteco (Ver cuadro de especificaciones técnicas)</a:t>
            </a:r>
            <a:endParaRPr lang="es-MX" sz="700" dirty="0">
              <a:latin typeface="Montserrat" panose="00000500000000000000" pitchFamily="2" charset="0"/>
              <a:cs typeface="Calibri"/>
            </a:endParaRPr>
          </a:p>
          <a:p>
            <a:pPr marL="13970" algn="just">
              <a:spcBef>
                <a:spcPts val="700"/>
              </a:spcBef>
            </a:pPr>
            <a:r>
              <a:rPr lang="es-MX" sz="700" b="1" dirty="0">
                <a:solidFill>
                  <a:srgbClr val="231F21"/>
                </a:solidFill>
                <a:latin typeface="Montserrat" panose="00000500000000000000" pitchFamily="2" charset="0"/>
                <a:cs typeface="Calibri"/>
              </a:rPr>
              <a:t>SIEMPRE:</a:t>
            </a:r>
            <a:endParaRPr lang="es-MX" sz="700" b="1" dirty="0">
              <a:latin typeface="Montserrat" panose="00000500000000000000" pitchFamily="2" charset="0"/>
              <a:cs typeface="Calibri"/>
            </a:endParaRPr>
          </a:p>
          <a:p>
            <a:pPr marL="12700" marR="7620" algn="just"/>
            <a:r>
              <a:rPr lang="es-MX" sz="700" dirty="0">
                <a:solidFill>
                  <a:srgbClr val="231F21"/>
                </a:solidFill>
                <a:latin typeface="Montserrat" panose="00000500000000000000" pitchFamily="2" charset="0"/>
                <a:cs typeface="Calibri"/>
              </a:rPr>
              <a:t>PRECAUCIÓN: No llene completamente el depósito de gasolina, porque ésta, como se expande fácilmente, se rebosará por el respiradero de la tapa del deposito de combustible.</a:t>
            </a:r>
            <a:endParaRPr lang="es-MX" sz="700" dirty="0">
              <a:latin typeface="Montserrat" panose="00000500000000000000" pitchFamily="2" charset="0"/>
              <a:cs typeface="Calibri"/>
            </a:endParaRPr>
          </a:p>
          <a:p>
            <a:pPr algn="just">
              <a:spcBef>
                <a:spcPts val="5"/>
              </a:spcBef>
            </a:pPr>
            <a:endParaRPr lang="es-MX" sz="700" dirty="0">
              <a:latin typeface="Montserrat" panose="00000500000000000000" pitchFamily="2" charset="0"/>
              <a:cs typeface="Times New Roman"/>
            </a:endParaRPr>
          </a:p>
          <a:p>
            <a:pPr marL="25400" algn="just"/>
            <a:r>
              <a:rPr lang="es-MX" sz="700" b="1" dirty="0">
                <a:solidFill>
                  <a:srgbClr val="231F20"/>
                </a:solidFill>
                <a:latin typeface="Montserrat" panose="00000500000000000000" pitchFamily="2" charset="0"/>
                <a:cs typeface="Calibri"/>
              </a:rPr>
              <a:t>Y SIEMPRE:</a:t>
            </a:r>
            <a:endParaRPr lang="es-MX" sz="700" b="1" dirty="0">
              <a:latin typeface="Montserrat" panose="00000500000000000000" pitchFamily="2" charset="0"/>
              <a:cs typeface="Calibri"/>
            </a:endParaRPr>
          </a:p>
          <a:p>
            <a:pPr marL="17145" marR="5080" algn="just">
              <a:spcBef>
                <a:spcPts val="20"/>
              </a:spcBef>
            </a:pPr>
            <a:r>
              <a:rPr lang="es-MX" sz="700" dirty="0">
                <a:solidFill>
                  <a:srgbClr val="231F20"/>
                </a:solidFill>
                <a:latin typeface="Montserrat" panose="00000500000000000000" pitchFamily="2" charset="0"/>
                <a:cs typeface="Calibri"/>
              </a:rPr>
              <a:t>Mantenga la presión de aire de las llantas según la recomendación (Ver cuadro de especificaciones técnicas). Esto incrementará la vida útil de las llantas y disminuirá el consumo de combustible.</a:t>
            </a:r>
            <a:endParaRPr lang="es-MX" sz="700" dirty="0">
              <a:latin typeface="Montserrat" panose="00000500000000000000" pitchFamily="2" charset="0"/>
              <a:cs typeface="Calibri"/>
            </a:endParaRPr>
          </a:p>
          <a:p>
            <a:pPr marL="17145" marR="5080" algn="just">
              <a:spcBef>
                <a:spcPts val="50"/>
              </a:spcBef>
            </a:pPr>
            <a:r>
              <a:rPr lang="es-MX" sz="700" dirty="0">
                <a:solidFill>
                  <a:srgbClr val="231F20"/>
                </a:solidFill>
                <a:latin typeface="Montserrat" panose="00000500000000000000" pitchFamily="2" charset="0"/>
                <a:cs typeface="Calibri"/>
              </a:rPr>
              <a:t>Use siempre los dos frenos (delantero y trasero) simultáneamente. Practique desde el principio hasta que lo haga sin pensarlo. No use uno solo.</a:t>
            </a:r>
            <a:endParaRPr lang="es-MX" sz="700" dirty="0">
              <a:latin typeface="Montserrat" panose="00000500000000000000" pitchFamily="2" charset="0"/>
              <a:cs typeface="Calibri"/>
            </a:endParaRPr>
          </a:p>
          <a:p>
            <a:pPr marL="17145" marR="5080" algn="just"/>
            <a:r>
              <a:rPr lang="es-MX" sz="700" dirty="0">
                <a:solidFill>
                  <a:srgbClr val="231F20"/>
                </a:solidFill>
                <a:latin typeface="Montserrat" panose="00000500000000000000" pitchFamily="2" charset="0"/>
                <a:cs typeface="Calibri"/>
              </a:rPr>
              <a:t>Dedique un rato cada semana al cuidadoso aseo de su Vehículo y a revisar y ajustar los tornillos y tuercas.</a:t>
            </a:r>
          </a:p>
          <a:p>
            <a:pPr marL="17145" marR="5080" algn="just"/>
            <a:endParaRPr lang="es-MX" sz="700" dirty="0">
              <a:solidFill>
                <a:srgbClr val="231F20"/>
              </a:solidFill>
              <a:latin typeface="Montserrat" panose="00000500000000000000" pitchFamily="2" charset="0"/>
              <a:cs typeface="Calibri"/>
            </a:endParaRPr>
          </a:p>
          <a:p>
            <a:pPr marL="17145" marR="5080" algn="just"/>
            <a:endParaRPr lang="es-MX" sz="700" dirty="0">
              <a:latin typeface="Montserrat" panose="00000500000000000000" pitchFamily="2" charset="0"/>
              <a:cs typeface="Calibri"/>
            </a:endParaRPr>
          </a:p>
          <a:p>
            <a:pPr marL="12700" marR="62230" algn="just"/>
            <a:r>
              <a:rPr lang="es-MX" sz="700" b="1" dirty="0">
                <a:solidFill>
                  <a:srgbClr val="231F20"/>
                </a:solidFill>
                <a:latin typeface="Montserrat" panose="00000500000000000000" pitchFamily="2" charset="0"/>
                <a:cs typeface="Calibri"/>
              </a:rPr>
              <a:t>SI NO ES EXPERTO, NO ENSAYE EN SU MÁQUINA: LLÉVELA A UN CENTRO DE SERVICIO AUTORIZADO (CSA).</a:t>
            </a:r>
            <a:endParaRPr lang="es-MX" sz="700" b="1" dirty="0">
              <a:latin typeface="Montserrat" panose="00000500000000000000" pitchFamily="2" charset="0"/>
              <a:cs typeface="Calibri"/>
            </a:endParaRPr>
          </a:p>
          <a:p>
            <a:pPr marL="20955" algn="just"/>
            <a:r>
              <a:rPr lang="es-MX" sz="700" dirty="0">
                <a:solidFill>
                  <a:srgbClr val="231F20"/>
                </a:solidFill>
                <a:latin typeface="Montserrat" panose="00000500000000000000" pitchFamily="2" charset="0"/>
                <a:cs typeface="Calibri"/>
              </a:rPr>
              <a:t>Conduzca respetando las normas de tránsito y tenga especial cuidado durante la noche y los días lluviosos.</a:t>
            </a:r>
            <a:endParaRPr lang="es-MX" sz="700" dirty="0">
              <a:latin typeface="Montserrat" panose="00000500000000000000" pitchFamily="2" charset="0"/>
              <a:cs typeface="Calibri"/>
            </a:endParaRPr>
          </a:p>
          <a:p>
            <a:pPr marL="20955" algn="just">
              <a:spcBef>
                <a:spcPts val="459"/>
              </a:spcBef>
            </a:pPr>
            <a:r>
              <a:rPr lang="es-MX" sz="700" b="1" dirty="0">
                <a:solidFill>
                  <a:srgbClr val="231F20"/>
                </a:solidFill>
                <a:latin typeface="Montserrat" panose="00000500000000000000" pitchFamily="2" charset="0"/>
                <a:cs typeface="Calibri"/>
              </a:rPr>
              <a:t>MANTENGA CONSIGO OBLIGATORIAMENTE:</a:t>
            </a:r>
          </a:p>
          <a:p>
            <a:pPr algn="just"/>
            <a:endParaRPr lang="es-MX" sz="700" dirty="0">
              <a:latin typeface="Montserrat" panose="00000500000000000000" pitchFamily="2" charset="0"/>
              <a:cs typeface="Calibri"/>
            </a:endParaRPr>
          </a:p>
          <a:p>
            <a:pPr algn="just"/>
            <a:endParaRPr lang="es-MX" sz="700" dirty="0">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r>
              <a:rPr lang="es-MX" sz="700" b="1" dirty="0">
                <a:solidFill>
                  <a:srgbClr val="231F20"/>
                </a:solidFill>
                <a:latin typeface="Montserrat" panose="00000500000000000000" pitchFamily="2" charset="0"/>
                <a:cs typeface="Calibri"/>
              </a:rPr>
              <a:t>ES MUY RECOMENDABLE:</a:t>
            </a: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endParaRPr lang="es-MX" sz="700" b="1" dirty="0">
              <a:solidFill>
                <a:srgbClr val="231F20"/>
              </a:solidFill>
              <a:latin typeface="Montserrat" panose="00000500000000000000" pitchFamily="2" charset="0"/>
              <a:cs typeface="Calibri"/>
            </a:endParaRPr>
          </a:p>
          <a:p>
            <a:pPr marL="20955" algn="just">
              <a:spcBef>
                <a:spcPts val="459"/>
              </a:spcBef>
            </a:pPr>
            <a:r>
              <a:rPr lang="es-MX" sz="700" b="1" dirty="0">
                <a:solidFill>
                  <a:srgbClr val="231F20"/>
                </a:solidFill>
                <a:latin typeface="Montserrat" panose="00000500000000000000" pitchFamily="2" charset="0"/>
                <a:cs typeface="Calibri"/>
              </a:rPr>
              <a:t>CUANDO SALGA DE VIAJE:</a:t>
            </a:r>
          </a:p>
          <a:p>
            <a:pPr marL="20955" algn="just">
              <a:spcBef>
                <a:spcPts val="459"/>
              </a:spcBef>
            </a:pPr>
            <a:endParaRPr lang="es-MX" sz="700" b="1" dirty="0">
              <a:solidFill>
                <a:srgbClr val="231F20"/>
              </a:solidFill>
              <a:latin typeface="Montserrat" panose="00000500000000000000" pitchFamily="2" charset="0"/>
              <a:cs typeface="Calibri"/>
            </a:endParaRPr>
          </a:p>
          <a:p>
            <a:pPr algn="just"/>
            <a:endParaRPr lang="es-MX" sz="700" dirty="0">
              <a:latin typeface="Montserrat" panose="00000500000000000000" pitchFamily="2" charset="0"/>
              <a:cs typeface="Calibri"/>
            </a:endParaRPr>
          </a:p>
          <a:p>
            <a:pPr algn="just"/>
            <a:endParaRPr lang="es-MX" sz="700" dirty="0">
              <a:latin typeface="Montserrat" panose="00000500000000000000" pitchFamily="2" charset="0"/>
              <a:cs typeface="Calibri"/>
            </a:endParaRPr>
          </a:p>
        </p:txBody>
      </p:sp>
      <p:sp>
        <p:nvSpPr>
          <p:cNvPr id="3" name="2 CuadroTexto"/>
          <p:cNvSpPr txBox="1">
            <a:spLocks/>
          </p:cNvSpPr>
          <p:nvPr/>
        </p:nvSpPr>
        <p:spPr>
          <a:xfrm>
            <a:off x="2622456" y="1313855"/>
            <a:ext cx="2418188" cy="523220"/>
          </a:xfrm>
          <a:prstGeom prst="rect">
            <a:avLst/>
          </a:prstGeom>
          <a:noFill/>
        </p:spPr>
        <p:txBody>
          <a:bodyPr wrap="square" numCol="2" spcCol="0" rtlCol="0">
            <a:spAutoFit/>
          </a:bodyPr>
          <a:lstStyle/>
          <a:p>
            <a:pPr marL="14604"/>
            <a:r>
              <a:rPr lang="es-MX" sz="680" dirty="0">
                <a:solidFill>
                  <a:srgbClr val="231F20"/>
                </a:solidFill>
                <a:latin typeface="Montserrat" panose="00000500000000000000" pitchFamily="2" charset="0"/>
                <a:cs typeface="Calibri"/>
              </a:rPr>
              <a:t>Licencia de transito</a:t>
            </a:r>
          </a:p>
          <a:p>
            <a:pPr marL="14604"/>
            <a:r>
              <a:rPr lang="es-MX" sz="680" dirty="0">
                <a:solidFill>
                  <a:srgbClr val="231F20"/>
                </a:solidFill>
                <a:latin typeface="Montserrat" panose="00000500000000000000" pitchFamily="2" charset="0"/>
                <a:cs typeface="Calibri"/>
              </a:rPr>
              <a:t>Licencia de conducción</a:t>
            </a:r>
          </a:p>
          <a:p>
            <a:pPr marL="14604"/>
            <a:r>
              <a:rPr lang="es-MX" sz="680" dirty="0">
                <a:solidFill>
                  <a:srgbClr val="231F20"/>
                </a:solidFill>
                <a:latin typeface="Montserrat" panose="00000500000000000000" pitchFamily="2" charset="0"/>
                <a:cs typeface="Calibri"/>
              </a:rPr>
              <a:t>Seguro obligatorio SOAT</a:t>
            </a:r>
          </a:p>
          <a:p>
            <a:pPr marL="14604"/>
            <a:r>
              <a:rPr lang="es-MX" sz="680" dirty="0">
                <a:solidFill>
                  <a:srgbClr val="231F20"/>
                </a:solidFill>
                <a:latin typeface="Montserrat" panose="00000500000000000000" pitchFamily="2" charset="0"/>
                <a:cs typeface="Calibri"/>
              </a:rPr>
              <a:t>Equipo de carretera</a:t>
            </a:r>
          </a:p>
          <a:p>
            <a:pPr marL="14604"/>
            <a:r>
              <a:rPr lang="es-MX" sz="680" dirty="0">
                <a:solidFill>
                  <a:srgbClr val="231F20"/>
                </a:solidFill>
                <a:latin typeface="Montserrat" panose="00000500000000000000" pitchFamily="2" charset="0"/>
                <a:cs typeface="Calibri"/>
              </a:rPr>
              <a:t>Herramienta del vehículo</a:t>
            </a:r>
          </a:p>
          <a:p>
            <a:pPr marL="14604"/>
            <a:r>
              <a:rPr lang="es-MX" sz="680" dirty="0">
                <a:solidFill>
                  <a:srgbClr val="231F20"/>
                </a:solidFill>
                <a:latin typeface="Montserrat" panose="00000500000000000000" pitchFamily="2" charset="0"/>
                <a:cs typeface="Calibri"/>
              </a:rPr>
              <a:t>Tecnomecánica </a:t>
            </a:r>
            <a:r>
              <a:rPr lang="es-MX" sz="600" dirty="0">
                <a:solidFill>
                  <a:srgbClr val="231F20"/>
                </a:solidFill>
                <a:latin typeface="Montserrat" panose="00000500000000000000" pitchFamily="2" charset="0"/>
                <a:cs typeface="Calibri"/>
              </a:rPr>
              <a:t>(Si aplica)</a:t>
            </a:r>
            <a:endParaRPr lang="es-MX" sz="700" dirty="0">
              <a:solidFill>
                <a:srgbClr val="231F20"/>
              </a:solidFill>
              <a:latin typeface="Montserrat" panose="00000500000000000000" pitchFamily="2" charset="0"/>
              <a:cs typeface="Calibri"/>
            </a:endParaRPr>
          </a:p>
        </p:txBody>
      </p:sp>
      <p:sp>
        <p:nvSpPr>
          <p:cNvPr id="5" name="4 CuadroTexto"/>
          <p:cNvSpPr txBox="1">
            <a:spLocks/>
          </p:cNvSpPr>
          <p:nvPr/>
        </p:nvSpPr>
        <p:spPr>
          <a:xfrm>
            <a:off x="2623344" y="2086198"/>
            <a:ext cx="2417300" cy="307777"/>
          </a:xfrm>
          <a:prstGeom prst="rect">
            <a:avLst/>
          </a:prstGeom>
          <a:noFill/>
        </p:spPr>
        <p:txBody>
          <a:bodyPr wrap="square" numCol="2" spcCol="0" rtlCol="0">
            <a:spAutoFit/>
          </a:bodyPr>
          <a:lstStyle/>
          <a:p>
            <a:pPr marL="14604"/>
            <a:r>
              <a:rPr lang="es-MX" sz="700" dirty="0">
                <a:solidFill>
                  <a:srgbClr val="231F20"/>
                </a:solidFill>
                <a:latin typeface="Montserrat" panose="00000500000000000000" pitchFamily="2" charset="0"/>
                <a:cs typeface="Calibri"/>
              </a:rPr>
              <a:t>Guayas de repuesto</a:t>
            </a:r>
          </a:p>
          <a:p>
            <a:pPr marL="14604"/>
            <a:r>
              <a:rPr lang="es-MX" sz="700" dirty="0">
                <a:solidFill>
                  <a:srgbClr val="231F20"/>
                </a:solidFill>
                <a:latin typeface="Montserrat" panose="00000500000000000000" pitchFamily="2" charset="0"/>
                <a:cs typeface="Calibri"/>
              </a:rPr>
              <a:t>Botiquín</a:t>
            </a:r>
          </a:p>
          <a:p>
            <a:pPr marL="14604"/>
            <a:r>
              <a:rPr lang="es-MX" sz="700" dirty="0">
                <a:solidFill>
                  <a:srgbClr val="231F20"/>
                </a:solidFill>
                <a:latin typeface="Montserrat" panose="00000500000000000000" pitchFamily="2" charset="0"/>
                <a:cs typeface="Calibri"/>
              </a:rPr>
              <a:t>Conos</a:t>
            </a:r>
          </a:p>
          <a:p>
            <a:pPr marL="14604"/>
            <a:r>
              <a:rPr lang="es-MX" sz="700" dirty="0">
                <a:solidFill>
                  <a:srgbClr val="231F20"/>
                </a:solidFill>
                <a:latin typeface="Montserrat" panose="00000500000000000000" pitchFamily="2" charset="0"/>
                <a:cs typeface="Calibri"/>
              </a:rPr>
              <a:t>Bujía</a:t>
            </a:r>
          </a:p>
        </p:txBody>
      </p:sp>
      <p:sp>
        <p:nvSpPr>
          <p:cNvPr id="6" name="5 CuadroTexto"/>
          <p:cNvSpPr txBox="1">
            <a:spLocks/>
          </p:cNvSpPr>
          <p:nvPr/>
        </p:nvSpPr>
        <p:spPr>
          <a:xfrm>
            <a:off x="2623344" y="2590835"/>
            <a:ext cx="2417300" cy="523220"/>
          </a:xfrm>
          <a:prstGeom prst="rect">
            <a:avLst/>
          </a:prstGeom>
          <a:noFill/>
        </p:spPr>
        <p:txBody>
          <a:bodyPr wrap="square" numCol="2" spcCol="0" rtlCol="0">
            <a:spAutoFit/>
          </a:bodyPr>
          <a:lstStyle/>
          <a:p>
            <a:pPr marL="14604"/>
            <a:r>
              <a:rPr lang="es-MX" sz="700" dirty="0">
                <a:solidFill>
                  <a:srgbClr val="231F20"/>
                </a:solidFill>
                <a:latin typeface="Montserrat" panose="00000500000000000000" pitchFamily="2" charset="0"/>
                <a:cs typeface="Calibri"/>
              </a:rPr>
              <a:t>Inflador de mano</a:t>
            </a:r>
          </a:p>
          <a:p>
            <a:pPr marL="14604"/>
            <a:r>
              <a:rPr lang="es-MX" sz="700" dirty="0">
                <a:solidFill>
                  <a:srgbClr val="231F20"/>
                </a:solidFill>
                <a:latin typeface="Montserrat" panose="00000500000000000000" pitchFamily="2" charset="0"/>
                <a:cs typeface="Calibri"/>
              </a:rPr>
              <a:t>Cables</a:t>
            </a:r>
          </a:p>
          <a:p>
            <a:pPr marL="14604"/>
            <a:r>
              <a:rPr lang="es-MX" sz="700" dirty="0">
                <a:solidFill>
                  <a:srgbClr val="231F20"/>
                </a:solidFill>
                <a:latin typeface="Montserrat" panose="00000500000000000000" pitchFamily="2" charset="0"/>
                <a:cs typeface="Calibri"/>
              </a:rPr>
              <a:t>Medidor de presión del aire de las llantas</a:t>
            </a:r>
          </a:p>
          <a:p>
            <a:pPr marL="14604"/>
            <a:r>
              <a:rPr lang="es-MX" sz="700" dirty="0">
                <a:solidFill>
                  <a:srgbClr val="231F20"/>
                </a:solidFill>
                <a:latin typeface="Montserrat" panose="00000500000000000000" pitchFamily="2" charset="0"/>
                <a:cs typeface="Calibri"/>
              </a:rPr>
              <a:t>Bombillos nuevos</a:t>
            </a:r>
          </a:p>
          <a:p>
            <a:pPr marL="14604"/>
            <a:r>
              <a:rPr lang="es-MX" sz="700" dirty="0">
                <a:solidFill>
                  <a:srgbClr val="231F20"/>
                </a:solidFill>
                <a:latin typeface="Montserrat" panose="00000500000000000000" pitchFamily="2" charset="0"/>
                <a:cs typeface="Calibri"/>
              </a:rPr>
              <a:t>Otras herramientas</a:t>
            </a:r>
          </a:p>
        </p:txBody>
      </p:sp>
    </p:spTree>
    <p:extLst>
      <p:ext uri="{BB962C8B-B14F-4D97-AF65-F5344CB8AC3E}">
        <p14:creationId xmlns:p14="http://schemas.microsoft.com/office/powerpoint/2010/main" val="9289054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numCol="1" spcCol="180000" rtlCol="0">
        <a:spAutoFit/>
      </a:bodyPr>
      <a:lstStyle>
        <a:defPPr marL="14604" algn="just">
          <a:defRPr sz="700" dirty="0" smtClean="0">
            <a:solidFill>
              <a:srgbClr val="231F20"/>
            </a:solidFill>
            <a:latin typeface="Montserrat" panose="00000500000000000000" pitchFamily="2" charset="0"/>
            <a:cs typeface="Calibri"/>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F7CD54DCDACC647A0ED373A8CE1F7D1" ma:contentTypeVersion="20" ma:contentTypeDescription="Crear nuevo documento." ma:contentTypeScope="" ma:versionID="b4eacf767b027ea0d1fd2283faaabe93">
  <xsd:schema xmlns:xsd="http://www.w3.org/2001/XMLSchema" xmlns:xs="http://www.w3.org/2001/XMLSchema" xmlns:p="http://schemas.microsoft.com/office/2006/metadata/properties" xmlns:ns2="ce4a69ff-90a1-4eae-a8a2-df29a6ace674" xmlns:ns3="25f85726-c49d-48ad-86d0-2798f9dc3c94" targetNamespace="http://schemas.microsoft.com/office/2006/metadata/properties" ma:root="true" ma:fieldsID="c349ecd2f68aac9e87c20cc1a0eff901" ns2:_="" ns3:_="">
    <xsd:import namespace="ce4a69ff-90a1-4eae-a8a2-df29a6ace674"/>
    <xsd:import namespace="25f85726-c49d-48ad-86d0-2798f9dc3c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a69ff-90a1-4eae-a8a2-df29a6ace674" elementFormDefault="qualified">
    <xsd:import namespace="http://schemas.microsoft.com/office/2006/documentManagement/types"/>
    <xsd:import namespace="http://schemas.microsoft.com/office/infopath/2007/PartnerControls"/>
    <xsd:element name="SharedWithUsers" ma:index="8" nillable="true" ma:displayName="Compartido c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9c49171e-7428-44c2-8219-73055979c7f7}" ma:internalName="TaxCatchAll" ma:showField="CatchAllData" ma:web="ce4a69ff-90a1-4eae-a8a2-df29a6ace6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f85726-c49d-48ad-86d0-2798f9dc3c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d24afee-c75d-4789-85b7-2fb7437e0a7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e4a69ff-90a1-4eae-a8a2-df29a6ace674" xsi:nil="true"/>
    <lcf76f155ced4ddcb4097134ff3c332f xmlns="25f85726-c49d-48ad-86d0-2798f9dc3c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6460B8-7BCD-43D5-BBF7-12E90DDBC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a69ff-90a1-4eae-a8a2-df29a6ace674"/>
    <ds:schemaRef ds:uri="25f85726-c49d-48ad-86d0-2798f9dc3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C386C1-7D3F-46ED-BE1A-E789806A8F2B}">
  <ds:schemaRefs>
    <ds:schemaRef ds:uri="http://schemas.microsoft.com/office/2006/metadata/properties"/>
    <ds:schemaRef ds:uri="ce4a69ff-90a1-4eae-a8a2-df29a6ace674"/>
    <ds:schemaRef ds:uri="http://www.w3.org/XML/1998/namespace"/>
    <ds:schemaRef ds:uri="25f85726-c49d-48ad-86d0-2798f9dc3c94"/>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FD23FE3-72DD-46C8-A17E-79E8A4E45C3C}">
  <ds:schemaRefs>
    <ds:schemaRef ds:uri="http://schemas.microsoft.com/sharepoint/v3/contenttype/forms"/>
  </ds:schemaRefs>
</ds:datastoreItem>
</file>

<file path=docMetadata/LabelInfo.xml><?xml version="1.0" encoding="utf-8"?>
<clbl:labelList xmlns:clbl="http://schemas.microsoft.com/office/2020/mipLabelMetadata">
  <clbl:label id="{1a8e863a-6a66-4905-990b-f7062b267787}" enabled="0" method="" siteId="{1a8e863a-6a66-4905-990b-f7062b267787}" removed="1"/>
</clbl:labelList>
</file>

<file path=docProps/app.xml><?xml version="1.0" encoding="utf-8"?>
<Properties xmlns="http://schemas.openxmlformats.org/officeDocument/2006/extended-properties" xmlns:vt="http://schemas.openxmlformats.org/officeDocument/2006/docPropsVTypes">
  <TotalTime>10459</TotalTime>
  <Words>12728</Words>
  <Application>Microsoft Office PowerPoint</Application>
  <PresentationFormat>Personalizado</PresentationFormat>
  <Paragraphs>1621</Paragraphs>
  <Slides>79</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79</vt:i4>
      </vt:variant>
    </vt:vector>
  </HeadingPairs>
  <TitlesOfParts>
    <vt:vector size="89" baseType="lpstr">
      <vt:lpstr>Arial</vt:lpstr>
      <vt:lpstr>Arial Narrow</vt:lpstr>
      <vt:lpstr>Calibri</vt:lpstr>
      <vt:lpstr>Century Gothic</vt:lpstr>
      <vt:lpstr>Microsoft Yi Baiti</vt:lpstr>
      <vt:lpstr>Montserrat</vt:lpstr>
      <vt:lpstr>Montserrat Black</vt:lpstr>
      <vt:lpstr>Montserrat ExtraBold</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Gomez Mejia</dc:creator>
  <cp:lastModifiedBy>Hector Alexander Garcia Giraldo</cp:lastModifiedBy>
  <cp:revision>399</cp:revision>
  <dcterms:created xsi:type="dcterms:W3CDTF">2020-09-29T20:43:05Z</dcterms:created>
  <dcterms:modified xsi:type="dcterms:W3CDTF">2025-08-22T20:37:02Z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0x010100FF7CD54DCDACC647A0ED373A8CE1F7D1</vt:lpwstr>
  </property>
  <property fmtid="{D5CDD505-2E9C-101B-9397-08002B2CF9AE}" pid="3" name="MediaServiceImageTags">
    <vt:lpwstr/>
  </property>
  <property fmtid="{D5CDD505-2E9C-101B-9397-08002B2CF9AE}" pid="4" name="_ExtendedDescription">
    <vt:lpwstr/>
  </property>
</Properties>
</file>